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9"/>
  </p:notesMasterIdLst>
  <p:sldIdLst>
    <p:sldId id="325" r:id="rId2"/>
    <p:sldId id="258" r:id="rId3"/>
    <p:sldId id="259" r:id="rId4"/>
    <p:sldId id="327" r:id="rId5"/>
    <p:sldId id="356" r:id="rId6"/>
    <p:sldId id="358" r:id="rId7"/>
    <p:sldId id="359" r:id="rId8"/>
    <p:sldId id="360" r:id="rId9"/>
    <p:sldId id="361" r:id="rId10"/>
    <p:sldId id="362" r:id="rId11"/>
    <p:sldId id="363" r:id="rId12"/>
    <p:sldId id="364" r:id="rId13"/>
    <p:sldId id="365" r:id="rId14"/>
    <p:sldId id="366" r:id="rId15"/>
    <p:sldId id="367" r:id="rId16"/>
    <p:sldId id="368" r:id="rId17"/>
    <p:sldId id="369" r:id="rId18"/>
    <p:sldId id="370" r:id="rId19"/>
    <p:sldId id="371" r:id="rId20"/>
    <p:sldId id="372" r:id="rId21"/>
    <p:sldId id="373" r:id="rId22"/>
    <p:sldId id="374" r:id="rId23"/>
    <p:sldId id="375" r:id="rId24"/>
    <p:sldId id="376" r:id="rId25"/>
    <p:sldId id="377" r:id="rId26"/>
    <p:sldId id="378" r:id="rId27"/>
    <p:sldId id="379" r:id="rId28"/>
    <p:sldId id="380" r:id="rId29"/>
    <p:sldId id="381" r:id="rId30"/>
    <p:sldId id="382" r:id="rId31"/>
    <p:sldId id="383" r:id="rId32"/>
    <p:sldId id="384" r:id="rId33"/>
    <p:sldId id="385" r:id="rId34"/>
    <p:sldId id="386" r:id="rId35"/>
    <p:sldId id="387" r:id="rId36"/>
    <p:sldId id="388" r:id="rId37"/>
    <p:sldId id="389" r:id="rId38"/>
    <p:sldId id="390" r:id="rId39"/>
    <p:sldId id="391" r:id="rId40"/>
    <p:sldId id="392" r:id="rId41"/>
    <p:sldId id="393" r:id="rId42"/>
    <p:sldId id="394" r:id="rId43"/>
    <p:sldId id="395" r:id="rId44"/>
    <p:sldId id="396" r:id="rId45"/>
    <p:sldId id="397" r:id="rId46"/>
    <p:sldId id="399" r:id="rId47"/>
    <p:sldId id="400" r:id="rId48"/>
    <p:sldId id="401" r:id="rId49"/>
    <p:sldId id="402" r:id="rId50"/>
    <p:sldId id="403" r:id="rId51"/>
    <p:sldId id="404" r:id="rId52"/>
    <p:sldId id="405" r:id="rId53"/>
    <p:sldId id="406" r:id="rId54"/>
    <p:sldId id="407" r:id="rId55"/>
    <p:sldId id="398" r:id="rId56"/>
    <p:sldId id="408" r:id="rId57"/>
    <p:sldId id="409" r:id="rId58"/>
    <p:sldId id="410" r:id="rId59"/>
    <p:sldId id="411" r:id="rId60"/>
    <p:sldId id="412" r:id="rId61"/>
    <p:sldId id="413" r:id="rId62"/>
    <p:sldId id="414" r:id="rId63"/>
    <p:sldId id="415" r:id="rId64"/>
    <p:sldId id="416" r:id="rId65"/>
    <p:sldId id="417" r:id="rId66"/>
    <p:sldId id="418" r:id="rId67"/>
    <p:sldId id="419" r:id="rId68"/>
    <p:sldId id="420" r:id="rId69"/>
    <p:sldId id="421" r:id="rId70"/>
    <p:sldId id="422" r:id="rId71"/>
    <p:sldId id="423" r:id="rId72"/>
    <p:sldId id="424" r:id="rId73"/>
    <p:sldId id="425" r:id="rId74"/>
    <p:sldId id="426" r:id="rId75"/>
    <p:sldId id="427" r:id="rId76"/>
    <p:sldId id="357" r:id="rId77"/>
    <p:sldId id="326" r:id="rId7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2B3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1843"/>
    <p:restoredTop sz="94966"/>
  </p:normalViewPr>
  <p:slideViewPr>
    <p:cSldViewPr snapToGrid="0" snapToObjects="1">
      <p:cViewPr varScale="1">
        <p:scale>
          <a:sx n="86" d="100"/>
          <a:sy n="86" d="100"/>
        </p:scale>
        <p:origin x="224" y="71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62A0CE9-3D6F-4845-A8FE-9893210F85CE}" type="datetimeFigureOut">
              <a:rPr lang="en-US" smtClean="0"/>
              <a:t>10/24/21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37D8539-40C8-394B-BCC6-C7735988C8FF}" type="slidenum">
              <a:rPr lang="en-US" smtClean="0"/>
              <a:t>‹#›</a:t>
            </a:fld>
            <a:endParaRPr lang="en-US"/>
          </a:p>
        </p:txBody>
      </p:sp>
    </p:spTree>
    <p:extLst>
      <p:ext uri="{BB962C8B-B14F-4D97-AF65-F5344CB8AC3E}">
        <p14:creationId xmlns:p14="http://schemas.microsoft.com/office/powerpoint/2010/main" val="24277147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37D8539-40C8-394B-BCC6-C7735988C8FF}" type="slidenum">
              <a:rPr lang="en-US" smtClean="0"/>
              <a:t>1</a:t>
            </a:fld>
            <a:endParaRPr lang="en-US"/>
          </a:p>
        </p:txBody>
      </p:sp>
    </p:spTree>
    <p:extLst>
      <p:ext uri="{BB962C8B-B14F-4D97-AF65-F5344CB8AC3E}">
        <p14:creationId xmlns:p14="http://schemas.microsoft.com/office/powerpoint/2010/main" val="31206342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Slide Image Placeholder 1">
            <a:extLst>
              <a:ext uri="{FF2B5EF4-FFF2-40B4-BE49-F238E27FC236}">
                <a16:creationId xmlns:a16="http://schemas.microsoft.com/office/drawing/2014/main" id="{F8A3C4B3-3341-3143-B5F2-6CB8ABEB3A49}"/>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626" name="Notes Placeholder 2">
            <a:extLst>
              <a:ext uri="{FF2B5EF4-FFF2-40B4-BE49-F238E27FC236}">
                <a16:creationId xmlns:a16="http://schemas.microsoft.com/office/drawing/2014/main" id="{AE6C5F36-4F7E-2E40-9637-C9517842EC1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26627" name="Slide Number Placeholder 3">
            <a:extLst>
              <a:ext uri="{FF2B5EF4-FFF2-40B4-BE49-F238E27FC236}">
                <a16:creationId xmlns:a16="http://schemas.microsoft.com/office/drawing/2014/main" id="{962D4654-AC2C-774A-A0F2-BE1D1995AEB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C4100F47-DCD6-BB45-9A73-C162996DC24B}" type="slidenum">
              <a:rPr lang="en-US" altLang="en-US" sz="1200">
                <a:latin typeface="Calibri" panose="020F0502020204030204" pitchFamily="34" charset="0"/>
              </a:rPr>
              <a:pPr eaLnBrk="1" hangingPunct="1"/>
              <a:t>2</a:t>
            </a:fld>
            <a:endParaRPr lang="en-US" altLang="en-US" sz="1200">
              <a:latin typeface="Calibri" panose="020F0502020204030204" pitchFamily="34"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a:extLst>
              <a:ext uri="{FF2B5EF4-FFF2-40B4-BE49-F238E27FC236}">
                <a16:creationId xmlns:a16="http://schemas.microsoft.com/office/drawing/2014/main" id="{DA208713-C51D-884E-8319-12C9B169EB62}"/>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4" name="Notes Placeholder 2">
            <a:extLst>
              <a:ext uri="{FF2B5EF4-FFF2-40B4-BE49-F238E27FC236}">
                <a16:creationId xmlns:a16="http://schemas.microsoft.com/office/drawing/2014/main" id="{3736C4FB-B0A7-A84B-8FAA-48482C9B263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23555" name="Slide Number Placeholder 3">
            <a:extLst>
              <a:ext uri="{FF2B5EF4-FFF2-40B4-BE49-F238E27FC236}">
                <a16:creationId xmlns:a16="http://schemas.microsoft.com/office/drawing/2014/main" id="{36175B67-F265-A54B-B672-E5494211FAB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856FF0F9-96B8-0045-845B-003C63A05A91}" type="slidenum">
              <a:rPr lang="en-US" altLang="en-US" sz="1200">
                <a:latin typeface="Calibri" panose="020F0502020204030204" pitchFamily="34" charset="0"/>
              </a:rPr>
              <a:pPr eaLnBrk="1" hangingPunct="1"/>
              <a:t>3</a:t>
            </a:fld>
            <a:endParaRPr lang="en-US" altLang="en-US" sz="1200">
              <a:latin typeface="Calibri" panose="020F0502020204030204"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4541B-E1EC-3A4C-A430-09843BFF019D}"/>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8C8AB39B-216A-744D-B30B-EF5BDE3592B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787E5F26-E604-244C-9EDA-6E1ADFE8DF2C}"/>
              </a:ext>
            </a:extLst>
          </p:cNvPr>
          <p:cNvSpPr>
            <a:spLocks noGrp="1"/>
          </p:cNvSpPr>
          <p:nvPr>
            <p:ph type="dt" sz="half" idx="10"/>
          </p:nvPr>
        </p:nvSpPr>
        <p:spPr/>
        <p:txBody>
          <a:bodyPr/>
          <a:lstStyle/>
          <a:p>
            <a:fld id="{16795BFA-7431-1E4B-9851-61D56DC22DDB}" type="datetimeFigureOut">
              <a:rPr lang="en-US" smtClean="0"/>
              <a:t>10/24/21</a:t>
            </a:fld>
            <a:endParaRPr lang="en-US"/>
          </a:p>
        </p:txBody>
      </p:sp>
      <p:sp>
        <p:nvSpPr>
          <p:cNvPr id="5" name="Footer Placeholder 4">
            <a:extLst>
              <a:ext uri="{FF2B5EF4-FFF2-40B4-BE49-F238E27FC236}">
                <a16:creationId xmlns:a16="http://schemas.microsoft.com/office/drawing/2014/main" id="{854EB742-982F-7148-9A08-B49ED057636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60289FC-6C2B-CD44-A17E-08BEF9687866}"/>
              </a:ext>
            </a:extLst>
          </p:cNvPr>
          <p:cNvSpPr>
            <a:spLocks noGrp="1"/>
          </p:cNvSpPr>
          <p:nvPr>
            <p:ph type="sldNum" sz="quarter" idx="12"/>
          </p:nvPr>
        </p:nvSpPr>
        <p:spPr/>
        <p:txBody>
          <a:bodyPr/>
          <a:lstStyle/>
          <a:p>
            <a:fld id="{C99906B2-A624-CD40-B1FE-D2AA5ECFD535}" type="slidenum">
              <a:rPr lang="en-US" smtClean="0"/>
              <a:t>‹#›</a:t>
            </a:fld>
            <a:endParaRPr lang="en-US"/>
          </a:p>
        </p:txBody>
      </p:sp>
    </p:spTree>
    <p:extLst>
      <p:ext uri="{BB962C8B-B14F-4D97-AF65-F5344CB8AC3E}">
        <p14:creationId xmlns:p14="http://schemas.microsoft.com/office/powerpoint/2010/main" val="9331179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43CAB0-BCBD-BF49-8C82-6743C81F58F1}"/>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6703E35D-2CA4-4543-9EAB-7631A748CAE9}"/>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62663C22-7F80-5B44-AC76-4A27DB1EBBFE}"/>
              </a:ext>
            </a:extLst>
          </p:cNvPr>
          <p:cNvSpPr>
            <a:spLocks noGrp="1"/>
          </p:cNvSpPr>
          <p:nvPr>
            <p:ph type="dt" sz="half" idx="10"/>
          </p:nvPr>
        </p:nvSpPr>
        <p:spPr/>
        <p:txBody>
          <a:bodyPr/>
          <a:lstStyle/>
          <a:p>
            <a:fld id="{16795BFA-7431-1E4B-9851-61D56DC22DDB}" type="datetimeFigureOut">
              <a:rPr lang="en-US" smtClean="0"/>
              <a:t>10/24/21</a:t>
            </a:fld>
            <a:endParaRPr lang="en-US"/>
          </a:p>
        </p:txBody>
      </p:sp>
      <p:sp>
        <p:nvSpPr>
          <p:cNvPr id="5" name="Footer Placeholder 4">
            <a:extLst>
              <a:ext uri="{FF2B5EF4-FFF2-40B4-BE49-F238E27FC236}">
                <a16:creationId xmlns:a16="http://schemas.microsoft.com/office/drawing/2014/main" id="{56381D97-EAED-7C49-AAEB-689DD13FCE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93625F6-8CAD-1D41-B3BD-5AB1A900E66A}"/>
              </a:ext>
            </a:extLst>
          </p:cNvPr>
          <p:cNvSpPr>
            <a:spLocks noGrp="1"/>
          </p:cNvSpPr>
          <p:nvPr>
            <p:ph type="sldNum" sz="quarter" idx="12"/>
          </p:nvPr>
        </p:nvSpPr>
        <p:spPr/>
        <p:txBody>
          <a:bodyPr/>
          <a:lstStyle/>
          <a:p>
            <a:fld id="{C99906B2-A624-CD40-B1FE-D2AA5ECFD535}" type="slidenum">
              <a:rPr lang="en-US" smtClean="0"/>
              <a:t>‹#›</a:t>
            </a:fld>
            <a:endParaRPr lang="en-US"/>
          </a:p>
        </p:txBody>
      </p:sp>
    </p:spTree>
    <p:extLst>
      <p:ext uri="{BB962C8B-B14F-4D97-AF65-F5344CB8AC3E}">
        <p14:creationId xmlns:p14="http://schemas.microsoft.com/office/powerpoint/2010/main" val="16478050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A4C19A2-EC57-F34E-B76A-809BF843D062}"/>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AC79ACA9-DFD3-134F-9A9E-4143193F77E7}"/>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BAA1DFD7-C436-E74B-874F-912AB2749BA8}"/>
              </a:ext>
            </a:extLst>
          </p:cNvPr>
          <p:cNvSpPr>
            <a:spLocks noGrp="1"/>
          </p:cNvSpPr>
          <p:nvPr>
            <p:ph type="dt" sz="half" idx="10"/>
          </p:nvPr>
        </p:nvSpPr>
        <p:spPr/>
        <p:txBody>
          <a:bodyPr/>
          <a:lstStyle/>
          <a:p>
            <a:fld id="{16795BFA-7431-1E4B-9851-61D56DC22DDB}" type="datetimeFigureOut">
              <a:rPr lang="en-US" smtClean="0"/>
              <a:t>10/24/21</a:t>
            </a:fld>
            <a:endParaRPr lang="en-US"/>
          </a:p>
        </p:txBody>
      </p:sp>
      <p:sp>
        <p:nvSpPr>
          <p:cNvPr id="5" name="Footer Placeholder 4">
            <a:extLst>
              <a:ext uri="{FF2B5EF4-FFF2-40B4-BE49-F238E27FC236}">
                <a16:creationId xmlns:a16="http://schemas.microsoft.com/office/drawing/2014/main" id="{8BCF352C-7484-3245-9B4D-06C5F5C24B5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7BC3D3A-A24E-7240-8064-B42E859CDA5A}"/>
              </a:ext>
            </a:extLst>
          </p:cNvPr>
          <p:cNvSpPr>
            <a:spLocks noGrp="1"/>
          </p:cNvSpPr>
          <p:nvPr>
            <p:ph type="sldNum" sz="quarter" idx="12"/>
          </p:nvPr>
        </p:nvSpPr>
        <p:spPr/>
        <p:txBody>
          <a:bodyPr/>
          <a:lstStyle/>
          <a:p>
            <a:fld id="{C99906B2-A624-CD40-B1FE-D2AA5ECFD535}" type="slidenum">
              <a:rPr lang="en-US" smtClean="0"/>
              <a:t>‹#›</a:t>
            </a:fld>
            <a:endParaRPr lang="en-US"/>
          </a:p>
        </p:txBody>
      </p:sp>
    </p:spTree>
    <p:extLst>
      <p:ext uri="{BB962C8B-B14F-4D97-AF65-F5344CB8AC3E}">
        <p14:creationId xmlns:p14="http://schemas.microsoft.com/office/powerpoint/2010/main" val="31406004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E45542-B766-3D46-A8B9-04D29BE9CF86}"/>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E07B6A39-5C29-B94E-A7DA-E4AE520CE575}"/>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812F3D0C-BFFD-DD46-9B8C-A8156738C21A}"/>
              </a:ext>
            </a:extLst>
          </p:cNvPr>
          <p:cNvSpPr>
            <a:spLocks noGrp="1"/>
          </p:cNvSpPr>
          <p:nvPr>
            <p:ph type="dt" sz="half" idx="10"/>
          </p:nvPr>
        </p:nvSpPr>
        <p:spPr/>
        <p:txBody>
          <a:bodyPr/>
          <a:lstStyle/>
          <a:p>
            <a:fld id="{16795BFA-7431-1E4B-9851-61D56DC22DDB}" type="datetimeFigureOut">
              <a:rPr lang="en-US" smtClean="0"/>
              <a:t>10/24/21</a:t>
            </a:fld>
            <a:endParaRPr lang="en-US"/>
          </a:p>
        </p:txBody>
      </p:sp>
      <p:sp>
        <p:nvSpPr>
          <p:cNvPr id="5" name="Footer Placeholder 4">
            <a:extLst>
              <a:ext uri="{FF2B5EF4-FFF2-40B4-BE49-F238E27FC236}">
                <a16:creationId xmlns:a16="http://schemas.microsoft.com/office/drawing/2014/main" id="{142B55CC-552A-C64B-B95C-687F1374001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5D99628-028E-BE4A-9F32-A50030A34F99}"/>
              </a:ext>
            </a:extLst>
          </p:cNvPr>
          <p:cNvSpPr>
            <a:spLocks noGrp="1"/>
          </p:cNvSpPr>
          <p:nvPr>
            <p:ph type="sldNum" sz="quarter" idx="12"/>
          </p:nvPr>
        </p:nvSpPr>
        <p:spPr/>
        <p:txBody>
          <a:bodyPr/>
          <a:lstStyle/>
          <a:p>
            <a:fld id="{C99906B2-A624-CD40-B1FE-D2AA5ECFD535}" type="slidenum">
              <a:rPr lang="en-US" smtClean="0"/>
              <a:t>‹#›</a:t>
            </a:fld>
            <a:endParaRPr lang="en-US"/>
          </a:p>
        </p:txBody>
      </p:sp>
    </p:spTree>
    <p:extLst>
      <p:ext uri="{BB962C8B-B14F-4D97-AF65-F5344CB8AC3E}">
        <p14:creationId xmlns:p14="http://schemas.microsoft.com/office/powerpoint/2010/main" val="39062095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332670-4290-9143-B444-F89886B512CD}"/>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5ACF29CD-4E09-8047-B411-FA4B396B8D4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2B67909D-05FF-0944-8CF4-3046D4AE6857}"/>
              </a:ext>
            </a:extLst>
          </p:cNvPr>
          <p:cNvSpPr>
            <a:spLocks noGrp="1"/>
          </p:cNvSpPr>
          <p:nvPr>
            <p:ph type="dt" sz="half" idx="10"/>
          </p:nvPr>
        </p:nvSpPr>
        <p:spPr/>
        <p:txBody>
          <a:bodyPr/>
          <a:lstStyle/>
          <a:p>
            <a:fld id="{16795BFA-7431-1E4B-9851-61D56DC22DDB}" type="datetimeFigureOut">
              <a:rPr lang="en-US" smtClean="0"/>
              <a:t>10/24/21</a:t>
            </a:fld>
            <a:endParaRPr lang="en-US"/>
          </a:p>
        </p:txBody>
      </p:sp>
      <p:sp>
        <p:nvSpPr>
          <p:cNvPr id="5" name="Footer Placeholder 4">
            <a:extLst>
              <a:ext uri="{FF2B5EF4-FFF2-40B4-BE49-F238E27FC236}">
                <a16:creationId xmlns:a16="http://schemas.microsoft.com/office/drawing/2014/main" id="{EE16B4A6-C4B6-8748-942D-80120B9B226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1420E3B-1AE1-CC46-95F6-BE0DAD584E72}"/>
              </a:ext>
            </a:extLst>
          </p:cNvPr>
          <p:cNvSpPr>
            <a:spLocks noGrp="1"/>
          </p:cNvSpPr>
          <p:nvPr>
            <p:ph type="sldNum" sz="quarter" idx="12"/>
          </p:nvPr>
        </p:nvSpPr>
        <p:spPr/>
        <p:txBody>
          <a:bodyPr/>
          <a:lstStyle/>
          <a:p>
            <a:fld id="{C99906B2-A624-CD40-B1FE-D2AA5ECFD535}" type="slidenum">
              <a:rPr lang="en-US" smtClean="0"/>
              <a:t>‹#›</a:t>
            </a:fld>
            <a:endParaRPr lang="en-US"/>
          </a:p>
        </p:txBody>
      </p:sp>
    </p:spTree>
    <p:extLst>
      <p:ext uri="{BB962C8B-B14F-4D97-AF65-F5344CB8AC3E}">
        <p14:creationId xmlns:p14="http://schemas.microsoft.com/office/powerpoint/2010/main" val="1032748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9AD35A-437A-324B-BB89-A179D75769C5}"/>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02023E49-8277-5C4D-97E2-A9EA262BF3BD}"/>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3D1446A4-E43A-6649-A970-674730F72ACB}"/>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ABF0FD81-791C-754B-B745-05A6576051F9}"/>
              </a:ext>
            </a:extLst>
          </p:cNvPr>
          <p:cNvSpPr>
            <a:spLocks noGrp="1"/>
          </p:cNvSpPr>
          <p:nvPr>
            <p:ph type="dt" sz="half" idx="10"/>
          </p:nvPr>
        </p:nvSpPr>
        <p:spPr/>
        <p:txBody>
          <a:bodyPr/>
          <a:lstStyle/>
          <a:p>
            <a:fld id="{16795BFA-7431-1E4B-9851-61D56DC22DDB}" type="datetimeFigureOut">
              <a:rPr lang="en-US" smtClean="0"/>
              <a:t>10/24/21</a:t>
            </a:fld>
            <a:endParaRPr lang="en-US"/>
          </a:p>
        </p:txBody>
      </p:sp>
      <p:sp>
        <p:nvSpPr>
          <p:cNvPr id="6" name="Footer Placeholder 5">
            <a:extLst>
              <a:ext uri="{FF2B5EF4-FFF2-40B4-BE49-F238E27FC236}">
                <a16:creationId xmlns:a16="http://schemas.microsoft.com/office/drawing/2014/main" id="{B9C1D3F4-E568-1045-812D-C23BF1A2699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E577E88-6E96-784C-A59A-DE3E61303932}"/>
              </a:ext>
            </a:extLst>
          </p:cNvPr>
          <p:cNvSpPr>
            <a:spLocks noGrp="1"/>
          </p:cNvSpPr>
          <p:nvPr>
            <p:ph type="sldNum" sz="quarter" idx="12"/>
          </p:nvPr>
        </p:nvSpPr>
        <p:spPr/>
        <p:txBody>
          <a:bodyPr/>
          <a:lstStyle/>
          <a:p>
            <a:fld id="{C99906B2-A624-CD40-B1FE-D2AA5ECFD535}" type="slidenum">
              <a:rPr lang="en-US" smtClean="0"/>
              <a:t>‹#›</a:t>
            </a:fld>
            <a:endParaRPr lang="en-US"/>
          </a:p>
        </p:txBody>
      </p:sp>
    </p:spTree>
    <p:extLst>
      <p:ext uri="{BB962C8B-B14F-4D97-AF65-F5344CB8AC3E}">
        <p14:creationId xmlns:p14="http://schemas.microsoft.com/office/powerpoint/2010/main" val="18955736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C6E3A3-7230-E043-919F-0A638BB741F6}"/>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AC19439C-DB07-174F-B86A-66DB996A8C7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D5D2F3B6-1523-A745-96F8-52843DF77F0C}"/>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A0618346-4629-3146-AD19-2CC2EF0E3FE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C9A934CE-10C8-8448-8C73-201324412B12}"/>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9BF656A2-2C4C-0247-B09E-F042CFA204BE}"/>
              </a:ext>
            </a:extLst>
          </p:cNvPr>
          <p:cNvSpPr>
            <a:spLocks noGrp="1"/>
          </p:cNvSpPr>
          <p:nvPr>
            <p:ph type="dt" sz="half" idx="10"/>
          </p:nvPr>
        </p:nvSpPr>
        <p:spPr/>
        <p:txBody>
          <a:bodyPr/>
          <a:lstStyle/>
          <a:p>
            <a:fld id="{16795BFA-7431-1E4B-9851-61D56DC22DDB}" type="datetimeFigureOut">
              <a:rPr lang="en-US" smtClean="0"/>
              <a:t>10/24/21</a:t>
            </a:fld>
            <a:endParaRPr lang="en-US"/>
          </a:p>
        </p:txBody>
      </p:sp>
      <p:sp>
        <p:nvSpPr>
          <p:cNvPr id="8" name="Footer Placeholder 7">
            <a:extLst>
              <a:ext uri="{FF2B5EF4-FFF2-40B4-BE49-F238E27FC236}">
                <a16:creationId xmlns:a16="http://schemas.microsoft.com/office/drawing/2014/main" id="{6D81D2D5-EEB4-AC44-8738-82E854145A7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DAAAEB8-D632-DF45-A1DE-596FE90CE083}"/>
              </a:ext>
            </a:extLst>
          </p:cNvPr>
          <p:cNvSpPr>
            <a:spLocks noGrp="1"/>
          </p:cNvSpPr>
          <p:nvPr>
            <p:ph type="sldNum" sz="quarter" idx="12"/>
          </p:nvPr>
        </p:nvSpPr>
        <p:spPr/>
        <p:txBody>
          <a:bodyPr/>
          <a:lstStyle/>
          <a:p>
            <a:fld id="{C99906B2-A624-CD40-B1FE-D2AA5ECFD535}" type="slidenum">
              <a:rPr lang="en-US" smtClean="0"/>
              <a:t>‹#›</a:t>
            </a:fld>
            <a:endParaRPr lang="en-US"/>
          </a:p>
        </p:txBody>
      </p:sp>
    </p:spTree>
    <p:extLst>
      <p:ext uri="{BB962C8B-B14F-4D97-AF65-F5344CB8AC3E}">
        <p14:creationId xmlns:p14="http://schemas.microsoft.com/office/powerpoint/2010/main" val="33607589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ABBC4F-EEA6-D540-97C1-DE3F614478FF}"/>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313F7E3D-38E6-FC4E-B449-8D026A2746A2}"/>
              </a:ext>
            </a:extLst>
          </p:cNvPr>
          <p:cNvSpPr>
            <a:spLocks noGrp="1"/>
          </p:cNvSpPr>
          <p:nvPr>
            <p:ph type="dt" sz="half" idx="10"/>
          </p:nvPr>
        </p:nvSpPr>
        <p:spPr/>
        <p:txBody>
          <a:bodyPr/>
          <a:lstStyle/>
          <a:p>
            <a:fld id="{16795BFA-7431-1E4B-9851-61D56DC22DDB}" type="datetimeFigureOut">
              <a:rPr lang="en-US" smtClean="0"/>
              <a:t>10/24/21</a:t>
            </a:fld>
            <a:endParaRPr lang="en-US"/>
          </a:p>
        </p:txBody>
      </p:sp>
      <p:sp>
        <p:nvSpPr>
          <p:cNvPr id="4" name="Footer Placeholder 3">
            <a:extLst>
              <a:ext uri="{FF2B5EF4-FFF2-40B4-BE49-F238E27FC236}">
                <a16:creationId xmlns:a16="http://schemas.microsoft.com/office/drawing/2014/main" id="{2F246FF1-95C5-4940-8AF2-8233FDA6980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3ECC9B2-2E00-8D44-9DCB-F5DD2FDCB6AE}"/>
              </a:ext>
            </a:extLst>
          </p:cNvPr>
          <p:cNvSpPr>
            <a:spLocks noGrp="1"/>
          </p:cNvSpPr>
          <p:nvPr>
            <p:ph type="sldNum" sz="quarter" idx="12"/>
          </p:nvPr>
        </p:nvSpPr>
        <p:spPr/>
        <p:txBody>
          <a:bodyPr/>
          <a:lstStyle/>
          <a:p>
            <a:fld id="{C99906B2-A624-CD40-B1FE-D2AA5ECFD535}" type="slidenum">
              <a:rPr lang="en-US" smtClean="0"/>
              <a:t>‹#›</a:t>
            </a:fld>
            <a:endParaRPr lang="en-US"/>
          </a:p>
        </p:txBody>
      </p:sp>
    </p:spTree>
    <p:extLst>
      <p:ext uri="{BB962C8B-B14F-4D97-AF65-F5344CB8AC3E}">
        <p14:creationId xmlns:p14="http://schemas.microsoft.com/office/powerpoint/2010/main" val="27960202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1C75A93-367B-944A-B7A6-AB1DFC225F3B}"/>
              </a:ext>
            </a:extLst>
          </p:cNvPr>
          <p:cNvSpPr>
            <a:spLocks noGrp="1"/>
          </p:cNvSpPr>
          <p:nvPr>
            <p:ph type="dt" sz="half" idx="10"/>
          </p:nvPr>
        </p:nvSpPr>
        <p:spPr/>
        <p:txBody>
          <a:bodyPr/>
          <a:lstStyle/>
          <a:p>
            <a:fld id="{16795BFA-7431-1E4B-9851-61D56DC22DDB}" type="datetimeFigureOut">
              <a:rPr lang="en-US" smtClean="0"/>
              <a:t>10/24/21</a:t>
            </a:fld>
            <a:endParaRPr lang="en-US"/>
          </a:p>
        </p:txBody>
      </p:sp>
      <p:sp>
        <p:nvSpPr>
          <p:cNvPr id="3" name="Footer Placeholder 2">
            <a:extLst>
              <a:ext uri="{FF2B5EF4-FFF2-40B4-BE49-F238E27FC236}">
                <a16:creationId xmlns:a16="http://schemas.microsoft.com/office/drawing/2014/main" id="{03D0877D-EEE8-384F-B4B2-A8841C79470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851597F-AD72-3F40-BB1E-9DA953F91FE2}"/>
              </a:ext>
            </a:extLst>
          </p:cNvPr>
          <p:cNvSpPr>
            <a:spLocks noGrp="1"/>
          </p:cNvSpPr>
          <p:nvPr>
            <p:ph type="sldNum" sz="quarter" idx="12"/>
          </p:nvPr>
        </p:nvSpPr>
        <p:spPr/>
        <p:txBody>
          <a:bodyPr/>
          <a:lstStyle/>
          <a:p>
            <a:fld id="{C99906B2-A624-CD40-B1FE-D2AA5ECFD535}" type="slidenum">
              <a:rPr lang="en-US" smtClean="0"/>
              <a:t>‹#›</a:t>
            </a:fld>
            <a:endParaRPr lang="en-US"/>
          </a:p>
        </p:txBody>
      </p:sp>
    </p:spTree>
    <p:extLst>
      <p:ext uri="{BB962C8B-B14F-4D97-AF65-F5344CB8AC3E}">
        <p14:creationId xmlns:p14="http://schemas.microsoft.com/office/powerpoint/2010/main" val="13018750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5A6471-B162-0440-8E78-F67609D81325}"/>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F005B93F-2E90-1543-A612-EFDDE4848E4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5A20679E-523A-3044-96AB-1301B995CB6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604719C9-A325-0246-86A4-0929E9C8C999}"/>
              </a:ext>
            </a:extLst>
          </p:cNvPr>
          <p:cNvSpPr>
            <a:spLocks noGrp="1"/>
          </p:cNvSpPr>
          <p:nvPr>
            <p:ph type="dt" sz="half" idx="10"/>
          </p:nvPr>
        </p:nvSpPr>
        <p:spPr/>
        <p:txBody>
          <a:bodyPr/>
          <a:lstStyle/>
          <a:p>
            <a:fld id="{16795BFA-7431-1E4B-9851-61D56DC22DDB}" type="datetimeFigureOut">
              <a:rPr lang="en-US" smtClean="0"/>
              <a:t>10/24/21</a:t>
            </a:fld>
            <a:endParaRPr lang="en-US"/>
          </a:p>
        </p:txBody>
      </p:sp>
      <p:sp>
        <p:nvSpPr>
          <p:cNvPr id="6" name="Footer Placeholder 5">
            <a:extLst>
              <a:ext uri="{FF2B5EF4-FFF2-40B4-BE49-F238E27FC236}">
                <a16:creationId xmlns:a16="http://schemas.microsoft.com/office/drawing/2014/main" id="{828F5253-707C-7B48-A5F0-4DE8A1EA034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35F855F-271D-EE45-BED1-4C3C248BE6DD}"/>
              </a:ext>
            </a:extLst>
          </p:cNvPr>
          <p:cNvSpPr>
            <a:spLocks noGrp="1"/>
          </p:cNvSpPr>
          <p:nvPr>
            <p:ph type="sldNum" sz="quarter" idx="12"/>
          </p:nvPr>
        </p:nvSpPr>
        <p:spPr/>
        <p:txBody>
          <a:bodyPr/>
          <a:lstStyle/>
          <a:p>
            <a:fld id="{C99906B2-A624-CD40-B1FE-D2AA5ECFD535}" type="slidenum">
              <a:rPr lang="en-US" smtClean="0"/>
              <a:t>‹#›</a:t>
            </a:fld>
            <a:endParaRPr lang="en-US"/>
          </a:p>
        </p:txBody>
      </p:sp>
    </p:spTree>
    <p:extLst>
      <p:ext uri="{BB962C8B-B14F-4D97-AF65-F5344CB8AC3E}">
        <p14:creationId xmlns:p14="http://schemas.microsoft.com/office/powerpoint/2010/main" val="27611836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8DDD08-8D0C-5743-9830-BB8912265992}"/>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7F5958ED-0D64-FB42-9D2A-3E4EE0B6784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3DB26D9-C942-AE4F-8CCA-722FB5391CD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291B7A77-78C5-FA45-BE23-27264EEB9AEE}"/>
              </a:ext>
            </a:extLst>
          </p:cNvPr>
          <p:cNvSpPr>
            <a:spLocks noGrp="1"/>
          </p:cNvSpPr>
          <p:nvPr>
            <p:ph type="dt" sz="half" idx="10"/>
          </p:nvPr>
        </p:nvSpPr>
        <p:spPr/>
        <p:txBody>
          <a:bodyPr/>
          <a:lstStyle/>
          <a:p>
            <a:fld id="{16795BFA-7431-1E4B-9851-61D56DC22DDB}" type="datetimeFigureOut">
              <a:rPr lang="en-US" smtClean="0"/>
              <a:t>10/24/21</a:t>
            </a:fld>
            <a:endParaRPr lang="en-US"/>
          </a:p>
        </p:txBody>
      </p:sp>
      <p:sp>
        <p:nvSpPr>
          <p:cNvPr id="6" name="Footer Placeholder 5">
            <a:extLst>
              <a:ext uri="{FF2B5EF4-FFF2-40B4-BE49-F238E27FC236}">
                <a16:creationId xmlns:a16="http://schemas.microsoft.com/office/drawing/2014/main" id="{52566EBB-FC43-884E-8220-2A4A217991D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B7953B5-EB1E-ED48-ACA8-8AFF185ED25C}"/>
              </a:ext>
            </a:extLst>
          </p:cNvPr>
          <p:cNvSpPr>
            <a:spLocks noGrp="1"/>
          </p:cNvSpPr>
          <p:nvPr>
            <p:ph type="sldNum" sz="quarter" idx="12"/>
          </p:nvPr>
        </p:nvSpPr>
        <p:spPr/>
        <p:txBody>
          <a:bodyPr/>
          <a:lstStyle/>
          <a:p>
            <a:fld id="{C99906B2-A624-CD40-B1FE-D2AA5ECFD535}" type="slidenum">
              <a:rPr lang="en-US" smtClean="0"/>
              <a:t>‹#›</a:t>
            </a:fld>
            <a:endParaRPr lang="en-US"/>
          </a:p>
        </p:txBody>
      </p:sp>
    </p:spTree>
    <p:extLst>
      <p:ext uri="{BB962C8B-B14F-4D97-AF65-F5344CB8AC3E}">
        <p14:creationId xmlns:p14="http://schemas.microsoft.com/office/powerpoint/2010/main" val="14926565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FCA6BE0-3C66-304B-8D6D-362A0C6F0EF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6292D6D0-F73A-1C40-AB40-CEA1F149DA4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3223739F-9B6C-6A43-830F-863C2C877DB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6795BFA-7431-1E4B-9851-61D56DC22DDB}" type="datetimeFigureOut">
              <a:rPr lang="en-US" smtClean="0"/>
              <a:t>10/24/21</a:t>
            </a:fld>
            <a:endParaRPr lang="en-US"/>
          </a:p>
        </p:txBody>
      </p:sp>
      <p:sp>
        <p:nvSpPr>
          <p:cNvPr id="5" name="Footer Placeholder 4">
            <a:extLst>
              <a:ext uri="{FF2B5EF4-FFF2-40B4-BE49-F238E27FC236}">
                <a16:creationId xmlns:a16="http://schemas.microsoft.com/office/drawing/2014/main" id="{7916A62E-67F5-DB4C-B77B-742DBCD711F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88CD8DC-08A1-D44B-A811-F4E8CB1D628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99906B2-A624-CD40-B1FE-D2AA5ECFD535}" type="slidenum">
              <a:rPr lang="en-US" smtClean="0"/>
              <a:t>‹#›</a:t>
            </a:fld>
            <a:endParaRPr lang="en-US"/>
          </a:p>
        </p:txBody>
      </p:sp>
    </p:spTree>
    <p:extLst>
      <p:ext uri="{BB962C8B-B14F-4D97-AF65-F5344CB8AC3E}">
        <p14:creationId xmlns:p14="http://schemas.microsoft.com/office/powerpoint/2010/main" val="30416534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1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xml"/><Relationship Id="rId4" Type="http://schemas.openxmlformats.org/officeDocument/2006/relationships/image" Target="../media/image44.png"/></Relationships>
</file>

<file path=ppt/slides/_rels/slide2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7.xml"/><Relationship Id="rId4" Type="http://schemas.openxmlformats.org/officeDocument/2006/relationships/image" Target="../media/image47.png"/></Relationships>
</file>

<file path=ppt/slides/_rels/slide2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7.xml"/><Relationship Id="rId4" Type="http://schemas.openxmlformats.org/officeDocument/2006/relationships/image" Target="../media/image54.png"/></Relationships>
</file>

<file path=ppt/slides/_rels/slide2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 Id="rId4" Type="http://schemas.openxmlformats.org/officeDocument/2006/relationships/image" Target="../media/image61.png"/></Relationships>
</file>

<file path=ppt/slides/_rels/slide2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en.wikipedia.org/wiki/Mean_squared_error" TargetMode="External"/><Relationship Id="rId2" Type="http://schemas.openxmlformats.org/officeDocument/2006/relationships/hyperlink" Target="https://en.wikipedia.org/wiki/Mean_absolute_error" TargetMode="External"/><Relationship Id="rId1" Type="http://schemas.openxmlformats.org/officeDocument/2006/relationships/slideLayout" Target="../slideLayouts/slideLayout7.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hyperlink" Target="https://en.wikipedia.org/wiki/Root-mean-square_deviation"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7.xml"/><Relationship Id="rId4" Type="http://schemas.openxmlformats.org/officeDocument/2006/relationships/image" Target="../media/image73.png"/></Relationships>
</file>

<file path=ppt/slides/_rels/slide3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7.xml"/><Relationship Id="rId4" Type="http://schemas.openxmlformats.org/officeDocument/2006/relationships/image" Target="../media/image94.png"/></Relationships>
</file>

<file path=ppt/slides/_rels/slide51.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7.xml"/><Relationship Id="rId4" Type="http://schemas.openxmlformats.org/officeDocument/2006/relationships/image" Target="../media/image100.png"/></Relationships>
</file>

<file path=ppt/slides/_rels/slide54.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7.xml"/><Relationship Id="rId5" Type="http://schemas.openxmlformats.org/officeDocument/2006/relationships/image" Target="../media/image104.png"/><Relationship Id="rId4" Type="http://schemas.openxmlformats.org/officeDocument/2006/relationships/image" Target="../media/image103.png"/></Relationships>
</file>

<file path=ppt/slides/_rels/slide55.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jpe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7.xml"/><Relationship Id="rId4" Type="http://schemas.openxmlformats.org/officeDocument/2006/relationships/image" Target="../media/image111.png"/></Relationships>
</file>

<file path=ppt/slides/_rels/slide58.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7.xml"/><Relationship Id="rId4" Type="http://schemas.openxmlformats.org/officeDocument/2006/relationships/image" Target="../media/image116.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60.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129.jpe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70.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7.xml"/><Relationship Id="rId5" Type="http://schemas.openxmlformats.org/officeDocument/2006/relationships/image" Target="../media/image138.png"/><Relationship Id="rId4" Type="http://schemas.openxmlformats.org/officeDocument/2006/relationships/image" Target="../media/image137.png"/></Relationships>
</file>

<file path=ppt/slides/_rels/slide73.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hyperlink" Target="https://github.com/susanli2016/Machine-Learning-with-Python/blob/master/fruit_data_with_colors.txt" TargetMode="Externa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Picture 10" descr="A picture containing yellow, indoor, transport, orange&#10;&#10;Description automatically generated">
            <a:extLst>
              <a:ext uri="{FF2B5EF4-FFF2-40B4-BE49-F238E27FC236}">
                <a16:creationId xmlns:a16="http://schemas.microsoft.com/office/drawing/2014/main" id="{8922E7BF-2BF7-BC44-9E00-29233E1A292F}"/>
              </a:ext>
            </a:extLst>
          </p:cNvPr>
          <p:cNvPicPr>
            <a:picLocks noChangeAspect="1"/>
          </p:cNvPicPr>
          <p:nvPr/>
        </p:nvPicPr>
        <p:blipFill>
          <a:blip r:embed="rId3"/>
          <a:stretch>
            <a:fillRect/>
          </a:stretch>
        </p:blipFill>
        <p:spPr>
          <a:xfrm>
            <a:off x="-1524" y="4545"/>
            <a:ext cx="12192000" cy="6858000"/>
          </a:xfrm>
          <a:prstGeom prst="rect">
            <a:avLst/>
          </a:prstGeom>
        </p:spPr>
      </p:pic>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5" name="Rectangle 4">
            <a:extLst>
              <a:ext uri="{FF2B5EF4-FFF2-40B4-BE49-F238E27FC236}">
                <a16:creationId xmlns:a16="http://schemas.microsoft.com/office/drawing/2014/main" id="{3A770D6E-2F91-944A-AB59-51197004EB0B}"/>
              </a:ext>
            </a:extLst>
          </p:cNvPr>
          <p:cNvSpPr/>
          <p:nvPr/>
        </p:nvSpPr>
        <p:spPr>
          <a:xfrm>
            <a:off x="0" y="9838"/>
            <a:ext cx="5093828" cy="6856718"/>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a:p>
            <a:pPr algn="ctr"/>
            <a:endParaRPr lang="en-US" dirty="0"/>
          </a:p>
          <a:p>
            <a:pPr algn="ctr"/>
            <a:r>
              <a:rPr lang="en-US" sz="2400" dirty="0"/>
              <a:t>WEEK 4 + </a:t>
            </a:r>
            <a:r>
              <a:rPr lang="en-US" sz="2400"/>
              <a:t>WEEK 5</a:t>
            </a:r>
            <a:endParaRPr lang="en-US" sz="2400" dirty="0"/>
          </a:p>
        </p:txBody>
      </p:sp>
      <p:sp>
        <p:nvSpPr>
          <p:cNvPr id="7" name="TextBox 6">
            <a:extLst>
              <a:ext uri="{FF2B5EF4-FFF2-40B4-BE49-F238E27FC236}">
                <a16:creationId xmlns:a16="http://schemas.microsoft.com/office/drawing/2014/main" id="{19ED31A4-4CD4-7E4F-9A70-74737FF570A8}"/>
              </a:ext>
            </a:extLst>
          </p:cNvPr>
          <p:cNvSpPr txBox="1"/>
          <p:nvPr/>
        </p:nvSpPr>
        <p:spPr>
          <a:xfrm>
            <a:off x="587060" y="4489534"/>
            <a:ext cx="3840480" cy="615553"/>
          </a:xfrm>
          <a:prstGeom prst="rect">
            <a:avLst/>
          </a:prstGeom>
          <a:noFill/>
        </p:spPr>
        <p:txBody>
          <a:bodyPr wrap="square" lIns="36000" tIns="0" rIns="36000" bIns="0" rtlCol="0" anchor="ctr">
            <a:spAutoFit/>
          </a:bodyPr>
          <a:lstStyle/>
          <a:p>
            <a:pPr algn="ctr"/>
            <a:r>
              <a:rPr lang="en-US" altLang="ko-KR" sz="2000" dirty="0">
                <a:solidFill>
                  <a:schemeClr val="bg1"/>
                </a:solidFill>
              </a:rPr>
              <a:t>Dr. Ammar Al Mhdawi</a:t>
            </a:r>
          </a:p>
          <a:p>
            <a:pPr algn="ctr"/>
            <a:r>
              <a:rPr lang="en-US" altLang="ko-KR" sz="2000" dirty="0">
                <a:solidFill>
                  <a:schemeClr val="bg1"/>
                </a:solidFill>
              </a:rPr>
              <a:t>Ammar.Al-Mhdawi@edgehill.ac.uk</a:t>
            </a:r>
          </a:p>
        </p:txBody>
      </p:sp>
      <p:sp>
        <p:nvSpPr>
          <p:cNvPr id="9" name="TextBox 8">
            <a:extLst>
              <a:ext uri="{FF2B5EF4-FFF2-40B4-BE49-F238E27FC236}">
                <a16:creationId xmlns:a16="http://schemas.microsoft.com/office/drawing/2014/main" id="{6717BC03-BDC0-FE4E-BB02-2932141C44E5}"/>
              </a:ext>
            </a:extLst>
          </p:cNvPr>
          <p:cNvSpPr txBox="1"/>
          <p:nvPr/>
        </p:nvSpPr>
        <p:spPr>
          <a:xfrm>
            <a:off x="79228" y="2409131"/>
            <a:ext cx="5014600" cy="1015663"/>
          </a:xfrm>
          <a:prstGeom prst="rect">
            <a:avLst/>
          </a:prstGeom>
          <a:noFill/>
        </p:spPr>
        <p:txBody>
          <a:bodyPr wrap="square" rtlCol="0" anchor="ctr">
            <a:spAutoFit/>
          </a:bodyPr>
          <a:lstStyle/>
          <a:p>
            <a:pPr algn="ctr"/>
            <a:r>
              <a:rPr lang="en-US" altLang="ko-KR" sz="3000" b="1" dirty="0">
                <a:solidFill>
                  <a:schemeClr val="bg1"/>
                </a:solidFill>
                <a:cs typeface="Arial" pitchFamily="34" charset="0"/>
              </a:rPr>
              <a:t>Advanced Robotics and AI CIS3137</a:t>
            </a:r>
          </a:p>
        </p:txBody>
      </p:sp>
      <p:grpSp>
        <p:nvGrpSpPr>
          <p:cNvPr id="15" name="Group 14">
            <a:extLst>
              <a:ext uri="{FF2B5EF4-FFF2-40B4-BE49-F238E27FC236}">
                <a16:creationId xmlns:a16="http://schemas.microsoft.com/office/drawing/2014/main" id="{1B3E8A95-C010-274A-869F-E04C1167A4E1}"/>
              </a:ext>
            </a:extLst>
          </p:cNvPr>
          <p:cNvGrpSpPr/>
          <p:nvPr/>
        </p:nvGrpSpPr>
        <p:grpSpPr>
          <a:xfrm>
            <a:off x="79228" y="20951"/>
            <a:ext cx="3123932" cy="1015663"/>
            <a:chOff x="79228" y="20951"/>
            <a:chExt cx="3123932" cy="1015663"/>
          </a:xfrm>
        </p:grpSpPr>
        <p:pic>
          <p:nvPicPr>
            <p:cNvPr id="13" name="Picture 12" descr="A group of colorful unicorns&#10;&#10;Description automatically generated with low confidence">
              <a:extLst>
                <a:ext uri="{FF2B5EF4-FFF2-40B4-BE49-F238E27FC236}">
                  <a16:creationId xmlns:a16="http://schemas.microsoft.com/office/drawing/2014/main" id="{4638CF23-75B6-9847-9B48-6696261FCF4A}"/>
                </a:ext>
              </a:extLst>
            </p:cNvPr>
            <p:cNvPicPr>
              <a:picLocks noChangeAspect="1"/>
            </p:cNvPicPr>
            <p:nvPr/>
          </p:nvPicPr>
          <p:blipFill>
            <a:blip r:embed="rId4"/>
            <a:stretch>
              <a:fillRect/>
            </a:stretch>
          </p:blipFill>
          <p:spPr>
            <a:xfrm>
              <a:off x="79228" y="20951"/>
              <a:ext cx="1015663" cy="1015663"/>
            </a:xfrm>
            <a:prstGeom prst="rect">
              <a:avLst/>
            </a:prstGeom>
          </p:spPr>
        </p:pic>
        <p:sp>
          <p:nvSpPr>
            <p:cNvPr id="14" name="TextBox 13">
              <a:extLst>
                <a:ext uri="{FF2B5EF4-FFF2-40B4-BE49-F238E27FC236}">
                  <a16:creationId xmlns:a16="http://schemas.microsoft.com/office/drawing/2014/main" id="{0E7D6480-6280-C44A-A9E3-062F72940E8D}"/>
                </a:ext>
              </a:extLst>
            </p:cNvPr>
            <p:cNvSpPr txBox="1"/>
            <p:nvPr/>
          </p:nvSpPr>
          <p:spPr>
            <a:xfrm>
              <a:off x="1094891" y="403687"/>
              <a:ext cx="2108269" cy="369332"/>
            </a:xfrm>
            <a:prstGeom prst="rect">
              <a:avLst/>
            </a:prstGeom>
            <a:noFill/>
          </p:spPr>
          <p:txBody>
            <a:bodyPr wrap="none" rtlCol="0">
              <a:spAutoFit/>
            </a:bodyPr>
            <a:lstStyle/>
            <a:p>
              <a:r>
                <a:rPr lang="en-US" dirty="0">
                  <a:solidFill>
                    <a:schemeClr val="bg1">
                      <a:lumMod val="95000"/>
                    </a:schemeClr>
                  </a:solidFill>
                  <a:latin typeface="Times New Roman" panose="02020603050405020304" pitchFamily="18" charset="0"/>
                  <a:cs typeface="Times New Roman" panose="02020603050405020304" pitchFamily="18" charset="0"/>
                </a:rPr>
                <a:t>Edge Hill University</a:t>
              </a:r>
            </a:p>
          </p:txBody>
        </p:sp>
      </p:grpSp>
    </p:spTree>
    <p:extLst>
      <p:ext uri="{BB962C8B-B14F-4D97-AF65-F5344CB8AC3E}">
        <p14:creationId xmlns:p14="http://schemas.microsoft.com/office/powerpoint/2010/main" val="38549069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05213981-51F6-DF41-9FC9-ABF4DFB3227D}"/>
              </a:ext>
            </a:extLst>
          </p:cNvPr>
          <p:cNvGrpSpPr/>
          <p:nvPr/>
        </p:nvGrpSpPr>
        <p:grpSpPr>
          <a:xfrm>
            <a:off x="180474" y="694619"/>
            <a:ext cx="647255" cy="738022"/>
            <a:chOff x="4753009" y="790578"/>
            <a:chExt cx="958096" cy="958096"/>
          </a:xfrm>
        </p:grpSpPr>
        <p:sp>
          <p:nvSpPr>
            <p:cNvPr id="3" name="TextBox 2">
              <a:extLst>
                <a:ext uri="{FF2B5EF4-FFF2-40B4-BE49-F238E27FC236}">
                  <a16:creationId xmlns:a16="http://schemas.microsoft.com/office/drawing/2014/main" id="{45F13D5F-44A1-934D-8551-BC8CE9DF6ABD}"/>
                </a:ext>
              </a:extLst>
            </p:cNvPr>
            <p:cNvSpPr txBox="1"/>
            <p:nvPr/>
          </p:nvSpPr>
          <p:spPr>
            <a:xfrm>
              <a:off x="4753009" y="914221"/>
              <a:ext cx="958096" cy="679241"/>
            </a:xfrm>
            <a:prstGeom prst="rect">
              <a:avLst/>
            </a:prstGeom>
            <a:noFill/>
          </p:spPr>
          <p:txBody>
            <a:bodyPr wrap="square" lIns="108000" rIns="108000" rtlCol="0">
              <a:spAutoFit/>
            </a:bodyPr>
            <a:lstStyle/>
            <a:p>
              <a:pPr algn="ctr"/>
              <a:r>
                <a:rPr lang="en-US" altLang="ko-KR" sz="2800" b="1" dirty="0">
                  <a:cs typeface="Arial" pitchFamily="34" charset="0"/>
                </a:rPr>
                <a:t>1</a:t>
              </a:r>
              <a:endParaRPr lang="ko-KR" altLang="en-US" sz="2800" b="1" dirty="0">
                <a:cs typeface="Arial" pitchFamily="34" charset="0"/>
              </a:endParaRPr>
            </a:p>
          </p:txBody>
        </p:sp>
        <p:sp>
          <p:nvSpPr>
            <p:cNvPr id="4" name="Freeform: Shape 44">
              <a:extLst>
                <a:ext uri="{FF2B5EF4-FFF2-40B4-BE49-F238E27FC236}">
                  <a16:creationId xmlns:a16="http://schemas.microsoft.com/office/drawing/2014/main" id="{743E4BC0-720D-0C4A-B403-BB84479457FC}"/>
                </a:ext>
              </a:extLst>
            </p:cNvPr>
            <p:cNvSpPr/>
            <p:nvPr/>
          </p:nvSpPr>
          <p:spPr>
            <a:xfrm>
              <a:off x="4753009" y="790578"/>
              <a:ext cx="958096" cy="958096"/>
            </a:xfrm>
            <a:custGeom>
              <a:avLst/>
              <a:gdLst>
                <a:gd name="connsiteX0" fmla="*/ 591326 w 1182653"/>
                <a:gd name="connsiteY0" fmla="*/ 99202 h 1182653"/>
                <a:gd name="connsiteX1" fmla="*/ 542935 w 1182653"/>
                <a:gd name="connsiteY1" fmla="*/ 119164 h 1182653"/>
                <a:gd name="connsiteX2" fmla="*/ 119164 w 1182653"/>
                <a:gd name="connsiteY2" fmla="*/ 542935 h 1182653"/>
                <a:gd name="connsiteX3" fmla="*/ 119164 w 1182653"/>
                <a:gd name="connsiteY3" fmla="*/ 639718 h 1182653"/>
                <a:gd name="connsiteX4" fmla="*/ 542935 w 1182653"/>
                <a:gd name="connsiteY4" fmla="*/ 1063489 h 1182653"/>
                <a:gd name="connsiteX5" fmla="*/ 639718 w 1182653"/>
                <a:gd name="connsiteY5" fmla="*/ 1063489 h 1182653"/>
                <a:gd name="connsiteX6" fmla="*/ 1063489 w 1182653"/>
                <a:gd name="connsiteY6" fmla="*/ 639718 h 1182653"/>
                <a:gd name="connsiteX7" fmla="*/ 1063489 w 1182653"/>
                <a:gd name="connsiteY7" fmla="*/ 542935 h 1182653"/>
                <a:gd name="connsiteX8" fmla="*/ 639718 w 1182653"/>
                <a:gd name="connsiteY8" fmla="*/ 119164 h 1182653"/>
                <a:gd name="connsiteX9" fmla="*/ 591326 w 1182653"/>
                <a:gd name="connsiteY9" fmla="*/ 99202 h 1182653"/>
                <a:gd name="connsiteX10" fmla="*/ 591327 w 1182653"/>
                <a:gd name="connsiteY10" fmla="*/ 0 h 1182653"/>
                <a:gd name="connsiteX11" fmla="*/ 654581 w 1182653"/>
                <a:gd name="connsiteY11" fmla="*/ 26183 h 1182653"/>
                <a:gd name="connsiteX12" fmla="*/ 1156470 w 1182653"/>
                <a:gd name="connsiteY12" fmla="*/ 528072 h 1182653"/>
                <a:gd name="connsiteX13" fmla="*/ 1156470 w 1182653"/>
                <a:gd name="connsiteY13" fmla="*/ 654581 h 1182653"/>
                <a:gd name="connsiteX14" fmla="*/ 654581 w 1182653"/>
                <a:gd name="connsiteY14" fmla="*/ 1156470 h 1182653"/>
                <a:gd name="connsiteX15" fmla="*/ 528072 w 1182653"/>
                <a:gd name="connsiteY15" fmla="*/ 1156470 h 1182653"/>
                <a:gd name="connsiteX16" fmla="*/ 26184 w 1182653"/>
                <a:gd name="connsiteY16" fmla="*/ 654581 h 1182653"/>
                <a:gd name="connsiteX17" fmla="*/ 26184 w 1182653"/>
                <a:gd name="connsiteY17" fmla="*/ 528072 h 1182653"/>
                <a:gd name="connsiteX18" fmla="*/ 528072 w 1182653"/>
                <a:gd name="connsiteY18" fmla="*/ 26183 h 1182653"/>
                <a:gd name="connsiteX19" fmla="*/ 591327 w 1182653"/>
                <a:gd name="connsiteY19" fmla="*/ 0 h 1182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82653" h="1182653">
                  <a:moveTo>
                    <a:pt x="591326" y="99202"/>
                  </a:moveTo>
                  <a:cubicBezTo>
                    <a:pt x="573784" y="99202"/>
                    <a:pt x="556242" y="105856"/>
                    <a:pt x="542935" y="119164"/>
                  </a:cubicBezTo>
                  <a:lnTo>
                    <a:pt x="119164" y="542935"/>
                  </a:lnTo>
                  <a:cubicBezTo>
                    <a:pt x="92548" y="569550"/>
                    <a:pt x="92548" y="613102"/>
                    <a:pt x="119164" y="639718"/>
                  </a:cubicBezTo>
                  <a:lnTo>
                    <a:pt x="542935" y="1063489"/>
                  </a:lnTo>
                  <a:cubicBezTo>
                    <a:pt x="569550" y="1090104"/>
                    <a:pt x="613102" y="1090104"/>
                    <a:pt x="639718" y="1063489"/>
                  </a:cubicBezTo>
                  <a:lnTo>
                    <a:pt x="1063489" y="639718"/>
                  </a:lnTo>
                  <a:cubicBezTo>
                    <a:pt x="1090450" y="613102"/>
                    <a:pt x="1090450" y="569550"/>
                    <a:pt x="1063489" y="542935"/>
                  </a:cubicBezTo>
                  <a:lnTo>
                    <a:pt x="639718" y="119164"/>
                  </a:lnTo>
                  <a:cubicBezTo>
                    <a:pt x="626410" y="105856"/>
                    <a:pt x="608868" y="99202"/>
                    <a:pt x="591326" y="99202"/>
                  </a:cubicBezTo>
                  <a:close/>
                  <a:moveTo>
                    <a:pt x="591327" y="0"/>
                  </a:moveTo>
                  <a:cubicBezTo>
                    <a:pt x="614226" y="0"/>
                    <a:pt x="637126" y="8728"/>
                    <a:pt x="654581" y="26183"/>
                  </a:cubicBezTo>
                  <a:lnTo>
                    <a:pt x="1156470" y="528072"/>
                  </a:lnTo>
                  <a:cubicBezTo>
                    <a:pt x="1191381" y="562983"/>
                    <a:pt x="1191381" y="619670"/>
                    <a:pt x="1156470" y="654581"/>
                  </a:cubicBezTo>
                  <a:lnTo>
                    <a:pt x="654581" y="1156470"/>
                  </a:lnTo>
                  <a:cubicBezTo>
                    <a:pt x="619670" y="1191381"/>
                    <a:pt x="562983" y="1191381"/>
                    <a:pt x="528072" y="1156470"/>
                  </a:cubicBezTo>
                  <a:lnTo>
                    <a:pt x="26184" y="654581"/>
                  </a:lnTo>
                  <a:cubicBezTo>
                    <a:pt x="-8728" y="619670"/>
                    <a:pt x="-8728" y="562983"/>
                    <a:pt x="26184" y="528072"/>
                  </a:cubicBezTo>
                  <a:lnTo>
                    <a:pt x="528072" y="26183"/>
                  </a:lnTo>
                  <a:cubicBezTo>
                    <a:pt x="545528" y="8728"/>
                    <a:pt x="568427" y="0"/>
                    <a:pt x="591327" y="0"/>
                  </a:cubicBezTo>
                  <a:close/>
                </a:path>
              </a:pathLst>
            </a:custGeom>
            <a:solidFill>
              <a:schemeClr val="accent1"/>
            </a:solidFill>
            <a:ln w="9525" cap="flat">
              <a:noFill/>
              <a:prstDash val="solid"/>
              <a:miter/>
            </a:ln>
          </p:spPr>
          <p:txBody>
            <a:bodyPr rtlCol="0" anchor="ctr"/>
            <a:lstStyle/>
            <a:p>
              <a:endParaRPr lang="en-US" dirty="0"/>
            </a:p>
          </p:txBody>
        </p:sp>
      </p:grpSp>
      <p:sp>
        <p:nvSpPr>
          <p:cNvPr id="6" name="TextBox 5">
            <a:extLst>
              <a:ext uri="{FF2B5EF4-FFF2-40B4-BE49-F238E27FC236}">
                <a16:creationId xmlns:a16="http://schemas.microsoft.com/office/drawing/2014/main" id="{B2684531-BABB-394B-BC49-4BD3E74FFF32}"/>
              </a:ext>
            </a:extLst>
          </p:cNvPr>
          <p:cNvSpPr txBox="1"/>
          <p:nvPr/>
        </p:nvSpPr>
        <p:spPr>
          <a:xfrm>
            <a:off x="1063485" y="1749164"/>
            <a:ext cx="9198238" cy="369332"/>
          </a:xfrm>
          <a:prstGeom prst="rect">
            <a:avLst/>
          </a:prstGeom>
          <a:noFill/>
        </p:spPr>
        <p:txBody>
          <a:bodyPr wrap="square" rtlCol="0">
            <a:spAutoFit/>
          </a:bodyPr>
          <a:lstStyle/>
          <a:p>
            <a:r>
              <a:rPr lang="en-GB" b="1" dirty="0"/>
              <a:t>Performance of regression:  </a:t>
            </a:r>
            <a:endParaRPr lang="en-US" b="1" dirty="0"/>
          </a:p>
        </p:txBody>
      </p:sp>
      <p:sp>
        <p:nvSpPr>
          <p:cNvPr id="8" name="TextBox 7">
            <a:extLst>
              <a:ext uri="{FF2B5EF4-FFF2-40B4-BE49-F238E27FC236}">
                <a16:creationId xmlns:a16="http://schemas.microsoft.com/office/drawing/2014/main" id="{B09DF1BC-3D41-7142-8A2F-5C187C6A3C8D}"/>
              </a:ext>
            </a:extLst>
          </p:cNvPr>
          <p:cNvSpPr txBox="1"/>
          <p:nvPr/>
        </p:nvSpPr>
        <p:spPr>
          <a:xfrm>
            <a:off x="860162" y="832797"/>
            <a:ext cx="8099300" cy="461665"/>
          </a:xfrm>
          <a:prstGeom prst="rect">
            <a:avLst/>
          </a:prstGeom>
          <a:noFill/>
        </p:spPr>
        <p:txBody>
          <a:bodyPr wrap="square" rtlCol="0">
            <a:spAutoFit/>
          </a:bodyPr>
          <a:lstStyle/>
          <a:p>
            <a:r>
              <a:rPr lang="en-US" altLang="ko-KR" sz="2400" b="1" dirty="0">
                <a:cs typeface="Arial" pitchFamily="34" charset="0"/>
              </a:rPr>
              <a:t>Machine Learning: Regression, Clustering, and Classification</a:t>
            </a:r>
          </a:p>
        </p:txBody>
      </p:sp>
      <p:sp>
        <p:nvSpPr>
          <p:cNvPr id="9" name="TextBox 8">
            <a:extLst>
              <a:ext uri="{FF2B5EF4-FFF2-40B4-BE49-F238E27FC236}">
                <a16:creationId xmlns:a16="http://schemas.microsoft.com/office/drawing/2014/main" id="{E8221E3D-C6A9-E844-801B-1B996F03E9C0}"/>
              </a:ext>
            </a:extLst>
          </p:cNvPr>
          <p:cNvSpPr txBox="1"/>
          <p:nvPr/>
        </p:nvSpPr>
        <p:spPr>
          <a:xfrm>
            <a:off x="860162" y="1379832"/>
            <a:ext cx="2118850" cy="369332"/>
          </a:xfrm>
          <a:prstGeom prst="rect">
            <a:avLst/>
          </a:prstGeom>
          <a:noFill/>
        </p:spPr>
        <p:txBody>
          <a:bodyPr wrap="none" rtlCol="0">
            <a:spAutoFit/>
          </a:bodyPr>
          <a:lstStyle/>
          <a:p>
            <a:pPr marL="285750" indent="-285750">
              <a:buFont typeface="Wingdings" pitchFamily="2" charset="2"/>
              <a:buChar char="q"/>
            </a:pPr>
            <a:r>
              <a:rPr lang="en-US" dirty="0"/>
              <a:t>Linear Regression</a:t>
            </a:r>
          </a:p>
        </p:txBody>
      </p:sp>
      <p:sp>
        <p:nvSpPr>
          <p:cNvPr id="5" name="TextBox 4">
            <a:extLst>
              <a:ext uri="{FF2B5EF4-FFF2-40B4-BE49-F238E27FC236}">
                <a16:creationId xmlns:a16="http://schemas.microsoft.com/office/drawing/2014/main" id="{FD32C2AF-E0D2-F14E-94A5-94E7C524CE3F}"/>
              </a:ext>
            </a:extLst>
          </p:cNvPr>
          <p:cNvSpPr txBox="1"/>
          <p:nvPr/>
        </p:nvSpPr>
        <p:spPr>
          <a:xfrm>
            <a:off x="1232023" y="2378975"/>
            <a:ext cx="9029700" cy="2585323"/>
          </a:xfrm>
          <a:prstGeom prst="rect">
            <a:avLst/>
          </a:prstGeom>
          <a:noFill/>
        </p:spPr>
        <p:txBody>
          <a:bodyPr wrap="square" rtlCol="0">
            <a:spAutoFit/>
          </a:bodyPr>
          <a:lstStyle/>
          <a:p>
            <a:pPr marL="285750" indent="-285750">
              <a:buFont typeface="Arial" panose="020B0604020202020204" pitchFamily="34" charset="0"/>
              <a:buChar char="•"/>
            </a:pPr>
            <a:r>
              <a:rPr lang="en-GB" dirty="0"/>
              <a:t>Adjusted R-squared values</a:t>
            </a:r>
          </a:p>
          <a:p>
            <a:r>
              <a:rPr lang="en-GB" dirty="0"/>
              <a:t>R</a:t>
            </a:r>
            <a:r>
              <a:rPr lang="en-GB" baseline="30000" dirty="0"/>
              <a:t>2</a:t>
            </a:r>
            <a:r>
              <a:rPr lang="en-GB" dirty="0"/>
              <a:t> value ranges from 0 to 1. Higher the R-square value better the model. The value of R</a:t>
            </a:r>
            <a:r>
              <a:rPr lang="en-GB" baseline="30000" dirty="0"/>
              <a:t>2</a:t>
            </a:r>
            <a:r>
              <a:rPr lang="en-GB" dirty="0"/>
              <a:t>increases if we add more variables to the model irrespective of the variable contributing to the model or not. This is the disadvantage of using R</a:t>
            </a:r>
            <a:r>
              <a:rPr lang="en-GB" baseline="30000" dirty="0"/>
              <a:t>2</a:t>
            </a:r>
            <a:r>
              <a:rPr lang="en-GB" dirty="0"/>
              <a:t>.</a:t>
            </a:r>
          </a:p>
          <a:p>
            <a:r>
              <a:rPr lang="en-GB" dirty="0"/>
              <a:t>The disadvantage of R</a:t>
            </a:r>
            <a:r>
              <a:rPr lang="en-GB" baseline="30000" dirty="0"/>
              <a:t>2 </a:t>
            </a:r>
            <a:r>
              <a:rPr lang="en-GB" dirty="0"/>
              <a:t>is fixed by the Adjusted R</a:t>
            </a:r>
            <a:r>
              <a:rPr lang="en-GB" baseline="30000" dirty="0"/>
              <a:t>2</a:t>
            </a:r>
            <a:r>
              <a:rPr lang="en-GB" dirty="0"/>
              <a:t> value. Adjusted R</a:t>
            </a:r>
            <a:r>
              <a:rPr lang="en-GB" baseline="30000" dirty="0"/>
              <a:t>2</a:t>
            </a:r>
            <a:r>
              <a:rPr lang="en-GB" dirty="0"/>
              <a:t> value will improve only if the added variable is making a significant contribution to the model. Adjusted R</a:t>
            </a:r>
            <a:r>
              <a:rPr lang="en-GB" baseline="30000" dirty="0"/>
              <a:t>2</a:t>
            </a:r>
            <a:r>
              <a:rPr lang="en-GB" dirty="0"/>
              <a:t> value adds penalty in the model.</a:t>
            </a:r>
          </a:p>
          <a:p>
            <a:br>
              <a:rPr lang="en-GB" dirty="0"/>
            </a:br>
            <a:endParaRPr lang="en-GB" dirty="0"/>
          </a:p>
        </p:txBody>
      </p:sp>
      <p:pic>
        <p:nvPicPr>
          <p:cNvPr id="5122" name="Picture 2">
            <a:extLst>
              <a:ext uri="{FF2B5EF4-FFF2-40B4-BE49-F238E27FC236}">
                <a16:creationId xmlns:a16="http://schemas.microsoft.com/office/drawing/2014/main" id="{C66AD851-207D-5C4B-A8DF-26778FCFCA8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9012" y="4327365"/>
            <a:ext cx="8221663" cy="82428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51B9FB28-AF7B-D549-8BFE-27058917CE97}"/>
              </a:ext>
            </a:extLst>
          </p:cNvPr>
          <p:cNvSpPr txBox="1"/>
          <p:nvPr/>
        </p:nvSpPr>
        <p:spPr>
          <a:xfrm>
            <a:off x="1232023" y="5224777"/>
            <a:ext cx="9229724" cy="1477328"/>
          </a:xfrm>
          <a:prstGeom prst="rect">
            <a:avLst/>
          </a:prstGeom>
          <a:noFill/>
        </p:spPr>
        <p:txBody>
          <a:bodyPr wrap="square" rtlCol="0">
            <a:spAutoFit/>
          </a:bodyPr>
          <a:lstStyle/>
          <a:p>
            <a:r>
              <a:rPr lang="en-GB" dirty="0"/>
              <a:t>where R</a:t>
            </a:r>
            <a:r>
              <a:rPr lang="en-GB" baseline="30000" dirty="0"/>
              <a:t>2</a:t>
            </a:r>
            <a:r>
              <a:rPr lang="en-GB" dirty="0"/>
              <a:t> is R-square value, n = total number of observations, and k = total number of variables used in the model. If we increase the number of variables, the denominator becomes smaller, and the overall ratio will be high. Subtracting from 1 will reduce the overall Adjusted R</a:t>
            </a:r>
            <a:r>
              <a:rPr lang="en-GB" baseline="30000" dirty="0"/>
              <a:t>2</a:t>
            </a:r>
            <a:r>
              <a:rPr lang="en-GB" dirty="0"/>
              <a:t>. So, to increase the Adjusted R</a:t>
            </a:r>
            <a:r>
              <a:rPr lang="en-GB" baseline="30000" dirty="0"/>
              <a:t>2</a:t>
            </a:r>
            <a:r>
              <a:rPr lang="en-GB" dirty="0"/>
              <a:t>, the contribution of additive features to the model should be significantly high.</a:t>
            </a:r>
            <a:endParaRPr lang="en-US" dirty="0"/>
          </a:p>
        </p:txBody>
      </p:sp>
    </p:spTree>
    <p:extLst>
      <p:ext uri="{BB962C8B-B14F-4D97-AF65-F5344CB8AC3E}">
        <p14:creationId xmlns:p14="http://schemas.microsoft.com/office/powerpoint/2010/main" val="34208503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05213981-51F6-DF41-9FC9-ABF4DFB3227D}"/>
              </a:ext>
            </a:extLst>
          </p:cNvPr>
          <p:cNvGrpSpPr/>
          <p:nvPr/>
        </p:nvGrpSpPr>
        <p:grpSpPr>
          <a:xfrm>
            <a:off x="180474" y="694619"/>
            <a:ext cx="647255" cy="738022"/>
            <a:chOff x="4753009" y="790578"/>
            <a:chExt cx="958096" cy="958096"/>
          </a:xfrm>
        </p:grpSpPr>
        <p:sp>
          <p:nvSpPr>
            <p:cNvPr id="3" name="TextBox 2">
              <a:extLst>
                <a:ext uri="{FF2B5EF4-FFF2-40B4-BE49-F238E27FC236}">
                  <a16:creationId xmlns:a16="http://schemas.microsoft.com/office/drawing/2014/main" id="{45F13D5F-44A1-934D-8551-BC8CE9DF6ABD}"/>
                </a:ext>
              </a:extLst>
            </p:cNvPr>
            <p:cNvSpPr txBox="1"/>
            <p:nvPr/>
          </p:nvSpPr>
          <p:spPr>
            <a:xfrm>
              <a:off x="4753009" y="914221"/>
              <a:ext cx="958096" cy="679241"/>
            </a:xfrm>
            <a:prstGeom prst="rect">
              <a:avLst/>
            </a:prstGeom>
            <a:noFill/>
          </p:spPr>
          <p:txBody>
            <a:bodyPr wrap="square" lIns="108000" rIns="108000" rtlCol="0">
              <a:spAutoFit/>
            </a:bodyPr>
            <a:lstStyle/>
            <a:p>
              <a:pPr algn="ctr"/>
              <a:r>
                <a:rPr lang="en-US" altLang="ko-KR" sz="2800" b="1" dirty="0">
                  <a:cs typeface="Arial" pitchFamily="34" charset="0"/>
                </a:rPr>
                <a:t>1</a:t>
              </a:r>
              <a:endParaRPr lang="ko-KR" altLang="en-US" sz="2800" b="1" dirty="0">
                <a:cs typeface="Arial" pitchFamily="34" charset="0"/>
              </a:endParaRPr>
            </a:p>
          </p:txBody>
        </p:sp>
        <p:sp>
          <p:nvSpPr>
            <p:cNvPr id="4" name="Freeform: Shape 44">
              <a:extLst>
                <a:ext uri="{FF2B5EF4-FFF2-40B4-BE49-F238E27FC236}">
                  <a16:creationId xmlns:a16="http://schemas.microsoft.com/office/drawing/2014/main" id="{743E4BC0-720D-0C4A-B403-BB84479457FC}"/>
                </a:ext>
              </a:extLst>
            </p:cNvPr>
            <p:cNvSpPr/>
            <p:nvPr/>
          </p:nvSpPr>
          <p:spPr>
            <a:xfrm>
              <a:off x="4753009" y="790578"/>
              <a:ext cx="958096" cy="958096"/>
            </a:xfrm>
            <a:custGeom>
              <a:avLst/>
              <a:gdLst>
                <a:gd name="connsiteX0" fmla="*/ 591326 w 1182653"/>
                <a:gd name="connsiteY0" fmla="*/ 99202 h 1182653"/>
                <a:gd name="connsiteX1" fmla="*/ 542935 w 1182653"/>
                <a:gd name="connsiteY1" fmla="*/ 119164 h 1182653"/>
                <a:gd name="connsiteX2" fmla="*/ 119164 w 1182653"/>
                <a:gd name="connsiteY2" fmla="*/ 542935 h 1182653"/>
                <a:gd name="connsiteX3" fmla="*/ 119164 w 1182653"/>
                <a:gd name="connsiteY3" fmla="*/ 639718 h 1182653"/>
                <a:gd name="connsiteX4" fmla="*/ 542935 w 1182653"/>
                <a:gd name="connsiteY4" fmla="*/ 1063489 h 1182653"/>
                <a:gd name="connsiteX5" fmla="*/ 639718 w 1182653"/>
                <a:gd name="connsiteY5" fmla="*/ 1063489 h 1182653"/>
                <a:gd name="connsiteX6" fmla="*/ 1063489 w 1182653"/>
                <a:gd name="connsiteY6" fmla="*/ 639718 h 1182653"/>
                <a:gd name="connsiteX7" fmla="*/ 1063489 w 1182653"/>
                <a:gd name="connsiteY7" fmla="*/ 542935 h 1182653"/>
                <a:gd name="connsiteX8" fmla="*/ 639718 w 1182653"/>
                <a:gd name="connsiteY8" fmla="*/ 119164 h 1182653"/>
                <a:gd name="connsiteX9" fmla="*/ 591326 w 1182653"/>
                <a:gd name="connsiteY9" fmla="*/ 99202 h 1182653"/>
                <a:gd name="connsiteX10" fmla="*/ 591327 w 1182653"/>
                <a:gd name="connsiteY10" fmla="*/ 0 h 1182653"/>
                <a:gd name="connsiteX11" fmla="*/ 654581 w 1182653"/>
                <a:gd name="connsiteY11" fmla="*/ 26183 h 1182653"/>
                <a:gd name="connsiteX12" fmla="*/ 1156470 w 1182653"/>
                <a:gd name="connsiteY12" fmla="*/ 528072 h 1182653"/>
                <a:gd name="connsiteX13" fmla="*/ 1156470 w 1182653"/>
                <a:gd name="connsiteY13" fmla="*/ 654581 h 1182653"/>
                <a:gd name="connsiteX14" fmla="*/ 654581 w 1182653"/>
                <a:gd name="connsiteY14" fmla="*/ 1156470 h 1182653"/>
                <a:gd name="connsiteX15" fmla="*/ 528072 w 1182653"/>
                <a:gd name="connsiteY15" fmla="*/ 1156470 h 1182653"/>
                <a:gd name="connsiteX16" fmla="*/ 26184 w 1182653"/>
                <a:gd name="connsiteY16" fmla="*/ 654581 h 1182653"/>
                <a:gd name="connsiteX17" fmla="*/ 26184 w 1182653"/>
                <a:gd name="connsiteY17" fmla="*/ 528072 h 1182653"/>
                <a:gd name="connsiteX18" fmla="*/ 528072 w 1182653"/>
                <a:gd name="connsiteY18" fmla="*/ 26183 h 1182653"/>
                <a:gd name="connsiteX19" fmla="*/ 591327 w 1182653"/>
                <a:gd name="connsiteY19" fmla="*/ 0 h 1182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82653" h="1182653">
                  <a:moveTo>
                    <a:pt x="591326" y="99202"/>
                  </a:moveTo>
                  <a:cubicBezTo>
                    <a:pt x="573784" y="99202"/>
                    <a:pt x="556242" y="105856"/>
                    <a:pt x="542935" y="119164"/>
                  </a:cubicBezTo>
                  <a:lnTo>
                    <a:pt x="119164" y="542935"/>
                  </a:lnTo>
                  <a:cubicBezTo>
                    <a:pt x="92548" y="569550"/>
                    <a:pt x="92548" y="613102"/>
                    <a:pt x="119164" y="639718"/>
                  </a:cubicBezTo>
                  <a:lnTo>
                    <a:pt x="542935" y="1063489"/>
                  </a:lnTo>
                  <a:cubicBezTo>
                    <a:pt x="569550" y="1090104"/>
                    <a:pt x="613102" y="1090104"/>
                    <a:pt x="639718" y="1063489"/>
                  </a:cubicBezTo>
                  <a:lnTo>
                    <a:pt x="1063489" y="639718"/>
                  </a:lnTo>
                  <a:cubicBezTo>
                    <a:pt x="1090450" y="613102"/>
                    <a:pt x="1090450" y="569550"/>
                    <a:pt x="1063489" y="542935"/>
                  </a:cubicBezTo>
                  <a:lnTo>
                    <a:pt x="639718" y="119164"/>
                  </a:lnTo>
                  <a:cubicBezTo>
                    <a:pt x="626410" y="105856"/>
                    <a:pt x="608868" y="99202"/>
                    <a:pt x="591326" y="99202"/>
                  </a:cubicBezTo>
                  <a:close/>
                  <a:moveTo>
                    <a:pt x="591327" y="0"/>
                  </a:moveTo>
                  <a:cubicBezTo>
                    <a:pt x="614226" y="0"/>
                    <a:pt x="637126" y="8728"/>
                    <a:pt x="654581" y="26183"/>
                  </a:cubicBezTo>
                  <a:lnTo>
                    <a:pt x="1156470" y="528072"/>
                  </a:lnTo>
                  <a:cubicBezTo>
                    <a:pt x="1191381" y="562983"/>
                    <a:pt x="1191381" y="619670"/>
                    <a:pt x="1156470" y="654581"/>
                  </a:cubicBezTo>
                  <a:lnTo>
                    <a:pt x="654581" y="1156470"/>
                  </a:lnTo>
                  <a:cubicBezTo>
                    <a:pt x="619670" y="1191381"/>
                    <a:pt x="562983" y="1191381"/>
                    <a:pt x="528072" y="1156470"/>
                  </a:cubicBezTo>
                  <a:lnTo>
                    <a:pt x="26184" y="654581"/>
                  </a:lnTo>
                  <a:cubicBezTo>
                    <a:pt x="-8728" y="619670"/>
                    <a:pt x="-8728" y="562983"/>
                    <a:pt x="26184" y="528072"/>
                  </a:cubicBezTo>
                  <a:lnTo>
                    <a:pt x="528072" y="26183"/>
                  </a:lnTo>
                  <a:cubicBezTo>
                    <a:pt x="545528" y="8728"/>
                    <a:pt x="568427" y="0"/>
                    <a:pt x="591327" y="0"/>
                  </a:cubicBezTo>
                  <a:close/>
                </a:path>
              </a:pathLst>
            </a:custGeom>
            <a:solidFill>
              <a:schemeClr val="accent1"/>
            </a:solidFill>
            <a:ln w="9525" cap="flat">
              <a:noFill/>
              <a:prstDash val="solid"/>
              <a:miter/>
            </a:ln>
          </p:spPr>
          <p:txBody>
            <a:bodyPr rtlCol="0" anchor="ctr"/>
            <a:lstStyle/>
            <a:p>
              <a:endParaRPr lang="en-US" dirty="0"/>
            </a:p>
          </p:txBody>
        </p:sp>
      </p:grpSp>
      <p:sp>
        <p:nvSpPr>
          <p:cNvPr id="8" name="TextBox 7">
            <a:extLst>
              <a:ext uri="{FF2B5EF4-FFF2-40B4-BE49-F238E27FC236}">
                <a16:creationId xmlns:a16="http://schemas.microsoft.com/office/drawing/2014/main" id="{B09DF1BC-3D41-7142-8A2F-5C187C6A3C8D}"/>
              </a:ext>
            </a:extLst>
          </p:cNvPr>
          <p:cNvSpPr txBox="1"/>
          <p:nvPr/>
        </p:nvSpPr>
        <p:spPr>
          <a:xfrm>
            <a:off x="860162" y="832797"/>
            <a:ext cx="8099300" cy="461665"/>
          </a:xfrm>
          <a:prstGeom prst="rect">
            <a:avLst/>
          </a:prstGeom>
          <a:noFill/>
        </p:spPr>
        <p:txBody>
          <a:bodyPr wrap="square" rtlCol="0">
            <a:spAutoFit/>
          </a:bodyPr>
          <a:lstStyle/>
          <a:p>
            <a:r>
              <a:rPr lang="en-US" altLang="ko-KR" sz="2400" b="1" dirty="0">
                <a:cs typeface="Arial" pitchFamily="34" charset="0"/>
              </a:rPr>
              <a:t>Machine Learning: Regression, Clustering, and Classification</a:t>
            </a:r>
          </a:p>
        </p:txBody>
      </p:sp>
      <p:sp>
        <p:nvSpPr>
          <p:cNvPr id="9" name="TextBox 8">
            <a:extLst>
              <a:ext uri="{FF2B5EF4-FFF2-40B4-BE49-F238E27FC236}">
                <a16:creationId xmlns:a16="http://schemas.microsoft.com/office/drawing/2014/main" id="{E8221E3D-C6A9-E844-801B-1B996F03E9C0}"/>
              </a:ext>
            </a:extLst>
          </p:cNvPr>
          <p:cNvSpPr txBox="1"/>
          <p:nvPr/>
        </p:nvSpPr>
        <p:spPr>
          <a:xfrm>
            <a:off x="860162" y="1379832"/>
            <a:ext cx="2963632" cy="369332"/>
          </a:xfrm>
          <a:prstGeom prst="rect">
            <a:avLst/>
          </a:prstGeom>
          <a:noFill/>
        </p:spPr>
        <p:txBody>
          <a:bodyPr wrap="none" rtlCol="0">
            <a:spAutoFit/>
          </a:bodyPr>
          <a:lstStyle/>
          <a:p>
            <a:pPr marL="285750" indent="-285750">
              <a:buFont typeface="Wingdings" pitchFamily="2" charset="2"/>
              <a:buChar char="q"/>
            </a:pPr>
            <a:r>
              <a:rPr lang="en-US" dirty="0"/>
              <a:t>Multiple Linear Regression</a:t>
            </a:r>
          </a:p>
        </p:txBody>
      </p:sp>
      <p:sp>
        <p:nvSpPr>
          <p:cNvPr id="5" name="TextBox 4">
            <a:extLst>
              <a:ext uri="{FF2B5EF4-FFF2-40B4-BE49-F238E27FC236}">
                <a16:creationId xmlns:a16="http://schemas.microsoft.com/office/drawing/2014/main" id="{FD32C2AF-E0D2-F14E-94A5-94E7C524CE3F}"/>
              </a:ext>
            </a:extLst>
          </p:cNvPr>
          <p:cNvSpPr txBox="1"/>
          <p:nvPr/>
        </p:nvSpPr>
        <p:spPr>
          <a:xfrm>
            <a:off x="1232023" y="1950350"/>
            <a:ext cx="9029700" cy="1200329"/>
          </a:xfrm>
          <a:prstGeom prst="rect">
            <a:avLst/>
          </a:prstGeom>
          <a:noFill/>
        </p:spPr>
        <p:txBody>
          <a:bodyPr wrap="square" rtlCol="0">
            <a:spAutoFit/>
          </a:bodyPr>
          <a:lstStyle/>
          <a:p>
            <a:pPr marL="285750" indent="-285750">
              <a:buFont typeface="Arial" panose="020B0604020202020204" pitchFamily="34" charset="0"/>
              <a:buChar char="•"/>
            </a:pPr>
            <a:r>
              <a:rPr lang="en-GB" dirty="0"/>
              <a:t>if there are more than 1 predictor available then it is known as Multiple Linear Regression. </a:t>
            </a:r>
          </a:p>
          <a:p>
            <a:br>
              <a:rPr lang="en-GB" dirty="0"/>
            </a:br>
            <a:br>
              <a:rPr lang="en-GB" dirty="0"/>
            </a:br>
            <a:endParaRPr lang="en-GB" dirty="0"/>
          </a:p>
        </p:txBody>
      </p:sp>
      <p:sp>
        <p:nvSpPr>
          <p:cNvPr id="7" name="TextBox 6">
            <a:extLst>
              <a:ext uri="{FF2B5EF4-FFF2-40B4-BE49-F238E27FC236}">
                <a16:creationId xmlns:a16="http://schemas.microsoft.com/office/drawing/2014/main" id="{34390DE5-4D30-C44E-B329-67387E01FC06}"/>
              </a:ext>
            </a:extLst>
          </p:cNvPr>
          <p:cNvSpPr txBox="1"/>
          <p:nvPr/>
        </p:nvSpPr>
        <p:spPr>
          <a:xfrm>
            <a:off x="1723362" y="3150678"/>
            <a:ext cx="6134763" cy="1754326"/>
          </a:xfrm>
          <a:prstGeom prst="rect">
            <a:avLst/>
          </a:prstGeom>
          <a:noFill/>
        </p:spPr>
        <p:txBody>
          <a:bodyPr wrap="square" rtlCol="0">
            <a:spAutoFit/>
          </a:bodyPr>
          <a:lstStyle/>
          <a:p>
            <a:r>
              <a:rPr lang="en-US" dirty="0"/>
              <a:t>where:</a:t>
            </a:r>
          </a:p>
          <a:p>
            <a:r>
              <a:rPr lang="el-GR" dirty="0"/>
              <a:t>β</a:t>
            </a:r>
            <a:r>
              <a:rPr lang="el-GR" baseline="-25000" dirty="0"/>
              <a:t>1</a:t>
            </a:r>
            <a:r>
              <a:rPr lang="el-GR" dirty="0"/>
              <a:t> = </a:t>
            </a:r>
            <a:r>
              <a:rPr lang="en-GB" dirty="0"/>
              <a:t>coefficient for X</a:t>
            </a:r>
            <a:r>
              <a:rPr lang="en-GB" baseline="-25000" dirty="0"/>
              <a:t>1</a:t>
            </a:r>
            <a:r>
              <a:rPr lang="en-GB" dirty="0"/>
              <a:t> variable</a:t>
            </a:r>
          </a:p>
          <a:p>
            <a:r>
              <a:rPr lang="el-GR" dirty="0"/>
              <a:t>β</a:t>
            </a:r>
            <a:r>
              <a:rPr lang="el-GR" baseline="-25000" dirty="0"/>
              <a:t>2</a:t>
            </a:r>
            <a:r>
              <a:rPr lang="el-GR" dirty="0"/>
              <a:t> = </a:t>
            </a:r>
            <a:r>
              <a:rPr lang="en-GB" dirty="0"/>
              <a:t>coefficient for X</a:t>
            </a:r>
            <a:r>
              <a:rPr lang="en-GB" baseline="-25000" dirty="0"/>
              <a:t>2</a:t>
            </a:r>
            <a:r>
              <a:rPr lang="en-GB" dirty="0"/>
              <a:t> variable</a:t>
            </a:r>
          </a:p>
          <a:p>
            <a:r>
              <a:rPr lang="el-GR" dirty="0"/>
              <a:t>β</a:t>
            </a:r>
            <a:r>
              <a:rPr lang="el-GR" baseline="-25000" dirty="0"/>
              <a:t>3</a:t>
            </a:r>
            <a:r>
              <a:rPr lang="el-GR" dirty="0"/>
              <a:t> = </a:t>
            </a:r>
            <a:r>
              <a:rPr lang="en-GB" dirty="0"/>
              <a:t>coefficient for X</a:t>
            </a:r>
            <a:r>
              <a:rPr lang="en-GB" baseline="-25000" dirty="0"/>
              <a:t>3</a:t>
            </a:r>
            <a:r>
              <a:rPr lang="en-GB" dirty="0"/>
              <a:t> variable and so on…</a:t>
            </a:r>
          </a:p>
          <a:p>
            <a:r>
              <a:rPr lang="el-GR" dirty="0"/>
              <a:t>β</a:t>
            </a:r>
            <a:r>
              <a:rPr lang="el-GR" baseline="-25000" dirty="0"/>
              <a:t>0</a:t>
            </a:r>
            <a:r>
              <a:rPr lang="el-GR" dirty="0"/>
              <a:t> </a:t>
            </a:r>
            <a:r>
              <a:rPr lang="en-GB" dirty="0"/>
              <a:t>is the intercept (constant term). While doing the prediction, there is an error term which is associated with the equation.</a:t>
            </a:r>
          </a:p>
        </p:txBody>
      </p:sp>
      <p:pic>
        <p:nvPicPr>
          <p:cNvPr id="7174" name="Picture 6">
            <a:extLst>
              <a:ext uri="{FF2B5EF4-FFF2-40B4-BE49-F238E27FC236}">
                <a16:creationId xmlns:a16="http://schemas.microsoft.com/office/drawing/2014/main" id="{C48CB3FA-00D9-134A-AC26-68670975CE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30523" y="2312478"/>
            <a:ext cx="8331200" cy="83820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921CDE07-8C3C-1646-910A-9D8F4962714A}"/>
              </a:ext>
            </a:extLst>
          </p:cNvPr>
          <p:cNvSpPr txBox="1"/>
          <p:nvPr/>
        </p:nvSpPr>
        <p:spPr>
          <a:xfrm>
            <a:off x="1357313" y="5243513"/>
            <a:ext cx="9111325" cy="646331"/>
          </a:xfrm>
          <a:prstGeom prst="rect">
            <a:avLst/>
          </a:prstGeom>
          <a:noFill/>
        </p:spPr>
        <p:txBody>
          <a:bodyPr wrap="square" rtlCol="0">
            <a:spAutoFit/>
          </a:bodyPr>
          <a:lstStyle/>
          <a:p>
            <a:pPr marL="285750" indent="-285750">
              <a:buFont typeface="Arial" panose="020B0604020202020204" pitchFamily="34" charset="0"/>
              <a:buChar char="•"/>
            </a:pPr>
            <a:r>
              <a:rPr lang="en-GB" dirty="0"/>
              <a:t>The goal of the MLR model is to find the estimated values of </a:t>
            </a:r>
            <a:r>
              <a:rPr lang="el-GR" dirty="0"/>
              <a:t>β</a:t>
            </a:r>
            <a:r>
              <a:rPr lang="el-GR" baseline="-25000" dirty="0"/>
              <a:t>0, </a:t>
            </a:r>
            <a:r>
              <a:rPr lang="el-GR" dirty="0"/>
              <a:t>β</a:t>
            </a:r>
            <a:r>
              <a:rPr lang="el-GR" baseline="-25000" dirty="0"/>
              <a:t>1, </a:t>
            </a:r>
            <a:r>
              <a:rPr lang="el-GR" dirty="0"/>
              <a:t>β</a:t>
            </a:r>
            <a:r>
              <a:rPr lang="el-GR" baseline="-25000" dirty="0"/>
              <a:t>2,</a:t>
            </a:r>
            <a:r>
              <a:rPr lang="el-GR" dirty="0"/>
              <a:t> β</a:t>
            </a:r>
            <a:r>
              <a:rPr lang="el-GR" baseline="-25000" dirty="0"/>
              <a:t>3…</a:t>
            </a:r>
            <a:r>
              <a:rPr lang="el-GR" dirty="0"/>
              <a:t> </a:t>
            </a:r>
            <a:r>
              <a:rPr lang="en-GB" dirty="0"/>
              <a:t>by keeping the error term at minimum as possible.</a:t>
            </a:r>
            <a:endParaRPr lang="en-US" dirty="0"/>
          </a:p>
        </p:txBody>
      </p:sp>
      <p:pic>
        <p:nvPicPr>
          <p:cNvPr id="7178" name="Picture 10" descr="5.1 The linear model | Forecasting: Principles and Practice (2nd ed)">
            <a:extLst>
              <a:ext uri="{FF2B5EF4-FFF2-40B4-BE49-F238E27FC236}">
                <a16:creationId xmlns:a16="http://schemas.microsoft.com/office/drawing/2014/main" id="{2FA79A14-5CB2-294C-9649-A14CE8BDFF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58125" y="3208083"/>
            <a:ext cx="3202971" cy="1978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78866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05213981-51F6-DF41-9FC9-ABF4DFB3227D}"/>
              </a:ext>
            </a:extLst>
          </p:cNvPr>
          <p:cNvGrpSpPr/>
          <p:nvPr/>
        </p:nvGrpSpPr>
        <p:grpSpPr>
          <a:xfrm>
            <a:off x="180474" y="694619"/>
            <a:ext cx="647255" cy="738022"/>
            <a:chOff x="4753009" y="790578"/>
            <a:chExt cx="958096" cy="958096"/>
          </a:xfrm>
        </p:grpSpPr>
        <p:sp>
          <p:nvSpPr>
            <p:cNvPr id="3" name="TextBox 2">
              <a:extLst>
                <a:ext uri="{FF2B5EF4-FFF2-40B4-BE49-F238E27FC236}">
                  <a16:creationId xmlns:a16="http://schemas.microsoft.com/office/drawing/2014/main" id="{45F13D5F-44A1-934D-8551-BC8CE9DF6ABD}"/>
                </a:ext>
              </a:extLst>
            </p:cNvPr>
            <p:cNvSpPr txBox="1"/>
            <p:nvPr/>
          </p:nvSpPr>
          <p:spPr>
            <a:xfrm>
              <a:off x="4753009" y="914221"/>
              <a:ext cx="958096" cy="679241"/>
            </a:xfrm>
            <a:prstGeom prst="rect">
              <a:avLst/>
            </a:prstGeom>
            <a:noFill/>
          </p:spPr>
          <p:txBody>
            <a:bodyPr wrap="square" lIns="108000" rIns="108000" rtlCol="0">
              <a:spAutoFit/>
            </a:bodyPr>
            <a:lstStyle/>
            <a:p>
              <a:pPr algn="ctr"/>
              <a:r>
                <a:rPr lang="en-US" altLang="ko-KR" sz="2800" b="1" dirty="0">
                  <a:cs typeface="Arial" pitchFamily="34" charset="0"/>
                </a:rPr>
                <a:t>1</a:t>
              </a:r>
              <a:endParaRPr lang="ko-KR" altLang="en-US" sz="2800" b="1" dirty="0">
                <a:cs typeface="Arial" pitchFamily="34" charset="0"/>
              </a:endParaRPr>
            </a:p>
          </p:txBody>
        </p:sp>
        <p:sp>
          <p:nvSpPr>
            <p:cNvPr id="4" name="Freeform: Shape 44">
              <a:extLst>
                <a:ext uri="{FF2B5EF4-FFF2-40B4-BE49-F238E27FC236}">
                  <a16:creationId xmlns:a16="http://schemas.microsoft.com/office/drawing/2014/main" id="{743E4BC0-720D-0C4A-B403-BB84479457FC}"/>
                </a:ext>
              </a:extLst>
            </p:cNvPr>
            <p:cNvSpPr/>
            <p:nvPr/>
          </p:nvSpPr>
          <p:spPr>
            <a:xfrm>
              <a:off x="4753009" y="790578"/>
              <a:ext cx="958096" cy="958096"/>
            </a:xfrm>
            <a:custGeom>
              <a:avLst/>
              <a:gdLst>
                <a:gd name="connsiteX0" fmla="*/ 591326 w 1182653"/>
                <a:gd name="connsiteY0" fmla="*/ 99202 h 1182653"/>
                <a:gd name="connsiteX1" fmla="*/ 542935 w 1182653"/>
                <a:gd name="connsiteY1" fmla="*/ 119164 h 1182653"/>
                <a:gd name="connsiteX2" fmla="*/ 119164 w 1182653"/>
                <a:gd name="connsiteY2" fmla="*/ 542935 h 1182653"/>
                <a:gd name="connsiteX3" fmla="*/ 119164 w 1182653"/>
                <a:gd name="connsiteY3" fmla="*/ 639718 h 1182653"/>
                <a:gd name="connsiteX4" fmla="*/ 542935 w 1182653"/>
                <a:gd name="connsiteY4" fmla="*/ 1063489 h 1182653"/>
                <a:gd name="connsiteX5" fmla="*/ 639718 w 1182653"/>
                <a:gd name="connsiteY5" fmla="*/ 1063489 h 1182653"/>
                <a:gd name="connsiteX6" fmla="*/ 1063489 w 1182653"/>
                <a:gd name="connsiteY6" fmla="*/ 639718 h 1182653"/>
                <a:gd name="connsiteX7" fmla="*/ 1063489 w 1182653"/>
                <a:gd name="connsiteY7" fmla="*/ 542935 h 1182653"/>
                <a:gd name="connsiteX8" fmla="*/ 639718 w 1182653"/>
                <a:gd name="connsiteY8" fmla="*/ 119164 h 1182653"/>
                <a:gd name="connsiteX9" fmla="*/ 591326 w 1182653"/>
                <a:gd name="connsiteY9" fmla="*/ 99202 h 1182653"/>
                <a:gd name="connsiteX10" fmla="*/ 591327 w 1182653"/>
                <a:gd name="connsiteY10" fmla="*/ 0 h 1182653"/>
                <a:gd name="connsiteX11" fmla="*/ 654581 w 1182653"/>
                <a:gd name="connsiteY11" fmla="*/ 26183 h 1182653"/>
                <a:gd name="connsiteX12" fmla="*/ 1156470 w 1182653"/>
                <a:gd name="connsiteY12" fmla="*/ 528072 h 1182653"/>
                <a:gd name="connsiteX13" fmla="*/ 1156470 w 1182653"/>
                <a:gd name="connsiteY13" fmla="*/ 654581 h 1182653"/>
                <a:gd name="connsiteX14" fmla="*/ 654581 w 1182653"/>
                <a:gd name="connsiteY14" fmla="*/ 1156470 h 1182653"/>
                <a:gd name="connsiteX15" fmla="*/ 528072 w 1182653"/>
                <a:gd name="connsiteY15" fmla="*/ 1156470 h 1182653"/>
                <a:gd name="connsiteX16" fmla="*/ 26184 w 1182653"/>
                <a:gd name="connsiteY16" fmla="*/ 654581 h 1182653"/>
                <a:gd name="connsiteX17" fmla="*/ 26184 w 1182653"/>
                <a:gd name="connsiteY17" fmla="*/ 528072 h 1182653"/>
                <a:gd name="connsiteX18" fmla="*/ 528072 w 1182653"/>
                <a:gd name="connsiteY18" fmla="*/ 26183 h 1182653"/>
                <a:gd name="connsiteX19" fmla="*/ 591327 w 1182653"/>
                <a:gd name="connsiteY19" fmla="*/ 0 h 1182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82653" h="1182653">
                  <a:moveTo>
                    <a:pt x="591326" y="99202"/>
                  </a:moveTo>
                  <a:cubicBezTo>
                    <a:pt x="573784" y="99202"/>
                    <a:pt x="556242" y="105856"/>
                    <a:pt x="542935" y="119164"/>
                  </a:cubicBezTo>
                  <a:lnTo>
                    <a:pt x="119164" y="542935"/>
                  </a:lnTo>
                  <a:cubicBezTo>
                    <a:pt x="92548" y="569550"/>
                    <a:pt x="92548" y="613102"/>
                    <a:pt x="119164" y="639718"/>
                  </a:cubicBezTo>
                  <a:lnTo>
                    <a:pt x="542935" y="1063489"/>
                  </a:lnTo>
                  <a:cubicBezTo>
                    <a:pt x="569550" y="1090104"/>
                    <a:pt x="613102" y="1090104"/>
                    <a:pt x="639718" y="1063489"/>
                  </a:cubicBezTo>
                  <a:lnTo>
                    <a:pt x="1063489" y="639718"/>
                  </a:lnTo>
                  <a:cubicBezTo>
                    <a:pt x="1090450" y="613102"/>
                    <a:pt x="1090450" y="569550"/>
                    <a:pt x="1063489" y="542935"/>
                  </a:cubicBezTo>
                  <a:lnTo>
                    <a:pt x="639718" y="119164"/>
                  </a:lnTo>
                  <a:cubicBezTo>
                    <a:pt x="626410" y="105856"/>
                    <a:pt x="608868" y="99202"/>
                    <a:pt x="591326" y="99202"/>
                  </a:cubicBezTo>
                  <a:close/>
                  <a:moveTo>
                    <a:pt x="591327" y="0"/>
                  </a:moveTo>
                  <a:cubicBezTo>
                    <a:pt x="614226" y="0"/>
                    <a:pt x="637126" y="8728"/>
                    <a:pt x="654581" y="26183"/>
                  </a:cubicBezTo>
                  <a:lnTo>
                    <a:pt x="1156470" y="528072"/>
                  </a:lnTo>
                  <a:cubicBezTo>
                    <a:pt x="1191381" y="562983"/>
                    <a:pt x="1191381" y="619670"/>
                    <a:pt x="1156470" y="654581"/>
                  </a:cubicBezTo>
                  <a:lnTo>
                    <a:pt x="654581" y="1156470"/>
                  </a:lnTo>
                  <a:cubicBezTo>
                    <a:pt x="619670" y="1191381"/>
                    <a:pt x="562983" y="1191381"/>
                    <a:pt x="528072" y="1156470"/>
                  </a:cubicBezTo>
                  <a:lnTo>
                    <a:pt x="26184" y="654581"/>
                  </a:lnTo>
                  <a:cubicBezTo>
                    <a:pt x="-8728" y="619670"/>
                    <a:pt x="-8728" y="562983"/>
                    <a:pt x="26184" y="528072"/>
                  </a:cubicBezTo>
                  <a:lnTo>
                    <a:pt x="528072" y="26183"/>
                  </a:lnTo>
                  <a:cubicBezTo>
                    <a:pt x="545528" y="8728"/>
                    <a:pt x="568427" y="0"/>
                    <a:pt x="591327" y="0"/>
                  </a:cubicBezTo>
                  <a:close/>
                </a:path>
              </a:pathLst>
            </a:custGeom>
            <a:solidFill>
              <a:schemeClr val="accent1"/>
            </a:solidFill>
            <a:ln w="9525" cap="flat">
              <a:noFill/>
              <a:prstDash val="solid"/>
              <a:miter/>
            </a:ln>
          </p:spPr>
          <p:txBody>
            <a:bodyPr rtlCol="0" anchor="ctr"/>
            <a:lstStyle/>
            <a:p>
              <a:endParaRPr lang="en-US" dirty="0"/>
            </a:p>
          </p:txBody>
        </p:sp>
      </p:grpSp>
      <p:sp>
        <p:nvSpPr>
          <p:cNvPr id="8" name="TextBox 7">
            <a:extLst>
              <a:ext uri="{FF2B5EF4-FFF2-40B4-BE49-F238E27FC236}">
                <a16:creationId xmlns:a16="http://schemas.microsoft.com/office/drawing/2014/main" id="{B09DF1BC-3D41-7142-8A2F-5C187C6A3C8D}"/>
              </a:ext>
            </a:extLst>
          </p:cNvPr>
          <p:cNvSpPr txBox="1"/>
          <p:nvPr/>
        </p:nvSpPr>
        <p:spPr>
          <a:xfrm>
            <a:off x="860162" y="832797"/>
            <a:ext cx="8099300" cy="461665"/>
          </a:xfrm>
          <a:prstGeom prst="rect">
            <a:avLst/>
          </a:prstGeom>
          <a:noFill/>
        </p:spPr>
        <p:txBody>
          <a:bodyPr wrap="square" rtlCol="0">
            <a:spAutoFit/>
          </a:bodyPr>
          <a:lstStyle/>
          <a:p>
            <a:r>
              <a:rPr lang="en-US" altLang="ko-KR" sz="2400" b="1" dirty="0">
                <a:cs typeface="Arial" pitchFamily="34" charset="0"/>
              </a:rPr>
              <a:t>Machine Learning: Regression, Clustering, and Classification</a:t>
            </a:r>
          </a:p>
        </p:txBody>
      </p:sp>
      <p:sp>
        <p:nvSpPr>
          <p:cNvPr id="9" name="TextBox 8">
            <a:extLst>
              <a:ext uri="{FF2B5EF4-FFF2-40B4-BE49-F238E27FC236}">
                <a16:creationId xmlns:a16="http://schemas.microsoft.com/office/drawing/2014/main" id="{E8221E3D-C6A9-E844-801B-1B996F03E9C0}"/>
              </a:ext>
            </a:extLst>
          </p:cNvPr>
          <p:cNvSpPr txBox="1"/>
          <p:nvPr/>
        </p:nvSpPr>
        <p:spPr>
          <a:xfrm>
            <a:off x="860162" y="1379832"/>
            <a:ext cx="2577500" cy="369332"/>
          </a:xfrm>
          <a:prstGeom prst="rect">
            <a:avLst/>
          </a:prstGeom>
          <a:noFill/>
        </p:spPr>
        <p:txBody>
          <a:bodyPr wrap="none" rtlCol="0">
            <a:spAutoFit/>
          </a:bodyPr>
          <a:lstStyle/>
          <a:p>
            <a:pPr marL="285750" indent="-285750">
              <a:buFont typeface="Wingdings" pitchFamily="2" charset="2"/>
              <a:buChar char="q"/>
            </a:pPr>
            <a:r>
              <a:rPr lang="en-US" dirty="0"/>
              <a:t>Polynomial Regression</a:t>
            </a:r>
          </a:p>
        </p:txBody>
      </p:sp>
      <p:sp>
        <p:nvSpPr>
          <p:cNvPr id="5" name="TextBox 4">
            <a:extLst>
              <a:ext uri="{FF2B5EF4-FFF2-40B4-BE49-F238E27FC236}">
                <a16:creationId xmlns:a16="http://schemas.microsoft.com/office/drawing/2014/main" id="{FD32C2AF-E0D2-F14E-94A5-94E7C524CE3F}"/>
              </a:ext>
            </a:extLst>
          </p:cNvPr>
          <p:cNvSpPr txBox="1"/>
          <p:nvPr/>
        </p:nvSpPr>
        <p:spPr>
          <a:xfrm>
            <a:off x="1132010" y="1834534"/>
            <a:ext cx="9029700" cy="1200329"/>
          </a:xfrm>
          <a:prstGeom prst="rect">
            <a:avLst/>
          </a:prstGeom>
          <a:noFill/>
        </p:spPr>
        <p:txBody>
          <a:bodyPr wrap="square" rtlCol="0">
            <a:spAutoFit/>
          </a:bodyPr>
          <a:lstStyle/>
          <a:p>
            <a:pPr marL="285750" indent="-285750">
              <a:buFont typeface="Arial" panose="020B0604020202020204" pitchFamily="34" charset="0"/>
              <a:buChar char="•"/>
            </a:pPr>
            <a:r>
              <a:rPr lang="en-GB" dirty="0"/>
              <a:t>Polynomial regression is a non-linear regression. In Polynomial regression, the relationship of the dependent variable is fitted to the nth degree of the independent variable. </a:t>
            </a:r>
            <a:br>
              <a:rPr lang="en-GB" dirty="0"/>
            </a:br>
            <a:br>
              <a:rPr lang="en-GB" dirty="0"/>
            </a:br>
            <a:endParaRPr lang="en-GB" dirty="0"/>
          </a:p>
        </p:txBody>
      </p:sp>
      <p:pic>
        <p:nvPicPr>
          <p:cNvPr id="9218" name="Picture 2">
            <a:extLst>
              <a:ext uri="{FF2B5EF4-FFF2-40B4-BE49-F238E27FC236}">
                <a16:creationId xmlns:a16="http://schemas.microsoft.com/office/drawing/2014/main" id="{AB38DDE1-2D02-B148-92A6-4A80E470F4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28926" y="2626238"/>
            <a:ext cx="7580312" cy="768275"/>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Machine learning Polynomial Regression - Javatpoint">
            <a:extLst>
              <a:ext uri="{FF2B5EF4-FFF2-40B4-BE49-F238E27FC236}">
                <a16:creationId xmlns:a16="http://schemas.microsoft.com/office/drawing/2014/main" id="{5C40FF0B-3837-9C4F-89E5-063E49AC67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11075" y="3394513"/>
            <a:ext cx="6148387" cy="30741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03548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05213981-51F6-DF41-9FC9-ABF4DFB3227D}"/>
              </a:ext>
            </a:extLst>
          </p:cNvPr>
          <p:cNvGrpSpPr/>
          <p:nvPr/>
        </p:nvGrpSpPr>
        <p:grpSpPr>
          <a:xfrm>
            <a:off x="180474" y="694619"/>
            <a:ext cx="647255" cy="738022"/>
            <a:chOff x="4753009" y="790578"/>
            <a:chExt cx="958096" cy="958096"/>
          </a:xfrm>
        </p:grpSpPr>
        <p:sp>
          <p:nvSpPr>
            <p:cNvPr id="3" name="TextBox 2">
              <a:extLst>
                <a:ext uri="{FF2B5EF4-FFF2-40B4-BE49-F238E27FC236}">
                  <a16:creationId xmlns:a16="http://schemas.microsoft.com/office/drawing/2014/main" id="{45F13D5F-44A1-934D-8551-BC8CE9DF6ABD}"/>
                </a:ext>
              </a:extLst>
            </p:cNvPr>
            <p:cNvSpPr txBox="1"/>
            <p:nvPr/>
          </p:nvSpPr>
          <p:spPr>
            <a:xfrm>
              <a:off x="4753009" y="914221"/>
              <a:ext cx="958096" cy="679241"/>
            </a:xfrm>
            <a:prstGeom prst="rect">
              <a:avLst/>
            </a:prstGeom>
            <a:noFill/>
          </p:spPr>
          <p:txBody>
            <a:bodyPr wrap="square" lIns="108000" rIns="108000" rtlCol="0">
              <a:spAutoFit/>
            </a:bodyPr>
            <a:lstStyle/>
            <a:p>
              <a:pPr algn="ctr"/>
              <a:r>
                <a:rPr lang="en-US" altLang="ko-KR" sz="2800" b="1" dirty="0">
                  <a:cs typeface="Arial" pitchFamily="34" charset="0"/>
                </a:rPr>
                <a:t>1</a:t>
              </a:r>
              <a:endParaRPr lang="ko-KR" altLang="en-US" sz="2800" b="1" dirty="0">
                <a:cs typeface="Arial" pitchFamily="34" charset="0"/>
              </a:endParaRPr>
            </a:p>
          </p:txBody>
        </p:sp>
        <p:sp>
          <p:nvSpPr>
            <p:cNvPr id="4" name="Freeform: Shape 44">
              <a:extLst>
                <a:ext uri="{FF2B5EF4-FFF2-40B4-BE49-F238E27FC236}">
                  <a16:creationId xmlns:a16="http://schemas.microsoft.com/office/drawing/2014/main" id="{743E4BC0-720D-0C4A-B403-BB84479457FC}"/>
                </a:ext>
              </a:extLst>
            </p:cNvPr>
            <p:cNvSpPr/>
            <p:nvPr/>
          </p:nvSpPr>
          <p:spPr>
            <a:xfrm>
              <a:off x="4753009" y="790578"/>
              <a:ext cx="958096" cy="958096"/>
            </a:xfrm>
            <a:custGeom>
              <a:avLst/>
              <a:gdLst>
                <a:gd name="connsiteX0" fmla="*/ 591326 w 1182653"/>
                <a:gd name="connsiteY0" fmla="*/ 99202 h 1182653"/>
                <a:gd name="connsiteX1" fmla="*/ 542935 w 1182653"/>
                <a:gd name="connsiteY1" fmla="*/ 119164 h 1182653"/>
                <a:gd name="connsiteX2" fmla="*/ 119164 w 1182653"/>
                <a:gd name="connsiteY2" fmla="*/ 542935 h 1182653"/>
                <a:gd name="connsiteX3" fmla="*/ 119164 w 1182653"/>
                <a:gd name="connsiteY3" fmla="*/ 639718 h 1182653"/>
                <a:gd name="connsiteX4" fmla="*/ 542935 w 1182653"/>
                <a:gd name="connsiteY4" fmla="*/ 1063489 h 1182653"/>
                <a:gd name="connsiteX5" fmla="*/ 639718 w 1182653"/>
                <a:gd name="connsiteY5" fmla="*/ 1063489 h 1182653"/>
                <a:gd name="connsiteX6" fmla="*/ 1063489 w 1182653"/>
                <a:gd name="connsiteY6" fmla="*/ 639718 h 1182653"/>
                <a:gd name="connsiteX7" fmla="*/ 1063489 w 1182653"/>
                <a:gd name="connsiteY7" fmla="*/ 542935 h 1182653"/>
                <a:gd name="connsiteX8" fmla="*/ 639718 w 1182653"/>
                <a:gd name="connsiteY8" fmla="*/ 119164 h 1182653"/>
                <a:gd name="connsiteX9" fmla="*/ 591326 w 1182653"/>
                <a:gd name="connsiteY9" fmla="*/ 99202 h 1182653"/>
                <a:gd name="connsiteX10" fmla="*/ 591327 w 1182653"/>
                <a:gd name="connsiteY10" fmla="*/ 0 h 1182653"/>
                <a:gd name="connsiteX11" fmla="*/ 654581 w 1182653"/>
                <a:gd name="connsiteY11" fmla="*/ 26183 h 1182653"/>
                <a:gd name="connsiteX12" fmla="*/ 1156470 w 1182653"/>
                <a:gd name="connsiteY12" fmla="*/ 528072 h 1182653"/>
                <a:gd name="connsiteX13" fmla="*/ 1156470 w 1182653"/>
                <a:gd name="connsiteY13" fmla="*/ 654581 h 1182653"/>
                <a:gd name="connsiteX14" fmla="*/ 654581 w 1182653"/>
                <a:gd name="connsiteY14" fmla="*/ 1156470 h 1182653"/>
                <a:gd name="connsiteX15" fmla="*/ 528072 w 1182653"/>
                <a:gd name="connsiteY15" fmla="*/ 1156470 h 1182653"/>
                <a:gd name="connsiteX16" fmla="*/ 26184 w 1182653"/>
                <a:gd name="connsiteY16" fmla="*/ 654581 h 1182653"/>
                <a:gd name="connsiteX17" fmla="*/ 26184 w 1182653"/>
                <a:gd name="connsiteY17" fmla="*/ 528072 h 1182653"/>
                <a:gd name="connsiteX18" fmla="*/ 528072 w 1182653"/>
                <a:gd name="connsiteY18" fmla="*/ 26183 h 1182653"/>
                <a:gd name="connsiteX19" fmla="*/ 591327 w 1182653"/>
                <a:gd name="connsiteY19" fmla="*/ 0 h 1182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82653" h="1182653">
                  <a:moveTo>
                    <a:pt x="591326" y="99202"/>
                  </a:moveTo>
                  <a:cubicBezTo>
                    <a:pt x="573784" y="99202"/>
                    <a:pt x="556242" y="105856"/>
                    <a:pt x="542935" y="119164"/>
                  </a:cubicBezTo>
                  <a:lnTo>
                    <a:pt x="119164" y="542935"/>
                  </a:lnTo>
                  <a:cubicBezTo>
                    <a:pt x="92548" y="569550"/>
                    <a:pt x="92548" y="613102"/>
                    <a:pt x="119164" y="639718"/>
                  </a:cubicBezTo>
                  <a:lnTo>
                    <a:pt x="542935" y="1063489"/>
                  </a:lnTo>
                  <a:cubicBezTo>
                    <a:pt x="569550" y="1090104"/>
                    <a:pt x="613102" y="1090104"/>
                    <a:pt x="639718" y="1063489"/>
                  </a:cubicBezTo>
                  <a:lnTo>
                    <a:pt x="1063489" y="639718"/>
                  </a:lnTo>
                  <a:cubicBezTo>
                    <a:pt x="1090450" y="613102"/>
                    <a:pt x="1090450" y="569550"/>
                    <a:pt x="1063489" y="542935"/>
                  </a:cubicBezTo>
                  <a:lnTo>
                    <a:pt x="639718" y="119164"/>
                  </a:lnTo>
                  <a:cubicBezTo>
                    <a:pt x="626410" y="105856"/>
                    <a:pt x="608868" y="99202"/>
                    <a:pt x="591326" y="99202"/>
                  </a:cubicBezTo>
                  <a:close/>
                  <a:moveTo>
                    <a:pt x="591327" y="0"/>
                  </a:moveTo>
                  <a:cubicBezTo>
                    <a:pt x="614226" y="0"/>
                    <a:pt x="637126" y="8728"/>
                    <a:pt x="654581" y="26183"/>
                  </a:cubicBezTo>
                  <a:lnTo>
                    <a:pt x="1156470" y="528072"/>
                  </a:lnTo>
                  <a:cubicBezTo>
                    <a:pt x="1191381" y="562983"/>
                    <a:pt x="1191381" y="619670"/>
                    <a:pt x="1156470" y="654581"/>
                  </a:cubicBezTo>
                  <a:lnTo>
                    <a:pt x="654581" y="1156470"/>
                  </a:lnTo>
                  <a:cubicBezTo>
                    <a:pt x="619670" y="1191381"/>
                    <a:pt x="562983" y="1191381"/>
                    <a:pt x="528072" y="1156470"/>
                  </a:cubicBezTo>
                  <a:lnTo>
                    <a:pt x="26184" y="654581"/>
                  </a:lnTo>
                  <a:cubicBezTo>
                    <a:pt x="-8728" y="619670"/>
                    <a:pt x="-8728" y="562983"/>
                    <a:pt x="26184" y="528072"/>
                  </a:cubicBezTo>
                  <a:lnTo>
                    <a:pt x="528072" y="26183"/>
                  </a:lnTo>
                  <a:cubicBezTo>
                    <a:pt x="545528" y="8728"/>
                    <a:pt x="568427" y="0"/>
                    <a:pt x="591327" y="0"/>
                  </a:cubicBezTo>
                  <a:close/>
                </a:path>
              </a:pathLst>
            </a:custGeom>
            <a:solidFill>
              <a:schemeClr val="accent1"/>
            </a:solidFill>
            <a:ln w="9525" cap="flat">
              <a:noFill/>
              <a:prstDash val="solid"/>
              <a:miter/>
            </a:ln>
          </p:spPr>
          <p:txBody>
            <a:bodyPr rtlCol="0" anchor="ctr"/>
            <a:lstStyle/>
            <a:p>
              <a:endParaRPr lang="en-US" dirty="0"/>
            </a:p>
          </p:txBody>
        </p:sp>
      </p:grpSp>
      <p:sp>
        <p:nvSpPr>
          <p:cNvPr id="8" name="TextBox 7">
            <a:extLst>
              <a:ext uri="{FF2B5EF4-FFF2-40B4-BE49-F238E27FC236}">
                <a16:creationId xmlns:a16="http://schemas.microsoft.com/office/drawing/2014/main" id="{B09DF1BC-3D41-7142-8A2F-5C187C6A3C8D}"/>
              </a:ext>
            </a:extLst>
          </p:cNvPr>
          <p:cNvSpPr txBox="1"/>
          <p:nvPr/>
        </p:nvSpPr>
        <p:spPr>
          <a:xfrm>
            <a:off x="860162" y="832797"/>
            <a:ext cx="8099300" cy="461665"/>
          </a:xfrm>
          <a:prstGeom prst="rect">
            <a:avLst/>
          </a:prstGeom>
          <a:noFill/>
        </p:spPr>
        <p:txBody>
          <a:bodyPr wrap="square" rtlCol="0">
            <a:spAutoFit/>
          </a:bodyPr>
          <a:lstStyle/>
          <a:p>
            <a:r>
              <a:rPr lang="en-US" altLang="ko-KR" sz="2400" b="1" dirty="0">
                <a:cs typeface="Arial" pitchFamily="34" charset="0"/>
              </a:rPr>
              <a:t>Machine Learning: Regression, Clustering, and Classification</a:t>
            </a:r>
          </a:p>
        </p:txBody>
      </p:sp>
      <p:sp>
        <p:nvSpPr>
          <p:cNvPr id="9" name="TextBox 8">
            <a:extLst>
              <a:ext uri="{FF2B5EF4-FFF2-40B4-BE49-F238E27FC236}">
                <a16:creationId xmlns:a16="http://schemas.microsoft.com/office/drawing/2014/main" id="{E8221E3D-C6A9-E844-801B-1B996F03E9C0}"/>
              </a:ext>
            </a:extLst>
          </p:cNvPr>
          <p:cNvSpPr txBox="1"/>
          <p:nvPr/>
        </p:nvSpPr>
        <p:spPr>
          <a:xfrm>
            <a:off x="860162" y="1379832"/>
            <a:ext cx="2577500" cy="369332"/>
          </a:xfrm>
          <a:prstGeom prst="rect">
            <a:avLst/>
          </a:prstGeom>
          <a:noFill/>
        </p:spPr>
        <p:txBody>
          <a:bodyPr wrap="none" rtlCol="0">
            <a:spAutoFit/>
          </a:bodyPr>
          <a:lstStyle/>
          <a:p>
            <a:pPr marL="285750" indent="-285750">
              <a:buFont typeface="Wingdings" pitchFamily="2" charset="2"/>
              <a:buChar char="q"/>
            </a:pPr>
            <a:r>
              <a:rPr lang="en-US" dirty="0"/>
              <a:t>Polynomial Regression</a:t>
            </a:r>
          </a:p>
        </p:txBody>
      </p:sp>
      <p:sp>
        <p:nvSpPr>
          <p:cNvPr id="5" name="TextBox 4">
            <a:extLst>
              <a:ext uri="{FF2B5EF4-FFF2-40B4-BE49-F238E27FC236}">
                <a16:creationId xmlns:a16="http://schemas.microsoft.com/office/drawing/2014/main" id="{FD32C2AF-E0D2-F14E-94A5-94E7C524CE3F}"/>
              </a:ext>
            </a:extLst>
          </p:cNvPr>
          <p:cNvSpPr txBox="1"/>
          <p:nvPr/>
        </p:nvSpPr>
        <p:spPr>
          <a:xfrm>
            <a:off x="1132010" y="1834534"/>
            <a:ext cx="9029700" cy="1292662"/>
          </a:xfrm>
          <a:prstGeom prst="rect">
            <a:avLst/>
          </a:prstGeom>
          <a:noFill/>
        </p:spPr>
        <p:txBody>
          <a:bodyPr wrap="square" rtlCol="0">
            <a:spAutoFit/>
          </a:bodyPr>
          <a:lstStyle/>
          <a:p>
            <a:pPr marL="285750" indent="-285750">
              <a:buFont typeface="Arial" panose="020B0604020202020204" pitchFamily="34" charset="0"/>
              <a:buChar char="•"/>
            </a:pPr>
            <a:r>
              <a:rPr lang="en-GB" sz="1400" dirty="0"/>
              <a:t>When we fit a model, we try to find the optimised, best-fit line, which can describe the impact of the change in the independent variable on the change in the dependent variable by keeping the error term minimum. While fitting the model, there can be 2 events which will lead to the bad performance of the model.</a:t>
            </a:r>
            <a:br>
              <a:rPr lang="en-GB" dirty="0"/>
            </a:br>
            <a:br>
              <a:rPr lang="en-GB" dirty="0"/>
            </a:br>
            <a:endParaRPr lang="en-GB" dirty="0"/>
          </a:p>
        </p:txBody>
      </p:sp>
      <p:sp>
        <p:nvSpPr>
          <p:cNvPr id="6" name="TextBox 5">
            <a:extLst>
              <a:ext uri="{FF2B5EF4-FFF2-40B4-BE49-F238E27FC236}">
                <a16:creationId xmlns:a16="http://schemas.microsoft.com/office/drawing/2014/main" id="{5B9CAD17-73CF-9D46-9F71-7DA5319EA2F3}"/>
              </a:ext>
            </a:extLst>
          </p:cNvPr>
          <p:cNvSpPr txBox="1"/>
          <p:nvPr/>
        </p:nvSpPr>
        <p:spPr>
          <a:xfrm>
            <a:off x="1132009" y="2692587"/>
            <a:ext cx="1617687" cy="369332"/>
          </a:xfrm>
          <a:prstGeom prst="rect">
            <a:avLst/>
          </a:prstGeom>
          <a:noFill/>
        </p:spPr>
        <p:txBody>
          <a:bodyPr wrap="none" rtlCol="0">
            <a:spAutoFit/>
          </a:bodyPr>
          <a:lstStyle/>
          <a:p>
            <a:pPr marL="285750" indent="-285750">
              <a:buFont typeface="Arial" panose="020B0604020202020204" pitchFamily="34" charset="0"/>
              <a:buChar char="•"/>
            </a:pPr>
            <a:r>
              <a:rPr lang="en-US" dirty="0"/>
              <a:t>Underfitting</a:t>
            </a:r>
          </a:p>
        </p:txBody>
      </p:sp>
      <p:sp>
        <p:nvSpPr>
          <p:cNvPr id="7" name="TextBox 6">
            <a:extLst>
              <a:ext uri="{FF2B5EF4-FFF2-40B4-BE49-F238E27FC236}">
                <a16:creationId xmlns:a16="http://schemas.microsoft.com/office/drawing/2014/main" id="{552392E4-377C-F045-A1CB-BFB5BD0847D6}"/>
              </a:ext>
            </a:extLst>
          </p:cNvPr>
          <p:cNvSpPr txBox="1"/>
          <p:nvPr/>
        </p:nvSpPr>
        <p:spPr>
          <a:xfrm>
            <a:off x="1387353" y="3127196"/>
            <a:ext cx="9672637" cy="738664"/>
          </a:xfrm>
          <a:prstGeom prst="rect">
            <a:avLst/>
          </a:prstGeom>
          <a:noFill/>
        </p:spPr>
        <p:txBody>
          <a:bodyPr wrap="square" rtlCol="0">
            <a:spAutoFit/>
          </a:bodyPr>
          <a:lstStyle/>
          <a:p>
            <a:r>
              <a:rPr lang="en-GB" sz="1400" dirty="0"/>
              <a:t>Underfitting is the condition where the model could not fit the data well enough. The under-fitted model leads to low accuracy of the model. Therefore, the model is unable to capture the relationship, trend or pattern in the training data. Underfitting of the model could be avoided by using more data, or by optimising the parameters of the model.</a:t>
            </a:r>
            <a:endParaRPr lang="en-US" sz="1400" dirty="0"/>
          </a:p>
        </p:txBody>
      </p:sp>
      <p:sp>
        <p:nvSpPr>
          <p:cNvPr id="12" name="TextBox 11">
            <a:extLst>
              <a:ext uri="{FF2B5EF4-FFF2-40B4-BE49-F238E27FC236}">
                <a16:creationId xmlns:a16="http://schemas.microsoft.com/office/drawing/2014/main" id="{259DEA36-1D97-7140-8CAA-95014C24C7EE}"/>
              </a:ext>
            </a:extLst>
          </p:cNvPr>
          <p:cNvSpPr txBox="1"/>
          <p:nvPr/>
        </p:nvSpPr>
        <p:spPr>
          <a:xfrm>
            <a:off x="1132009" y="3931137"/>
            <a:ext cx="1480790" cy="369332"/>
          </a:xfrm>
          <a:prstGeom prst="rect">
            <a:avLst/>
          </a:prstGeom>
          <a:noFill/>
        </p:spPr>
        <p:txBody>
          <a:bodyPr wrap="none" rtlCol="0">
            <a:spAutoFit/>
          </a:bodyPr>
          <a:lstStyle/>
          <a:p>
            <a:pPr marL="285750" indent="-285750">
              <a:buFont typeface="Arial" panose="020B0604020202020204" pitchFamily="34" charset="0"/>
              <a:buChar char="•"/>
            </a:pPr>
            <a:r>
              <a:rPr lang="en-US" dirty="0"/>
              <a:t>Overfitting</a:t>
            </a:r>
          </a:p>
        </p:txBody>
      </p:sp>
      <p:sp>
        <p:nvSpPr>
          <p:cNvPr id="10" name="TextBox 9">
            <a:extLst>
              <a:ext uri="{FF2B5EF4-FFF2-40B4-BE49-F238E27FC236}">
                <a16:creationId xmlns:a16="http://schemas.microsoft.com/office/drawing/2014/main" id="{4D5F9889-FEB4-7A45-83BE-5AC7433E7B53}"/>
              </a:ext>
            </a:extLst>
          </p:cNvPr>
          <p:cNvSpPr txBox="1"/>
          <p:nvPr/>
        </p:nvSpPr>
        <p:spPr>
          <a:xfrm>
            <a:off x="1387353" y="4365746"/>
            <a:ext cx="6529387" cy="1169551"/>
          </a:xfrm>
          <a:prstGeom prst="rect">
            <a:avLst/>
          </a:prstGeom>
          <a:noFill/>
        </p:spPr>
        <p:txBody>
          <a:bodyPr wrap="square" rtlCol="0">
            <a:spAutoFit/>
          </a:bodyPr>
          <a:lstStyle/>
          <a:p>
            <a:r>
              <a:rPr lang="en-GB" sz="1400" dirty="0"/>
              <a:t>Overfitting is the opposite case of underfitting, i.e., when the model predicts very well on training data and is not able to predict well on test data or validation data. The main reason for overfitting could be that the model is memorising the training data and is unable to generalise it on test/unseen dataset. Overfitting can be reduced by doing feature selection or by using regularisation techniques. </a:t>
            </a:r>
            <a:endParaRPr lang="en-US" sz="1400" dirty="0"/>
          </a:p>
        </p:txBody>
      </p:sp>
      <p:pic>
        <p:nvPicPr>
          <p:cNvPr id="11266" name="Picture 2">
            <a:extLst>
              <a:ext uri="{FF2B5EF4-FFF2-40B4-BE49-F238E27FC236}">
                <a16:creationId xmlns:a16="http://schemas.microsoft.com/office/drawing/2014/main" id="{4E516D22-3C7C-9842-A869-EB2C772A3A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84487" y="5136449"/>
            <a:ext cx="5949950" cy="1797467"/>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descr="Overfitting And Underfitting in Machine Learning">
            <a:extLst>
              <a:ext uri="{FF2B5EF4-FFF2-40B4-BE49-F238E27FC236}">
                <a16:creationId xmlns:a16="http://schemas.microsoft.com/office/drawing/2014/main" id="{24237579-8EA7-CA42-ADAE-BC5F208506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62747" y="3699075"/>
            <a:ext cx="2811736" cy="16041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77957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05213981-51F6-DF41-9FC9-ABF4DFB3227D}"/>
              </a:ext>
            </a:extLst>
          </p:cNvPr>
          <p:cNvGrpSpPr/>
          <p:nvPr/>
        </p:nvGrpSpPr>
        <p:grpSpPr>
          <a:xfrm>
            <a:off x="180474" y="694619"/>
            <a:ext cx="647255" cy="738022"/>
            <a:chOff x="4753009" y="790578"/>
            <a:chExt cx="958096" cy="958096"/>
          </a:xfrm>
        </p:grpSpPr>
        <p:sp>
          <p:nvSpPr>
            <p:cNvPr id="3" name="TextBox 2">
              <a:extLst>
                <a:ext uri="{FF2B5EF4-FFF2-40B4-BE49-F238E27FC236}">
                  <a16:creationId xmlns:a16="http://schemas.microsoft.com/office/drawing/2014/main" id="{45F13D5F-44A1-934D-8551-BC8CE9DF6ABD}"/>
                </a:ext>
              </a:extLst>
            </p:cNvPr>
            <p:cNvSpPr txBox="1"/>
            <p:nvPr/>
          </p:nvSpPr>
          <p:spPr>
            <a:xfrm>
              <a:off x="4753009" y="914221"/>
              <a:ext cx="958096" cy="679241"/>
            </a:xfrm>
            <a:prstGeom prst="rect">
              <a:avLst/>
            </a:prstGeom>
            <a:noFill/>
          </p:spPr>
          <p:txBody>
            <a:bodyPr wrap="square" lIns="108000" rIns="108000" rtlCol="0">
              <a:spAutoFit/>
            </a:bodyPr>
            <a:lstStyle/>
            <a:p>
              <a:pPr algn="ctr"/>
              <a:r>
                <a:rPr lang="en-US" altLang="ko-KR" sz="2800" b="1" dirty="0">
                  <a:cs typeface="Arial" pitchFamily="34" charset="0"/>
                </a:rPr>
                <a:t>1</a:t>
              </a:r>
              <a:endParaRPr lang="ko-KR" altLang="en-US" sz="2800" b="1" dirty="0">
                <a:cs typeface="Arial" pitchFamily="34" charset="0"/>
              </a:endParaRPr>
            </a:p>
          </p:txBody>
        </p:sp>
        <p:sp>
          <p:nvSpPr>
            <p:cNvPr id="4" name="Freeform: Shape 44">
              <a:extLst>
                <a:ext uri="{FF2B5EF4-FFF2-40B4-BE49-F238E27FC236}">
                  <a16:creationId xmlns:a16="http://schemas.microsoft.com/office/drawing/2014/main" id="{743E4BC0-720D-0C4A-B403-BB84479457FC}"/>
                </a:ext>
              </a:extLst>
            </p:cNvPr>
            <p:cNvSpPr/>
            <p:nvPr/>
          </p:nvSpPr>
          <p:spPr>
            <a:xfrm>
              <a:off x="4753009" y="790578"/>
              <a:ext cx="958096" cy="958096"/>
            </a:xfrm>
            <a:custGeom>
              <a:avLst/>
              <a:gdLst>
                <a:gd name="connsiteX0" fmla="*/ 591326 w 1182653"/>
                <a:gd name="connsiteY0" fmla="*/ 99202 h 1182653"/>
                <a:gd name="connsiteX1" fmla="*/ 542935 w 1182653"/>
                <a:gd name="connsiteY1" fmla="*/ 119164 h 1182653"/>
                <a:gd name="connsiteX2" fmla="*/ 119164 w 1182653"/>
                <a:gd name="connsiteY2" fmla="*/ 542935 h 1182653"/>
                <a:gd name="connsiteX3" fmla="*/ 119164 w 1182653"/>
                <a:gd name="connsiteY3" fmla="*/ 639718 h 1182653"/>
                <a:gd name="connsiteX4" fmla="*/ 542935 w 1182653"/>
                <a:gd name="connsiteY4" fmla="*/ 1063489 h 1182653"/>
                <a:gd name="connsiteX5" fmla="*/ 639718 w 1182653"/>
                <a:gd name="connsiteY5" fmla="*/ 1063489 h 1182653"/>
                <a:gd name="connsiteX6" fmla="*/ 1063489 w 1182653"/>
                <a:gd name="connsiteY6" fmla="*/ 639718 h 1182653"/>
                <a:gd name="connsiteX7" fmla="*/ 1063489 w 1182653"/>
                <a:gd name="connsiteY7" fmla="*/ 542935 h 1182653"/>
                <a:gd name="connsiteX8" fmla="*/ 639718 w 1182653"/>
                <a:gd name="connsiteY8" fmla="*/ 119164 h 1182653"/>
                <a:gd name="connsiteX9" fmla="*/ 591326 w 1182653"/>
                <a:gd name="connsiteY9" fmla="*/ 99202 h 1182653"/>
                <a:gd name="connsiteX10" fmla="*/ 591327 w 1182653"/>
                <a:gd name="connsiteY10" fmla="*/ 0 h 1182653"/>
                <a:gd name="connsiteX11" fmla="*/ 654581 w 1182653"/>
                <a:gd name="connsiteY11" fmla="*/ 26183 h 1182653"/>
                <a:gd name="connsiteX12" fmla="*/ 1156470 w 1182653"/>
                <a:gd name="connsiteY12" fmla="*/ 528072 h 1182653"/>
                <a:gd name="connsiteX13" fmla="*/ 1156470 w 1182653"/>
                <a:gd name="connsiteY13" fmla="*/ 654581 h 1182653"/>
                <a:gd name="connsiteX14" fmla="*/ 654581 w 1182653"/>
                <a:gd name="connsiteY14" fmla="*/ 1156470 h 1182653"/>
                <a:gd name="connsiteX15" fmla="*/ 528072 w 1182653"/>
                <a:gd name="connsiteY15" fmla="*/ 1156470 h 1182653"/>
                <a:gd name="connsiteX16" fmla="*/ 26184 w 1182653"/>
                <a:gd name="connsiteY16" fmla="*/ 654581 h 1182653"/>
                <a:gd name="connsiteX17" fmla="*/ 26184 w 1182653"/>
                <a:gd name="connsiteY17" fmla="*/ 528072 h 1182653"/>
                <a:gd name="connsiteX18" fmla="*/ 528072 w 1182653"/>
                <a:gd name="connsiteY18" fmla="*/ 26183 h 1182653"/>
                <a:gd name="connsiteX19" fmla="*/ 591327 w 1182653"/>
                <a:gd name="connsiteY19" fmla="*/ 0 h 1182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82653" h="1182653">
                  <a:moveTo>
                    <a:pt x="591326" y="99202"/>
                  </a:moveTo>
                  <a:cubicBezTo>
                    <a:pt x="573784" y="99202"/>
                    <a:pt x="556242" y="105856"/>
                    <a:pt x="542935" y="119164"/>
                  </a:cubicBezTo>
                  <a:lnTo>
                    <a:pt x="119164" y="542935"/>
                  </a:lnTo>
                  <a:cubicBezTo>
                    <a:pt x="92548" y="569550"/>
                    <a:pt x="92548" y="613102"/>
                    <a:pt x="119164" y="639718"/>
                  </a:cubicBezTo>
                  <a:lnTo>
                    <a:pt x="542935" y="1063489"/>
                  </a:lnTo>
                  <a:cubicBezTo>
                    <a:pt x="569550" y="1090104"/>
                    <a:pt x="613102" y="1090104"/>
                    <a:pt x="639718" y="1063489"/>
                  </a:cubicBezTo>
                  <a:lnTo>
                    <a:pt x="1063489" y="639718"/>
                  </a:lnTo>
                  <a:cubicBezTo>
                    <a:pt x="1090450" y="613102"/>
                    <a:pt x="1090450" y="569550"/>
                    <a:pt x="1063489" y="542935"/>
                  </a:cubicBezTo>
                  <a:lnTo>
                    <a:pt x="639718" y="119164"/>
                  </a:lnTo>
                  <a:cubicBezTo>
                    <a:pt x="626410" y="105856"/>
                    <a:pt x="608868" y="99202"/>
                    <a:pt x="591326" y="99202"/>
                  </a:cubicBezTo>
                  <a:close/>
                  <a:moveTo>
                    <a:pt x="591327" y="0"/>
                  </a:moveTo>
                  <a:cubicBezTo>
                    <a:pt x="614226" y="0"/>
                    <a:pt x="637126" y="8728"/>
                    <a:pt x="654581" y="26183"/>
                  </a:cubicBezTo>
                  <a:lnTo>
                    <a:pt x="1156470" y="528072"/>
                  </a:lnTo>
                  <a:cubicBezTo>
                    <a:pt x="1191381" y="562983"/>
                    <a:pt x="1191381" y="619670"/>
                    <a:pt x="1156470" y="654581"/>
                  </a:cubicBezTo>
                  <a:lnTo>
                    <a:pt x="654581" y="1156470"/>
                  </a:lnTo>
                  <a:cubicBezTo>
                    <a:pt x="619670" y="1191381"/>
                    <a:pt x="562983" y="1191381"/>
                    <a:pt x="528072" y="1156470"/>
                  </a:cubicBezTo>
                  <a:lnTo>
                    <a:pt x="26184" y="654581"/>
                  </a:lnTo>
                  <a:cubicBezTo>
                    <a:pt x="-8728" y="619670"/>
                    <a:pt x="-8728" y="562983"/>
                    <a:pt x="26184" y="528072"/>
                  </a:cubicBezTo>
                  <a:lnTo>
                    <a:pt x="528072" y="26183"/>
                  </a:lnTo>
                  <a:cubicBezTo>
                    <a:pt x="545528" y="8728"/>
                    <a:pt x="568427" y="0"/>
                    <a:pt x="591327" y="0"/>
                  </a:cubicBezTo>
                  <a:close/>
                </a:path>
              </a:pathLst>
            </a:custGeom>
            <a:solidFill>
              <a:schemeClr val="accent1"/>
            </a:solidFill>
            <a:ln w="9525" cap="flat">
              <a:noFill/>
              <a:prstDash val="solid"/>
              <a:miter/>
            </a:ln>
          </p:spPr>
          <p:txBody>
            <a:bodyPr rtlCol="0" anchor="ctr"/>
            <a:lstStyle/>
            <a:p>
              <a:endParaRPr lang="en-US" dirty="0"/>
            </a:p>
          </p:txBody>
        </p:sp>
      </p:grpSp>
      <p:sp>
        <p:nvSpPr>
          <p:cNvPr id="8" name="TextBox 7">
            <a:extLst>
              <a:ext uri="{FF2B5EF4-FFF2-40B4-BE49-F238E27FC236}">
                <a16:creationId xmlns:a16="http://schemas.microsoft.com/office/drawing/2014/main" id="{B09DF1BC-3D41-7142-8A2F-5C187C6A3C8D}"/>
              </a:ext>
            </a:extLst>
          </p:cNvPr>
          <p:cNvSpPr txBox="1"/>
          <p:nvPr/>
        </p:nvSpPr>
        <p:spPr>
          <a:xfrm>
            <a:off x="860162" y="832797"/>
            <a:ext cx="8099300" cy="461665"/>
          </a:xfrm>
          <a:prstGeom prst="rect">
            <a:avLst/>
          </a:prstGeom>
          <a:noFill/>
        </p:spPr>
        <p:txBody>
          <a:bodyPr wrap="square" rtlCol="0">
            <a:spAutoFit/>
          </a:bodyPr>
          <a:lstStyle/>
          <a:p>
            <a:r>
              <a:rPr lang="en-US" altLang="ko-KR" sz="2400" b="1" dirty="0">
                <a:cs typeface="Arial" pitchFamily="34" charset="0"/>
              </a:rPr>
              <a:t>Machine Learning: Regression, Clustering, and Classification</a:t>
            </a:r>
          </a:p>
        </p:txBody>
      </p:sp>
      <p:sp>
        <p:nvSpPr>
          <p:cNvPr id="9" name="TextBox 8">
            <a:extLst>
              <a:ext uri="{FF2B5EF4-FFF2-40B4-BE49-F238E27FC236}">
                <a16:creationId xmlns:a16="http://schemas.microsoft.com/office/drawing/2014/main" id="{E8221E3D-C6A9-E844-801B-1B996F03E9C0}"/>
              </a:ext>
            </a:extLst>
          </p:cNvPr>
          <p:cNvSpPr txBox="1"/>
          <p:nvPr/>
        </p:nvSpPr>
        <p:spPr>
          <a:xfrm>
            <a:off x="860162" y="1379832"/>
            <a:ext cx="3067122" cy="369332"/>
          </a:xfrm>
          <a:prstGeom prst="rect">
            <a:avLst/>
          </a:prstGeom>
          <a:noFill/>
        </p:spPr>
        <p:txBody>
          <a:bodyPr wrap="none" rtlCol="0">
            <a:spAutoFit/>
          </a:bodyPr>
          <a:lstStyle/>
          <a:p>
            <a:pPr marL="285750" indent="-285750">
              <a:buFont typeface="Wingdings" pitchFamily="2" charset="2"/>
              <a:buChar char="q"/>
            </a:pPr>
            <a:r>
              <a:rPr lang="en-US" dirty="0"/>
              <a:t>Linear Regression in Python</a:t>
            </a:r>
          </a:p>
        </p:txBody>
      </p:sp>
      <p:sp>
        <p:nvSpPr>
          <p:cNvPr id="5" name="TextBox 4">
            <a:extLst>
              <a:ext uri="{FF2B5EF4-FFF2-40B4-BE49-F238E27FC236}">
                <a16:creationId xmlns:a16="http://schemas.microsoft.com/office/drawing/2014/main" id="{FD32C2AF-E0D2-F14E-94A5-94E7C524CE3F}"/>
              </a:ext>
            </a:extLst>
          </p:cNvPr>
          <p:cNvSpPr txBox="1"/>
          <p:nvPr/>
        </p:nvSpPr>
        <p:spPr>
          <a:xfrm>
            <a:off x="1132010" y="1834534"/>
            <a:ext cx="9029700" cy="2308324"/>
          </a:xfrm>
          <a:prstGeom prst="rect">
            <a:avLst/>
          </a:prstGeom>
          <a:noFill/>
        </p:spPr>
        <p:txBody>
          <a:bodyPr wrap="square" rtlCol="0">
            <a:spAutoFit/>
          </a:bodyPr>
          <a:lstStyle/>
          <a:p>
            <a:pPr marL="285750" indent="-285750">
              <a:buFont typeface="Arial" panose="020B0604020202020204" pitchFamily="34" charset="0"/>
              <a:buChar char="•"/>
            </a:pPr>
            <a:r>
              <a:rPr lang="en-GB" dirty="0"/>
              <a:t>Let's consider a scenario where we want to determine the linear relationship between the numbers of hours a student studies and the percentage of marks that student scores in an exam. We want to find out that given the number of hours a student prepares for a test, about how high of a score can the student achieve?</a:t>
            </a:r>
          </a:p>
          <a:p>
            <a:pPr marL="285750" indent="-285750">
              <a:buFont typeface="Arial" panose="020B0604020202020204" pitchFamily="34" charset="0"/>
              <a:buChar char="•"/>
            </a:pPr>
            <a:r>
              <a:rPr lang="en-GB" dirty="0"/>
              <a:t>If we plot the independent variable (hours) on the x-axis and dependent variable (percentage) on the y-axis, linear regression gives us a straight line that best fits the data points, as shown in the figure below.</a:t>
            </a:r>
            <a:br>
              <a:rPr lang="en-GB" dirty="0"/>
            </a:br>
            <a:endParaRPr lang="en-GB" dirty="0"/>
          </a:p>
        </p:txBody>
      </p:sp>
      <p:pic>
        <p:nvPicPr>
          <p:cNvPr id="13314" name="Picture 2" descr="Study hours and test scores plot">
            <a:extLst>
              <a:ext uri="{FF2B5EF4-FFF2-40B4-BE49-F238E27FC236}">
                <a16:creationId xmlns:a16="http://schemas.microsoft.com/office/drawing/2014/main" id="{40CFAEB3-1754-C94E-9EB6-B5FBDC8D78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7950" y="3684078"/>
            <a:ext cx="4276725" cy="3173922"/>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EA9963A0-A64C-4C42-9FC2-D01484AE24F7}"/>
              </a:ext>
            </a:extLst>
          </p:cNvPr>
          <p:cNvSpPr txBox="1"/>
          <p:nvPr/>
        </p:nvSpPr>
        <p:spPr>
          <a:xfrm>
            <a:off x="1132010" y="3978377"/>
            <a:ext cx="5072062" cy="2585323"/>
          </a:xfrm>
          <a:prstGeom prst="rect">
            <a:avLst/>
          </a:prstGeom>
          <a:noFill/>
        </p:spPr>
        <p:txBody>
          <a:bodyPr wrap="square" rtlCol="0">
            <a:spAutoFit/>
          </a:bodyPr>
          <a:lstStyle/>
          <a:p>
            <a:pPr marL="285750" indent="-285750">
              <a:buFont typeface="Arial" panose="020B0604020202020204" pitchFamily="34" charset="0"/>
              <a:buChar char="•"/>
            </a:pPr>
            <a:r>
              <a:rPr lang="en-GB" dirty="0"/>
              <a:t>The y and x variables remain the same, since they are the data features and cannot be changed. The values that we can control are the intercept and slope. There can be multiple straight lines depending upon the values of intercept and slope. Basically, what the linear regression algorithm does is it fits multiple lines on the data points and returns the line that results in the least error.</a:t>
            </a:r>
            <a:endParaRPr lang="en-US" dirty="0"/>
          </a:p>
        </p:txBody>
      </p:sp>
    </p:spTree>
    <p:extLst>
      <p:ext uri="{BB962C8B-B14F-4D97-AF65-F5344CB8AC3E}">
        <p14:creationId xmlns:p14="http://schemas.microsoft.com/office/powerpoint/2010/main" val="42339685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05213981-51F6-DF41-9FC9-ABF4DFB3227D}"/>
              </a:ext>
            </a:extLst>
          </p:cNvPr>
          <p:cNvGrpSpPr/>
          <p:nvPr/>
        </p:nvGrpSpPr>
        <p:grpSpPr>
          <a:xfrm>
            <a:off x="180474" y="694619"/>
            <a:ext cx="647255" cy="738022"/>
            <a:chOff x="4753009" y="790578"/>
            <a:chExt cx="958096" cy="958096"/>
          </a:xfrm>
        </p:grpSpPr>
        <p:sp>
          <p:nvSpPr>
            <p:cNvPr id="3" name="TextBox 2">
              <a:extLst>
                <a:ext uri="{FF2B5EF4-FFF2-40B4-BE49-F238E27FC236}">
                  <a16:creationId xmlns:a16="http://schemas.microsoft.com/office/drawing/2014/main" id="{45F13D5F-44A1-934D-8551-BC8CE9DF6ABD}"/>
                </a:ext>
              </a:extLst>
            </p:cNvPr>
            <p:cNvSpPr txBox="1"/>
            <p:nvPr/>
          </p:nvSpPr>
          <p:spPr>
            <a:xfrm>
              <a:off x="4753009" y="914221"/>
              <a:ext cx="958096" cy="679241"/>
            </a:xfrm>
            <a:prstGeom prst="rect">
              <a:avLst/>
            </a:prstGeom>
            <a:noFill/>
          </p:spPr>
          <p:txBody>
            <a:bodyPr wrap="square" lIns="108000" rIns="108000" rtlCol="0">
              <a:spAutoFit/>
            </a:bodyPr>
            <a:lstStyle/>
            <a:p>
              <a:pPr algn="ctr"/>
              <a:r>
                <a:rPr lang="en-US" altLang="ko-KR" sz="2800" b="1" dirty="0">
                  <a:cs typeface="Arial" pitchFamily="34" charset="0"/>
                </a:rPr>
                <a:t>1</a:t>
              </a:r>
              <a:endParaRPr lang="ko-KR" altLang="en-US" sz="2800" b="1" dirty="0">
                <a:cs typeface="Arial" pitchFamily="34" charset="0"/>
              </a:endParaRPr>
            </a:p>
          </p:txBody>
        </p:sp>
        <p:sp>
          <p:nvSpPr>
            <p:cNvPr id="4" name="Freeform: Shape 44">
              <a:extLst>
                <a:ext uri="{FF2B5EF4-FFF2-40B4-BE49-F238E27FC236}">
                  <a16:creationId xmlns:a16="http://schemas.microsoft.com/office/drawing/2014/main" id="{743E4BC0-720D-0C4A-B403-BB84479457FC}"/>
                </a:ext>
              </a:extLst>
            </p:cNvPr>
            <p:cNvSpPr/>
            <p:nvPr/>
          </p:nvSpPr>
          <p:spPr>
            <a:xfrm>
              <a:off x="4753009" y="790578"/>
              <a:ext cx="958096" cy="958096"/>
            </a:xfrm>
            <a:custGeom>
              <a:avLst/>
              <a:gdLst>
                <a:gd name="connsiteX0" fmla="*/ 591326 w 1182653"/>
                <a:gd name="connsiteY0" fmla="*/ 99202 h 1182653"/>
                <a:gd name="connsiteX1" fmla="*/ 542935 w 1182653"/>
                <a:gd name="connsiteY1" fmla="*/ 119164 h 1182653"/>
                <a:gd name="connsiteX2" fmla="*/ 119164 w 1182653"/>
                <a:gd name="connsiteY2" fmla="*/ 542935 h 1182653"/>
                <a:gd name="connsiteX3" fmla="*/ 119164 w 1182653"/>
                <a:gd name="connsiteY3" fmla="*/ 639718 h 1182653"/>
                <a:gd name="connsiteX4" fmla="*/ 542935 w 1182653"/>
                <a:gd name="connsiteY4" fmla="*/ 1063489 h 1182653"/>
                <a:gd name="connsiteX5" fmla="*/ 639718 w 1182653"/>
                <a:gd name="connsiteY5" fmla="*/ 1063489 h 1182653"/>
                <a:gd name="connsiteX6" fmla="*/ 1063489 w 1182653"/>
                <a:gd name="connsiteY6" fmla="*/ 639718 h 1182653"/>
                <a:gd name="connsiteX7" fmla="*/ 1063489 w 1182653"/>
                <a:gd name="connsiteY7" fmla="*/ 542935 h 1182653"/>
                <a:gd name="connsiteX8" fmla="*/ 639718 w 1182653"/>
                <a:gd name="connsiteY8" fmla="*/ 119164 h 1182653"/>
                <a:gd name="connsiteX9" fmla="*/ 591326 w 1182653"/>
                <a:gd name="connsiteY9" fmla="*/ 99202 h 1182653"/>
                <a:gd name="connsiteX10" fmla="*/ 591327 w 1182653"/>
                <a:gd name="connsiteY10" fmla="*/ 0 h 1182653"/>
                <a:gd name="connsiteX11" fmla="*/ 654581 w 1182653"/>
                <a:gd name="connsiteY11" fmla="*/ 26183 h 1182653"/>
                <a:gd name="connsiteX12" fmla="*/ 1156470 w 1182653"/>
                <a:gd name="connsiteY12" fmla="*/ 528072 h 1182653"/>
                <a:gd name="connsiteX13" fmla="*/ 1156470 w 1182653"/>
                <a:gd name="connsiteY13" fmla="*/ 654581 h 1182653"/>
                <a:gd name="connsiteX14" fmla="*/ 654581 w 1182653"/>
                <a:gd name="connsiteY14" fmla="*/ 1156470 h 1182653"/>
                <a:gd name="connsiteX15" fmla="*/ 528072 w 1182653"/>
                <a:gd name="connsiteY15" fmla="*/ 1156470 h 1182653"/>
                <a:gd name="connsiteX16" fmla="*/ 26184 w 1182653"/>
                <a:gd name="connsiteY16" fmla="*/ 654581 h 1182653"/>
                <a:gd name="connsiteX17" fmla="*/ 26184 w 1182653"/>
                <a:gd name="connsiteY17" fmla="*/ 528072 h 1182653"/>
                <a:gd name="connsiteX18" fmla="*/ 528072 w 1182653"/>
                <a:gd name="connsiteY18" fmla="*/ 26183 h 1182653"/>
                <a:gd name="connsiteX19" fmla="*/ 591327 w 1182653"/>
                <a:gd name="connsiteY19" fmla="*/ 0 h 1182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82653" h="1182653">
                  <a:moveTo>
                    <a:pt x="591326" y="99202"/>
                  </a:moveTo>
                  <a:cubicBezTo>
                    <a:pt x="573784" y="99202"/>
                    <a:pt x="556242" y="105856"/>
                    <a:pt x="542935" y="119164"/>
                  </a:cubicBezTo>
                  <a:lnTo>
                    <a:pt x="119164" y="542935"/>
                  </a:lnTo>
                  <a:cubicBezTo>
                    <a:pt x="92548" y="569550"/>
                    <a:pt x="92548" y="613102"/>
                    <a:pt x="119164" y="639718"/>
                  </a:cubicBezTo>
                  <a:lnTo>
                    <a:pt x="542935" y="1063489"/>
                  </a:lnTo>
                  <a:cubicBezTo>
                    <a:pt x="569550" y="1090104"/>
                    <a:pt x="613102" y="1090104"/>
                    <a:pt x="639718" y="1063489"/>
                  </a:cubicBezTo>
                  <a:lnTo>
                    <a:pt x="1063489" y="639718"/>
                  </a:lnTo>
                  <a:cubicBezTo>
                    <a:pt x="1090450" y="613102"/>
                    <a:pt x="1090450" y="569550"/>
                    <a:pt x="1063489" y="542935"/>
                  </a:cubicBezTo>
                  <a:lnTo>
                    <a:pt x="639718" y="119164"/>
                  </a:lnTo>
                  <a:cubicBezTo>
                    <a:pt x="626410" y="105856"/>
                    <a:pt x="608868" y="99202"/>
                    <a:pt x="591326" y="99202"/>
                  </a:cubicBezTo>
                  <a:close/>
                  <a:moveTo>
                    <a:pt x="591327" y="0"/>
                  </a:moveTo>
                  <a:cubicBezTo>
                    <a:pt x="614226" y="0"/>
                    <a:pt x="637126" y="8728"/>
                    <a:pt x="654581" y="26183"/>
                  </a:cubicBezTo>
                  <a:lnTo>
                    <a:pt x="1156470" y="528072"/>
                  </a:lnTo>
                  <a:cubicBezTo>
                    <a:pt x="1191381" y="562983"/>
                    <a:pt x="1191381" y="619670"/>
                    <a:pt x="1156470" y="654581"/>
                  </a:cubicBezTo>
                  <a:lnTo>
                    <a:pt x="654581" y="1156470"/>
                  </a:lnTo>
                  <a:cubicBezTo>
                    <a:pt x="619670" y="1191381"/>
                    <a:pt x="562983" y="1191381"/>
                    <a:pt x="528072" y="1156470"/>
                  </a:cubicBezTo>
                  <a:lnTo>
                    <a:pt x="26184" y="654581"/>
                  </a:lnTo>
                  <a:cubicBezTo>
                    <a:pt x="-8728" y="619670"/>
                    <a:pt x="-8728" y="562983"/>
                    <a:pt x="26184" y="528072"/>
                  </a:cubicBezTo>
                  <a:lnTo>
                    <a:pt x="528072" y="26183"/>
                  </a:lnTo>
                  <a:cubicBezTo>
                    <a:pt x="545528" y="8728"/>
                    <a:pt x="568427" y="0"/>
                    <a:pt x="591327" y="0"/>
                  </a:cubicBezTo>
                  <a:close/>
                </a:path>
              </a:pathLst>
            </a:custGeom>
            <a:solidFill>
              <a:schemeClr val="accent1"/>
            </a:solidFill>
            <a:ln w="9525" cap="flat">
              <a:noFill/>
              <a:prstDash val="solid"/>
              <a:miter/>
            </a:ln>
          </p:spPr>
          <p:txBody>
            <a:bodyPr rtlCol="0" anchor="ctr"/>
            <a:lstStyle/>
            <a:p>
              <a:endParaRPr lang="en-US" dirty="0"/>
            </a:p>
          </p:txBody>
        </p:sp>
      </p:grpSp>
      <p:sp>
        <p:nvSpPr>
          <p:cNvPr id="8" name="TextBox 7">
            <a:extLst>
              <a:ext uri="{FF2B5EF4-FFF2-40B4-BE49-F238E27FC236}">
                <a16:creationId xmlns:a16="http://schemas.microsoft.com/office/drawing/2014/main" id="{B09DF1BC-3D41-7142-8A2F-5C187C6A3C8D}"/>
              </a:ext>
            </a:extLst>
          </p:cNvPr>
          <p:cNvSpPr txBox="1"/>
          <p:nvPr/>
        </p:nvSpPr>
        <p:spPr>
          <a:xfrm>
            <a:off x="860162" y="832797"/>
            <a:ext cx="8099300" cy="461665"/>
          </a:xfrm>
          <a:prstGeom prst="rect">
            <a:avLst/>
          </a:prstGeom>
          <a:noFill/>
        </p:spPr>
        <p:txBody>
          <a:bodyPr wrap="square" rtlCol="0">
            <a:spAutoFit/>
          </a:bodyPr>
          <a:lstStyle/>
          <a:p>
            <a:r>
              <a:rPr lang="en-US" altLang="ko-KR" sz="2400" b="1" dirty="0">
                <a:cs typeface="Arial" pitchFamily="34" charset="0"/>
              </a:rPr>
              <a:t>Machine Learning: Regression, Clustering, and Classification</a:t>
            </a:r>
          </a:p>
        </p:txBody>
      </p:sp>
      <p:sp>
        <p:nvSpPr>
          <p:cNvPr id="9" name="TextBox 8">
            <a:extLst>
              <a:ext uri="{FF2B5EF4-FFF2-40B4-BE49-F238E27FC236}">
                <a16:creationId xmlns:a16="http://schemas.microsoft.com/office/drawing/2014/main" id="{E8221E3D-C6A9-E844-801B-1B996F03E9C0}"/>
              </a:ext>
            </a:extLst>
          </p:cNvPr>
          <p:cNvSpPr txBox="1"/>
          <p:nvPr/>
        </p:nvSpPr>
        <p:spPr>
          <a:xfrm>
            <a:off x="860162" y="1379832"/>
            <a:ext cx="3067122" cy="369332"/>
          </a:xfrm>
          <a:prstGeom prst="rect">
            <a:avLst/>
          </a:prstGeom>
          <a:noFill/>
        </p:spPr>
        <p:txBody>
          <a:bodyPr wrap="none" rtlCol="0">
            <a:spAutoFit/>
          </a:bodyPr>
          <a:lstStyle/>
          <a:p>
            <a:pPr marL="285750" indent="-285750">
              <a:buFont typeface="Wingdings" pitchFamily="2" charset="2"/>
              <a:buChar char="q"/>
            </a:pPr>
            <a:r>
              <a:rPr lang="en-US" dirty="0"/>
              <a:t>Linear Regression in Python</a:t>
            </a:r>
          </a:p>
        </p:txBody>
      </p:sp>
      <p:sp>
        <p:nvSpPr>
          <p:cNvPr id="5" name="TextBox 4">
            <a:extLst>
              <a:ext uri="{FF2B5EF4-FFF2-40B4-BE49-F238E27FC236}">
                <a16:creationId xmlns:a16="http://schemas.microsoft.com/office/drawing/2014/main" id="{FD32C2AF-E0D2-F14E-94A5-94E7C524CE3F}"/>
              </a:ext>
            </a:extLst>
          </p:cNvPr>
          <p:cNvSpPr txBox="1"/>
          <p:nvPr/>
        </p:nvSpPr>
        <p:spPr>
          <a:xfrm>
            <a:off x="1132010" y="1834534"/>
            <a:ext cx="9029700" cy="2585323"/>
          </a:xfrm>
          <a:prstGeom prst="rect">
            <a:avLst/>
          </a:prstGeom>
          <a:noFill/>
        </p:spPr>
        <p:txBody>
          <a:bodyPr wrap="square" rtlCol="0">
            <a:spAutoFit/>
          </a:bodyPr>
          <a:lstStyle/>
          <a:p>
            <a:pPr marL="285750" indent="-285750">
              <a:buFont typeface="Arial" panose="020B0604020202020204" pitchFamily="34" charset="0"/>
              <a:buChar char="•"/>
            </a:pPr>
            <a:r>
              <a:rPr lang="en-GB" dirty="0"/>
              <a:t>In this section we will see how the Python Scikit-Learn library for machine learning can be used to implement regression functions. We will start with simple linear regression involving two variables and then we will move towards linear regression involving multiple variables.</a:t>
            </a:r>
          </a:p>
          <a:p>
            <a:pPr marL="285750" indent="-285750">
              <a:buFont typeface="Arial" panose="020B0604020202020204" pitchFamily="34" charset="0"/>
              <a:buChar char="•"/>
            </a:pPr>
            <a:endParaRPr lang="en-GB" dirty="0"/>
          </a:p>
          <a:p>
            <a:r>
              <a:rPr lang="en-GB" b="1" dirty="0"/>
              <a:t>Importing Libraries</a:t>
            </a:r>
          </a:p>
          <a:p>
            <a:br>
              <a:rPr lang="en-GB" dirty="0"/>
            </a:br>
            <a:br>
              <a:rPr lang="en-GB" dirty="0"/>
            </a:br>
            <a:endParaRPr lang="en-GB" dirty="0"/>
          </a:p>
        </p:txBody>
      </p:sp>
      <p:pic>
        <p:nvPicPr>
          <p:cNvPr id="6" name="Picture 5">
            <a:extLst>
              <a:ext uri="{FF2B5EF4-FFF2-40B4-BE49-F238E27FC236}">
                <a16:creationId xmlns:a16="http://schemas.microsoft.com/office/drawing/2014/main" id="{BF284AC7-128B-1C41-B655-F96EA2468368}"/>
              </a:ext>
            </a:extLst>
          </p:cNvPr>
          <p:cNvPicPr>
            <a:picLocks noChangeAspect="1"/>
          </p:cNvPicPr>
          <p:nvPr/>
        </p:nvPicPr>
        <p:blipFill>
          <a:blip r:embed="rId2"/>
          <a:stretch>
            <a:fillRect/>
          </a:stretch>
        </p:blipFill>
        <p:spPr>
          <a:xfrm>
            <a:off x="1276851" y="3553298"/>
            <a:ext cx="4263798" cy="1299818"/>
          </a:xfrm>
          <a:prstGeom prst="rect">
            <a:avLst/>
          </a:prstGeom>
        </p:spPr>
      </p:pic>
      <p:sp>
        <p:nvSpPr>
          <p:cNvPr id="7" name="TextBox 6">
            <a:extLst>
              <a:ext uri="{FF2B5EF4-FFF2-40B4-BE49-F238E27FC236}">
                <a16:creationId xmlns:a16="http://schemas.microsoft.com/office/drawing/2014/main" id="{210706A5-050E-8A47-BD2F-B28440304356}"/>
              </a:ext>
            </a:extLst>
          </p:cNvPr>
          <p:cNvSpPr txBox="1"/>
          <p:nvPr/>
        </p:nvSpPr>
        <p:spPr>
          <a:xfrm>
            <a:off x="5770587" y="3684114"/>
            <a:ext cx="4263798" cy="923330"/>
          </a:xfrm>
          <a:prstGeom prst="rect">
            <a:avLst/>
          </a:prstGeom>
          <a:noFill/>
        </p:spPr>
        <p:txBody>
          <a:bodyPr wrap="square" rtlCol="0">
            <a:spAutoFit/>
          </a:bodyPr>
          <a:lstStyle/>
          <a:p>
            <a:r>
              <a:rPr lang="en-GB" b="1" dirty="0"/>
              <a:t>Note</a:t>
            </a:r>
            <a:r>
              <a:rPr lang="en-GB" dirty="0"/>
              <a:t>: As you may have noticed from the above import statements, this code was executed using a </a:t>
            </a:r>
            <a:r>
              <a:rPr lang="en-GB" dirty="0" err="1"/>
              <a:t>Jupyter</a:t>
            </a:r>
            <a:r>
              <a:rPr lang="en-GB" dirty="0"/>
              <a:t> Notebook.</a:t>
            </a:r>
            <a:endParaRPr lang="en-US" dirty="0"/>
          </a:p>
        </p:txBody>
      </p:sp>
      <p:sp>
        <p:nvSpPr>
          <p:cNvPr id="10" name="TextBox 9">
            <a:extLst>
              <a:ext uri="{FF2B5EF4-FFF2-40B4-BE49-F238E27FC236}">
                <a16:creationId xmlns:a16="http://schemas.microsoft.com/office/drawing/2014/main" id="{895513D7-4C6F-3B44-8B8C-64C881AB5E06}"/>
              </a:ext>
            </a:extLst>
          </p:cNvPr>
          <p:cNvSpPr txBox="1"/>
          <p:nvPr/>
        </p:nvSpPr>
        <p:spPr>
          <a:xfrm>
            <a:off x="1132010" y="4795030"/>
            <a:ext cx="8902375" cy="646331"/>
          </a:xfrm>
          <a:prstGeom prst="rect">
            <a:avLst/>
          </a:prstGeom>
          <a:noFill/>
        </p:spPr>
        <p:txBody>
          <a:bodyPr wrap="square" rtlCol="0">
            <a:spAutoFit/>
          </a:bodyPr>
          <a:lstStyle/>
          <a:p>
            <a:r>
              <a:rPr lang="en-GB" b="1" dirty="0"/>
              <a:t>Dataset</a:t>
            </a:r>
          </a:p>
          <a:p>
            <a:r>
              <a:rPr lang="en-GB" dirty="0"/>
              <a:t>The dataset being used for this example  is as follows: </a:t>
            </a:r>
            <a:endParaRPr lang="en-US" dirty="0"/>
          </a:p>
        </p:txBody>
      </p:sp>
      <p:pic>
        <p:nvPicPr>
          <p:cNvPr id="12" name="Picture 11">
            <a:extLst>
              <a:ext uri="{FF2B5EF4-FFF2-40B4-BE49-F238E27FC236}">
                <a16:creationId xmlns:a16="http://schemas.microsoft.com/office/drawing/2014/main" id="{4658209A-1F95-1D4F-8E09-ADEE0B4202E6}"/>
              </a:ext>
            </a:extLst>
          </p:cNvPr>
          <p:cNvPicPr>
            <a:picLocks noChangeAspect="1"/>
          </p:cNvPicPr>
          <p:nvPr/>
        </p:nvPicPr>
        <p:blipFill>
          <a:blip r:embed="rId3"/>
          <a:stretch>
            <a:fillRect/>
          </a:stretch>
        </p:blipFill>
        <p:spPr>
          <a:xfrm>
            <a:off x="10065801" y="2022342"/>
            <a:ext cx="1712811" cy="4795030"/>
          </a:xfrm>
          <a:prstGeom prst="rect">
            <a:avLst/>
          </a:prstGeom>
        </p:spPr>
      </p:pic>
      <p:cxnSp>
        <p:nvCxnSpPr>
          <p:cNvPr id="14" name="Straight Arrow Connector 13">
            <a:extLst>
              <a:ext uri="{FF2B5EF4-FFF2-40B4-BE49-F238E27FC236}">
                <a16:creationId xmlns:a16="http://schemas.microsoft.com/office/drawing/2014/main" id="{AAE43459-3A25-774B-AA20-F266E9B05739}"/>
              </a:ext>
            </a:extLst>
          </p:cNvPr>
          <p:cNvCxnSpPr>
            <a:cxnSpLocks/>
          </p:cNvCxnSpPr>
          <p:nvPr/>
        </p:nvCxnSpPr>
        <p:spPr>
          <a:xfrm>
            <a:off x="6472238" y="5286375"/>
            <a:ext cx="3562147" cy="0"/>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02926705-FB81-8749-8E37-E8DE8A701707}"/>
              </a:ext>
            </a:extLst>
          </p:cNvPr>
          <p:cNvSpPr txBox="1"/>
          <p:nvPr/>
        </p:nvSpPr>
        <p:spPr>
          <a:xfrm>
            <a:off x="6715125" y="4742669"/>
            <a:ext cx="3319260" cy="584775"/>
          </a:xfrm>
          <a:prstGeom prst="rect">
            <a:avLst/>
          </a:prstGeom>
          <a:noFill/>
        </p:spPr>
        <p:txBody>
          <a:bodyPr wrap="square" rtlCol="0">
            <a:spAutoFit/>
          </a:bodyPr>
          <a:lstStyle/>
          <a:p>
            <a:r>
              <a:rPr lang="en-US" sz="1600" dirty="0"/>
              <a:t>type this data in excel sheet and save it as csv format</a:t>
            </a:r>
          </a:p>
        </p:txBody>
      </p:sp>
      <p:pic>
        <p:nvPicPr>
          <p:cNvPr id="18" name="Picture 17">
            <a:extLst>
              <a:ext uri="{FF2B5EF4-FFF2-40B4-BE49-F238E27FC236}">
                <a16:creationId xmlns:a16="http://schemas.microsoft.com/office/drawing/2014/main" id="{FC8E899E-310B-9E41-BA2C-0E366204E4E0}"/>
              </a:ext>
            </a:extLst>
          </p:cNvPr>
          <p:cNvPicPr>
            <a:picLocks noChangeAspect="1"/>
          </p:cNvPicPr>
          <p:nvPr/>
        </p:nvPicPr>
        <p:blipFill>
          <a:blip r:embed="rId4"/>
          <a:stretch>
            <a:fillRect/>
          </a:stretch>
        </p:blipFill>
        <p:spPr>
          <a:xfrm>
            <a:off x="1276851" y="5758625"/>
            <a:ext cx="6512116" cy="533156"/>
          </a:xfrm>
          <a:prstGeom prst="rect">
            <a:avLst/>
          </a:prstGeom>
        </p:spPr>
      </p:pic>
      <p:sp>
        <p:nvSpPr>
          <p:cNvPr id="19" name="TextBox 18">
            <a:extLst>
              <a:ext uri="{FF2B5EF4-FFF2-40B4-BE49-F238E27FC236}">
                <a16:creationId xmlns:a16="http://schemas.microsoft.com/office/drawing/2014/main" id="{7C50A146-9FEA-7B45-9EFC-B80040E4A7D4}"/>
              </a:ext>
            </a:extLst>
          </p:cNvPr>
          <p:cNvSpPr txBox="1"/>
          <p:nvPr/>
        </p:nvSpPr>
        <p:spPr>
          <a:xfrm>
            <a:off x="1132010" y="5391894"/>
            <a:ext cx="6092309" cy="923330"/>
          </a:xfrm>
          <a:prstGeom prst="rect">
            <a:avLst/>
          </a:prstGeom>
          <a:noFill/>
        </p:spPr>
        <p:txBody>
          <a:bodyPr wrap="none" rtlCol="0">
            <a:spAutoFit/>
          </a:bodyPr>
          <a:lstStyle/>
          <a:p>
            <a:r>
              <a:rPr lang="en-GB" dirty="0"/>
              <a:t>The following command imports the CSV dataset using pandas:</a:t>
            </a:r>
          </a:p>
          <a:p>
            <a:br>
              <a:rPr lang="en-GB" dirty="0"/>
            </a:br>
            <a:endParaRPr lang="en-US" dirty="0"/>
          </a:p>
        </p:txBody>
      </p:sp>
    </p:spTree>
    <p:extLst>
      <p:ext uri="{BB962C8B-B14F-4D97-AF65-F5344CB8AC3E}">
        <p14:creationId xmlns:p14="http://schemas.microsoft.com/office/powerpoint/2010/main" val="1627794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05213981-51F6-DF41-9FC9-ABF4DFB3227D}"/>
              </a:ext>
            </a:extLst>
          </p:cNvPr>
          <p:cNvGrpSpPr/>
          <p:nvPr/>
        </p:nvGrpSpPr>
        <p:grpSpPr>
          <a:xfrm>
            <a:off x="180474" y="694619"/>
            <a:ext cx="647255" cy="738022"/>
            <a:chOff x="4753009" y="790578"/>
            <a:chExt cx="958096" cy="958096"/>
          </a:xfrm>
        </p:grpSpPr>
        <p:sp>
          <p:nvSpPr>
            <p:cNvPr id="3" name="TextBox 2">
              <a:extLst>
                <a:ext uri="{FF2B5EF4-FFF2-40B4-BE49-F238E27FC236}">
                  <a16:creationId xmlns:a16="http://schemas.microsoft.com/office/drawing/2014/main" id="{45F13D5F-44A1-934D-8551-BC8CE9DF6ABD}"/>
                </a:ext>
              </a:extLst>
            </p:cNvPr>
            <p:cNvSpPr txBox="1"/>
            <p:nvPr/>
          </p:nvSpPr>
          <p:spPr>
            <a:xfrm>
              <a:off x="4753009" y="914221"/>
              <a:ext cx="958096" cy="679241"/>
            </a:xfrm>
            <a:prstGeom prst="rect">
              <a:avLst/>
            </a:prstGeom>
            <a:noFill/>
          </p:spPr>
          <p:txBody>
            <a:bodyPr wrap="square" lIns="108000" rIns="108000" rtlCol="0">
              <a:spAutoFit/>
            </a:bodyPr>
            <a:lstStyle/>
            <a:p>
              <a:pPr algn="ctr"/>
              <a:r>
                <a:rPr lang="en-US" altLang="ko-KR" sz="2800" b="1" dirty="0">
                  <a:cs typeface="Arial" pitchFamily="34" charset="0"/>
                </a:rPr>
                <a:t>1</a:t>
              </a:r>
              <a:endParaRPr lang="ko-KR" altLang="en-US" sz="2800" b="1" dirty="0">
                <a:cs typeface="Arial" pitchFamily="34" charset="0"/>
              </a:endParaRPr>
            </a:p>
          </p:txBody>
        </p:sp>
        <p:sp>
          <p:nvSpPr>
            <p:cNvPr id="4" name="Freeform: Shape 44">
              <a:extLst>
                <a:ext uri="{FF2B5EF4-FFF2-40B4-BE49-F238E27FC236}">
                  <a16:creationId xmlns:a16="http://schemas.microsoft.com/office/drawing/2014/main" id="{743E4BC0-720D-0C4A-B403-BB84479457FC}"/>
                </a:ext>
              </a:extLst>
            </p:cNvPr>
            <p:cNvSpPr/>
            <p:nvPr/>
          </p:nvSpPr>
          <p:spPr>
            <a:xfrm>
              <a:off x="4753009" y="790578"/>
              <a:ext cx="958096" cy="958096"/>
            </a:xfrm>
            <a:custGeom>
              <a:avLst/>
              <a:gdLst>
                <a:gd name="connsiteX0" fmla="*/ 591326 w 1182653"/>
                <a:gd name="connsiteY0" fmla="*/ 99202 h 1182653"/>
                <a:gd name="connsiteX1" fmla="*/ 542935 w 1182653"/>
                <a:gd name="connsiteY1" fmla="*/ 119164 h 1182653"/>
                <a:gd name="connsiteX2" fmla="*/ 119164 w 1182653"/>
                <a:gd name="connsiteY2" fmla="*/ 542935 h 1182653"/>
                <a:gd name="connsiteX3" fmla="*/ 119164 w 1182653"/>
                <a:gd name="connsiteY3" fmla="*/ 639718 h 1182653"/>
                <a:gd name="connsiteX4" fmla="*/ 542935 w 1182653"/>
                <a:gd name="connsiteY4" fmla="*/ 1063489 h 1182653"/>
                <a:gd name="connsiteX5" fmla="*/ 639718 w 1182653"/>
                <a:gd name="connsiteY5" fmla="*/ 1063489 h 1182653"/>
                <a:gd name="connsiteX6" fmla="*/ 1063489 w 1182653"/>
                <a:gd name="connsiteY6" fmla="*/ 639718 h 1182653"/>
                <a:gd name="connsiteX7" fmla="*/ 1063489 w 1182653"/>
                <a:gd name="connsiteY7" fmla="*/ 542935 h 1182653"/>
                <a:gd name="connsiteX8" fmla="*/ 639718 w 1182653"/>
                <a:gd name="connsiteY8" fmla="*/ 119164 h 1182653"/>
                <a:gd name="connsiteX9" fmla="*/ 591326 w 1182653"/>
                <a:gd name="connsiteY9" fmla="*/ 99202 h 1182653"/>
                <a:gd name="connsiteX10" fmla="*/ 591327 w 1182653"/>
                <a:gd name="connsiteY10" fmla="*/ 0 h 1182653"/>
                <a:gd name="connsiteX11" fmla="*/ 654581 w 1182653"/>
                <a:gd name="connsiteY11" fmla="*/ 26183 h 1182653"/>
                <a:gd name="connsiteX12" fmla="*/ 1156470 w 1182653"/>
                <a:gd name="connsiteY12" fmla="*/ 528072 h 1182653"/>
                <a:gd name="connsiteX13" fmla="*/ 1156470 w 1182653"/>
                <a:gd name="connsiteY13" fmla="*/ 654581 h 1182653"/>
                <a:gd name="connsiteX14" fmla="*/ 654581 w 1182653"/>
                <a:gd name="connsiteY14" fmla="*/ 1156470 h 1182653"/>
                <a:gd name="connsiteX15" fmla="*/ 528072 w 1182653"/>
                <a:gd name="connsiteY15" fmla="*/ 1156470 h 1182653"/>
                <a:gd name="connsiteX16" fmla="*/ 26184 w 1182653"/>
                <a:gd name="connsiteY16" fmla="*/ 654581 h 1182653"/>
                <a:gd name="connsiteX17" fmla="*/ 26184 w 1182653"/>
                <a:gd name="connsiteY17" fmla="*/ 528072 h 1182653"/>
                <a:gd name="connsiteX18" fmla="*/ 528072 w 1182653"/>
                <a:gd name="connsiteY18" fmla="*/ 26183 h 1182653"/>
                <a:gd name="connsiteX19" fmla="*/ 591327 w 1182653"/>
                <a:gd name="connsiteY19" fmla="*/ 0 h 1182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82653" h="1182653">
                  <a:moveTo>
                    <a:pt x="591326" y="99202"/>
                  </a:moveTo>
                  <a:cubicBezTo>
                    <a:pt x="573784" y="99202"/>
                    <a:pt x="556242" y="105856"/>
                    <a:pt x="542935" y="119164"/>
                  </a:cubicBezTo>
                  <a:lnTo>
                    <a:pt x="119164" y="542935"/>
                  </a:lnTo>
                  <a:cubicBezTo>
                    <a:pt x="92548" y="569550"/>
                    <a:pt x="92548" y="613102"/>
                    <a:pt x="119164" y="639718"/>
                  </a:cubicBezTo>
                  <a:lnTo>
                    <a:pt x="542935" y="1063489"/>
                  </a:lnTo>
                  <a:cubicBezTo>
                    <a:pt x="569550" y="1090104"/>
                    <a:pt x="613102" y="1090104"/>
                    <a:pt x="639718" y="1063489"/>
                  </a:cubicBezTo>
                  <a:lnTo>
                    <a:pt x="1063489" y="639718"/>
                  </a:lnTo>
                  <a:cubicBezTo>
                    <a:pt x="1090450" y="613102"/>
                    <a:pt x="1090450" y="569550"/>
                    <a:pt x="1063489" y="542935"/>
                  </a:cubicBezTo>
                  <a:lnTo>
                    <a:pt x="639718" y="119164"/>
                  </a:lnTo>
                  <a:cubicBezTo>
                    <a:pt x="626410" y="105856"/>
                    <a:pt x="608868" y="99202"/>
                    <a:pt x="591326" y="99202"/>
                  </a:cubicBezTo>
                  <a:close/>
                  <a:moveTo>
                    <a:pt x="591327" y="0"/>
                  </a:moveTo>
                  <a:cubicBezTo>
                    <a:pt x="614226" y="0"/>
                    <a:pt x="637126" y="8728"/>
                    <a:pt x="654581" y="26183"/>
                  </a:cubicBezTo>
                  <a:lnTo>
                    <a:pt x="1156470" y="528072"/>
                  </a:lnTo>
                  <a:cubicBezTo>
                    <a:pt x="1191381" y="562983"/>
                    <a:pt x="1191381" y="619670"/>
                    <a:pt x="1156470" y="654581"/>
                  </a:cubicBezTo>
                  <a:lnTo>
                    <a:pt x="654581" y="1156470"/>
                  </a:lnTo>
                  <a:cubicBezTo>
                    <a:pt x="619670" y="1191381"/>
                    <a:pt x="562983" y="1191381"/>
                    <a:pt x="528072" y="1156470"/>
                  </a:cubicBezTo>
                  <a:lnTo>
                    <a:pt x="26184" y="654581"/>
                  </a:lnTo>
                  <a:cubicBezTo>
                    <a:pt x="-8728" y="619670"/>
                    <a:pt x="-8728" y="562983"/>
                    <a:pt x="26184" y="528072"/>
                  </a:cubicBezTo>
                  <a:lnTo>
                    <a:pt x="528072" y="26183"/>
                  </a:lnTo>
                  <a:cubicBezTo>
                    <a:pt x="545528" y="8728"/>
                    <a:pt x="568427" y="0"/>
                    <a:pt x="591327" y="0"/>
                  </a:cubicBezTo>
                  <a:close/>
                </a:path>
              </a:pathLst>
            </a:custGeom>
            <a:solidFill>
              <a:schemeClr val="accent1"/>
            </a:solidFill>
            <a:ln w="9525" cap="flat">
              <a:noFill/>
              <a:prstDash val="solid"/>
              <a:miter/>
            </a:ln>
          </p:spPr>
          <p:txBody>
            <a:bodyPr rtlCol="0" anchor="ctr"/>
            <a:lstStyle/>
            <a:p>
              <a:endParaRPr lang="en-US" dirty="0"/>
            </a:p>
          </p:txBody>
        </p:sp>
      </p:grpSp>
      <p:sp>
        <p:nvSpPr>
          <p:cNvPr id="8" name="TextBox 7">
            <a:extLst>
              <a:ext uri="{FF2B5EF4-FFF2-40B4-BE49-F238E27FC236}">
                <a16:creationId xmlns:a16="http://schemas.microsoft.com/office/drawing/2014/main" id="{B09DF1BC-3D41-7142-8A2F-5C187C6A3C8D}"/>
              </a:ext>
            </a:extLst>
          </p:cNvPr>
          <p:cNvSpPr txBox="1"/>
          <p:nvPr/>
        </p:nvSpPr>
        <p:spPr>
          <a:xfrm>
            <a:off x="860162" y="832797"/>
            <a:ext cx="8099300" cy="461665"/>
          </a:xfrm>
          <a:prstGeom prst="rect">
            <a:avLst/>
          </a:prstGeom>
          <a:noFill/>
        </p:spPr>
        <p:txBody>
          <a:bodyPr wrap="square" rtlCol="0">
            <a:spAutoFit/>
          </a:bodyPr>
          <a:lstStyle/>
          <a:p>
            <a:r>
              <a:rPr lang="en-US" altLang="ko-KR" sz="2400" b="1" dirty="0">
                <a:cs typeface="Arial" pitchFamily="34" charset="0"/>
              </a:rPr>
              <a:t>Machine Learning: Regression, Clustering, and Classification</a:t>
            </a:r>
          </a:p>
        </p:txBody>
      </p:sp>
      <p:sp>
        <p:nvSpPr>
          <p:cNvPr id="9" name="TextBox 8">
            <a:extLst>
              <a:ext uri="{FF2B5EF4-FFF2-40B4-BE49-F238E27FC236}">
                <a16:creationId xmlns:a16="http://schemas.microsoft.com/office/drawing/2014/main" id="{E8221E3D-C6A9-E844-801B-1B996F03E9C0}"/>
              </a:ext>
            </a:extLst>
          </p:cNvPr>
          <p:cNvSpPr txBox="1"/>
          <p:nvPr/>
        </p:nvSpPr>
        <p:spPr>
          <a:xfrm>
            <a:off x="860162" y="1379832"/>
            <a:ext cx="3067122" cy="369332"/>
          </a:xfrm>
          <a:prstGeom prst="rect">
            <a:avLst/>
          </a:prstGeom>
          <a:noFill/>
        </p:spPr>
        <p:txBody>
          <a:bodyPr wrap="none" rtlCol="0">
            <a:spAutoFit/>
          </a:bodyPr>
          <a:lstStyle/>
          <a:p>
            <a:pPr marL="285750" indent="-285750">
              <a:buFont typeface="Wingdings" pitchFamily="2" charset="2"/>
              <a:buChar char="q"/>
            </a:pPr>
            <a:r>
              <a:rPr lang="en-US" dirty="0"/>
              <a:t>Linear Regression in Python</a:t>
            </a:r>
          </a:p>
        </p:txBody>
      </p:sp>
      <p:sp>
        <p:nvSpPr>
          <p:cNvPr id="5" name="TextBox 4">
            <a:extLst>
              <a:ext uri="{FF2B5EF4-FFF2-40B4-BE49-F238E27FC236}">
                <a16:creationId xmlns:a16="http://schemas.microsoft.com/office/drawing/2014/main" id="{FD32C2AF-E0D2-F14E-94A5-94E7C524CE3F}"/>
              </a:ext>
            </a:extLst>
          </p:cNvPr>
          <p:cNvSpPr txBox="1"/>
          <p:nvPr/>
        </p:nvSpPr>
        <p:spPr>
          <a:xfrm>
            <a:off x="1132010" y="1834534"/>
            <a:ext cx="9029700" cy="1754326"/>
          </a:xfrm>
          <a:prstGeom prst="rect">
            <a:avLst/>
          </a:prstGeom>
          <a:noFill/>
        </p:spPr>
        <p:txBody>
          <a:bodyPr wrap="square" rtlCol="0">
            <a:spAutoFit/>
          </a:bodyPr>
          <a:lstStyle/>
          <a:p>
            <a:r>
              <a:rPr lang="en-GB" dirty="0"/>
              <a:t>Now let's explore our dataset a bit. To do so, execute the following script:</a:t>
            </a:r>
          </a:p>
          <a:p>
            <a:br>
              <a:rPr lang="en-GB" dirty="0"/>
            </a:br>
            <a:br>
              <a:rPr lang="en-GB" dirty="0"/>
            </a:br>
            <a:br>
              <a:rPr lang="en-GB" dirty="0"/>
            </a:br>
            <a:r>
              <a:rPr lang="en-GB" dirty="0"/>
              <a:t>After doing this, you should see the following printed out:</a:t>
            </a:r>
          </a:p>
          <a:p>
            <a:endParaRPr lang="en-GB" dirty="0"/>
          </a:p>
        </p:txBody>
      </p:sp>
      <p:pic>
        <p:nvPicPr>
          <p:cNvPr id="11" name="Picture 10">
            <a:extLst>
              <a:ext uri="{FF2B5EF4-FFF2-40B4-BE49-F238E27FC236}">
                <a16:creationId xmlns:a16="http://schemas.microsoft.com/office/drawing/2014/main" id="{2060B6F6-9B08-3246-B98B-3097A053E6B5}"/>
              </a:ext>
            </a:extLst>
          </p:cNvPr>
          <p:cNvPicPr>
            <a:picLocks noChangeAspect="1"/>
          </p:cNvPicPr>
          <p:nvPr/>
        </p:nvPicPr>
        <p:blipFill>
          <a:blip r:embed="rId2"/>
          <a:stretch>
            <a:fillRect/>
          </a:stretch>
        </p:blipFill>
        <p:spPr>
          <a:xfrm>
            <a:off x="1343024" y="2289236"/>
            <a:ext cx="7499281" cy="590322"/>
          </a:xfrm>
          <a:prstGeom prst="rect">
            <a:avLst/>
          </a:prstGeom>
        </p:spPr>
      </p:pic>
      <p:pic>
        <p:nvPicPr>
          <p:cNvPr id="13" name="Picture 12">
            <a:extLst>
              <a:ext uri="{FF2B5EF4-FFF2-40B4-BE49-F238E27FC236}">
                <a16:creationId xmlns:a16="http://schemas.microsoft.com/office/drawing/2014/main" id="{F3AEFC00-4442-3949-BF13-5D090715D9CE}"/>
              </a:ext>
            </a:extLst>
          </p:cNvPr>
          <p:cNvPicPr>
            <a:picLocks noChangeAspect="1"/>
          </p:cNvPicPr>
          <p:nvPr/>
        </p:nvPicPr>
        <p:blipFill>
          <a:blip r:embed="rId3"/>
          <a:stretch>
            <a:fillRect/>
          </a:stretch>
        </p:blipFill>
        <p:spPr>
          <a:xfrm>
            <a:off x="1343024" y="3472596"/>
            <a:ext cx="7499281" cy="534883"/>
          </a:xfrm>
          <a:prstGeom prst="rect">
            <a:avLst/>
          </a:prstGeom>
        </p:spPr>
      </p:pic>
      <p:sp>
        <p:nvSpPr>
          <p:cNvPr id="16" name="TextBox 15">
            <a:extLst>
              <a:ext uri="{FF2B5EF4-FFF2-40B4-BE49-F238E27FC236}">
                <a16:creationId xmlns:a16="http://schemas.microsoft.com/office/drawing/2014/main" id="{D5391CCB-3A2B-CB49-B073-409E5FB45BEE}"/>
              </a:ext>
            </a:extLst>
          </p:cNvPr>
          <p:cNvSpPr txBox="1"/>
          <p:nvPr/>
        </p:nvSpPr>
        <p:spPr>
          <a:xfrm>
            <a:off x="1228725" y="4257675"/>
            <a:ext cx="7730737" cy="646331"/>
          </a:xfrm>
          <a:prstGeom prst="rect">
            <a:avLst/>
          </a:prstGeom>
          <a:noFill/>
        </p:spPr>
        <p:txBody>
          <a:bodyPr wrap="square" rtlCol="0">
            <a:spAutoFit/>
          </a:bodyPr>
          <a:lstStyle/>
          <a:p>
            <a:r>
              <a:rPr lang="en-GB" dirty="0"/>
              <a:t>This means that our dataset has 25 rows and 2 columns. Let's take a look at what our dataset actually looks like. To do this, use the head() method:</a:t>
            </a:r>
            <a:endParaRPr lang="en-US" dirty="0"/>
          </a:p>
        </p:txBody>
      </p:sp>
      <p:pic>
        <p:nvPicPr>
          <p:cNvPr id="17" name="Picture 16">
            <a:extLst>
              <a:ext uri="{FF2B5EF4-FFF2-40B4-BE49-F238E27FC236}">
                <a16:creationId xmlns:a16="http://schemas.microsoft.com/office/drawing/2014/main" id="{6E2670EE-D9D7-1D4E-8FF9-A1BEDFA4F61F}"/>
              </a:ext>
            </a:extLst>
          </p:cNvPr>
          <p:cNvPicPr>
            <a:picLocks noChangeAspect="1"/>
          </p:cNvPicPr>
          <p:nvPr/>
        </p:nvPicPr>
        <p:blipFill>
          <a:blip r:embed="rId4"/>
          <a:stretch>
            <a:fillRect/>
          </a:stretch>
        </p:blipFill>
        <p:spPr>
          <a:xfrm>
            <a:off x="1343024" y="4985728"/>
            <a:ext cx="7499281" cy="587093"/>
          </a:xfrm>
          <a:prstGeom prst="rect">
            <a:avLst/>
          </a:prstGeom>
        </p:spPr>
      </p:pic>
    </p:spTree>
    <p:extLst>
      <p:ext uri="{BB962C8B-B14F-4D97-AF65-F5344CB8AC3E}">
        <p14:creationId xmlns:p14="http://schemas.microsoft.com/office/powerpoint/2010/main" val="14271707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05213981-51F6-DF41-9FC9-ABF4DFB3227D}"/>
              </a:ext>
            </a:extLst>
          </p:cNvPr>
          <p:cNvGrpSpPr/>
          <p:nvPr/>
        </p:nvGrpSpPr>
        <p:grpSpPr>
          <a:xfrm>
            <a:off x="180474" y="694619"/>
            <a:ext cx="647255" cy="738022"/>
            <a:chOff x="4753009" y="790578"/>
            <a:chExt cx="958096" cy="958096"/>
          </a:xfrm>
        </p:grpSpPr>
        <p:sp>
          <p:nvSpPr>
            <p:cNvPr id="3" name="TextBox 2">
              <a:extLst>
                <a:ext uri="{FF2B5EF4-FFF2-40B4-BE49-F238E27FC236}">
                  <a16:creationId xmlns:a16="http://schemas.microsoft.com/office/drawing/2014/main" id="{45F13D5F-44A1-934D-8551-BC8CE9DF6ABD}"/>
                </a:ext>
              </a:extLst>
            </p:cNvPr>
            <p:cNvSpPr txBox="1"/>
            <p:nvPr/>
          </p:nvSpPr>
          <p:spPr>
            <a:xfrm>
              <a:off x="4753009" y="914221"/>
              <a:ext cx="958096" cy="679241"/>
            </a:xfrm>
            <a:prstGeom prst="rect">
              <a:avLst/>
            </a:prstGeom>
            <a:noFill/>
          </p:spPr>
          <p:txBody>
            <a:bodyPr wrap="square" lIns="108000" rIns="108000" rtlCol="0">
              <a:spAutoFit/>
            </a:bodyPr>
            <a:lstStyle/>
            <a:p>
              <a:pPr algn="ctr"/>
              <a:r>
                <a:rPr lang="en-US" altLang="ko-KR" sz="2800" b="1" dirty="0">
                  <a:cs typeface="Arial" pitchFamily="34" charset="0"/>
                </a:rPr>
                <a:t>1</a:t>
              </a:r>
              <a:endParaRPr lang="ko-KR" altLang="en-US" sz="2800" b="1" dirty="0">
                <a:cs typeface="Arial" pitchFamily="34" charset="0"/>
              </a:endParaRPr>
            </a:p>
          </p:txBody>
        </p:sp>
        <p:sp>
          <p:nvSpPr>
            <p:cNvPr id="4" name="Freeform: Shape 44">
              <a:extLst>
                <a:ext uri="{FF2B5EF4-FFF2-40B4-BE49-F238E27FC236}">
                  <a16:creationId xmlns:a16="http://schemas.microsoft.com/office/drawing/2014/main" id="{743E4BC0-720D-0C4A-B403-BB84479457FC}"/>
                </a:ext>
              </a:extLst>
            </p:cNvPr>
            <p:cNvSpPr/>
            <p:nvPr/>
          </p:nvSpPr>
          <p:spPr>
            <a:xfrm>
              <a:off x="4753009" y="790578"/>
              <a:ext cx="958096" cy="958096"/>
            </a:xfrm>
            <a:custGeom>
              <a:avLst/>
              <a:gdLst>
                <a:gd name="connsiteX0" fmla="*/ 591326 w 1182653"/>
                <a:gd name="connsiteY0" fmla="*/ 99202 h 1182653"/>
                <a:gd name="connsiteX1" fmla="*/ 542935 w 1182653"/>
                <a:gd name="connsiteY1" fmla="*/ 119164 h 1182653"/>
                <a:gd name="connsiteX2" fmla="*/ 119164 w 1182653"/>
                <a:gd name="connsiteY2" fmla="*/ 542935 h 1182653"/>
                <a:gd name="connsiteX3" fmla="*/ 119164 w 1182653"/>
                <a:gd name="connsiteY3" fmla="*/ 639718 h 1182653"/>
                <a:gd name="connsiteX4" fmla="*/ 542935 w 1182653"/>
                <a:gd name="connsiteY4" fmla="*/ 1063489 h 1182653"/>
                <a:gd name="connsiteX5" fmla="*/ 639718 w 1182653"/>
                <a:gd name="connsiteY5" fmla="*/ 1063489 h 1182653"/>
                <a:gd name="connsiteX6" fmla="*/ 1063489 w 1182653"/>
                <a:gd name="connsiteY6" fmla="*/ 639718 h 1182653"/>
                <a:gd name="connsiteX7" fmla="*/ 1063489 w 1182653"/>
                <a:gd name="connsiteY7" fmla="*/ 542935 h 1182653"/>
                <a:gd name="connsiteX8" fmla="*/ 639718 w 1182653"/>
                <a:gd name="connsiteY8" fmla="*/ 119164 h 1182653"/>
                <a:gd name="connsiteX9" fmla="*/ 591326 w 1182653"/>
                <a:gd name="connsiteY9" fmla="*/ 99202 h 1182653"/>
                <a:gd name="connsiteX10" fmla="*/ 591327 w 1182653"/>
                <a:gd name="connsiteY10" fmla="*/ 0 h 1182653"/>
                <a:gd name="connsiteX11" fmla="*/ 654581 w 1182653"/>
                <a:gd name="connsiteY11" fmla="*/ 26183 h 1182653"/>
                <a:gd name="connsiteX12" fmla="*/ 1156470 w 1182653"/>
                <a:gd name="connsiteY12" fmla="*/ 528072 h 1182653"/>
                <a:gd name="connsiteX13" fmla="*/ 1156470 w 1182653"/>
                <a:gd name="connsiteY13" fmla="*/ 654581 h 1182653"/>
                <a:gd name="connsiteX14" fmla="*/ 654581 w 1182653"/>
                <a:gd name="connsiteY14" fmla="*/ 1156470 h 1182653"/>
                <a:gd name="connsiteX15" fmla="*/ 528072 w 1182653"/>
                <a:gd name="connsiteY15" fmla="*/ 1156470 h 1182653"/>
                <a:gd name="connsiteX16" fmla="*/ 26184 w 1182653"/>
                <a:gd name="connsiteY16" fmla="*/ 654581 h 1182653"/>
                <a:gd name="connsiteX17" fmla="*/ 26184 w 1182653"/>
                <a:gd name="connsiteY17" fmla="*/ 528072 h 1182653"/>
                <a:gd name="connsiteX18" fmla="*/ 528072 w 1182653"/>
                <a:gd name="connsiteY18" fmla="*/ 26183 h 1182653"/>
                <a:gd name="connsiteX19" fmla="*/ 591327 w 1182653"/>
                <a:gd name="connsiteY19" fmla="*/ 0 h 1182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82653" h="1182653">
                  <a:moveTo>
                    <a:pt x="591326" y="99202"/>
                  </a:moveTo>
                  <a:cubicBezTo>
                    <a:pt x="573784" y="99202"/>
                    <a:pt x="556242" y="105856"/>
                    <a:pt x="542935" y="119164"/>
                  </a:cubicBezTo>
                  <a:lnTo>
                    <a:pt x="119164" y="542935"/>
                  </a:lnTo>
                  <a:cubicBezTo>
                    <a:pt x="92548" y="569550"/>
                    <a:pt x="92548" y="613102"/>
                    <a:pt x="119164" y="639718"/>
                  </a:cubicBezTo>
                  <a:lnTo>
                    <a:pt x="542935" y="1063489"/>
                  </a:lnTo>
                  <a:cubicBezTo>
                    <a:pt x="569550" y="1090104"/>
                    <a:pt x="613102" y="1090104"/>
                    <a:pt x="639718" y="1063489"/>
                  </a:cubicBezTo>
                  <a:lnTo>
                    <a:pt x="1063489" y="639718"/>
                  </a:lnTo>
                  <a:cubicBezTo>
                    <a:pt x="1090450" y="613102"/>
                    <a:pt x="1090450" y="569550"/>
                    <a:pt x="1063489" y="542935"/>
                  </a:cubicBezTo>
                  <a:lnTo>
                    <a:pt x="639718" y="119164"/>
                  </a:lnTo>
                  <a:cubicBezTo>
                    <a:pt x="626410" y="105856"/>
                    <a:pt x="608868" y="99202"/>
                    <a:pt x="591326" y="99202"/>
                  </a:cubicBezTo>
                  <a:close/>
                  <a:moveTo>
                    <a:pt x="591327" y="0"/>
                  </a:moveTo>
                  <a:cubicBezTo>
                    <a:pt x="614226" y="0"/>
                    <a:pt x="637126" y="8728"/>
                    <a:pt x="654581" y="26183"/>
                  </a:cubicBezTo>
                  <a:lnTo>
                    <a:pt x="1156470" y="528072"/>
                  </a:lnTo>
                  <a:cubicBezTo>
                    <a:pt x="1191381" y="562983"/>
                    <a:pt x="1191381" y="619670"/>
                    <a:pt x="1156470" y="654581"/>
                  </a:cubicBezTo>
                  <a:lnTo>
                    <a:pt x="654581" y="1156470"/>
                  </a:lnTo>
                  <a:cubicBezTo>
                    <a:pt x="619670" y="1191381"/>
                    <a:pt x="562983" y="1191381"/>
                    <a:pt x="528072" y="1156470"/>
                  </a:cubicBezTo>
                  <a:lnTo>
                    <a:pt x="26184" y="654581"/>
                  </a:lnTo>
                  <a:cubicBezTo>
                    <a:pt x="-8728" y="619670"/>
                    <a:pt x="-8728" y="562983"/>
                    <a:pt x="26184" y="528072"/>
                  </a:cubicBezTo>
                  <a:lnTo>
                    <a:pt x="528072" y="26183"/>
                  </a:lnTo>
                  <a:cubicBezTo>
                    <a:pt x="545528" y="8728"/>
                    <a:pt x="568427" y="0"/>
                    <a:pt x="591327" y="0"/>
                  </a:cubicBezTo>
                  <a:close/>
                </a:path>
              </a:pathLst>
            </a:custGeom>
            <a:solidFill>
              <a:schemeClr val="accent1"/>
            </a:solidFill>
            <a:ln w="9525" cap="flat">
              <a:noFill/>
              <a:prstDash val="solid"/>
              <a:miter/>
            </a:ln>
          </p:spPr>
          <p:txBody>
            <a:bodyPr rtlCol="0" anchor="ctr"/>
            <a:lstStyle/>
            <a:p>
              <a:endParaRPr lang="en-US" dirty="0"/>
            </a:p>
          </p:txBody>
        </p:sp>
      </p:grpSp>
      <p:sp>
        <p:nvSpPr>
          <p:cNvPr id="8" name="TextBox 7">
            <a:extLst>
              <a:ext uri="{FF2B5EF4-FFF2-40B4-BE49-F238E27FC236}">
                <a16:creationId xmlns:a16="http://schemas.microsoft.com/office/drawing/2014/main" id="{B09DF1BC-3D41-7142-8A2F-5C187C6A3C8D}"/>
              </a:ext>
            </a:extLst>
          </p:cNvPr>
          <p:cNvSpPr txBox="1"/>
          <p:nvPr/>
        </p:nvSpPr>
        <p:spPr>
          <a:xfrm>
            <a:off x="860162" y="832797"/>
            <a:ext cx="8099300" cy="461665"/>
          </a:xfrm>
          <a:prstGeom prst="rect">
            <a:avLst/>
          </a:prstGeom>
          <a:noFill/>
        </p:spPr>
        <p:txBody>
          <a:bodyPr wrap="square" rtlCol="0">
            <a:spAutoFit/>
          </a:bodyPr>
          <a:lstStyle/>
          <a:p>
            <a:r>
              <a:rPr lang="en-US" altLang="ko-KR" sz="2400" b="1" dirty="0">
                <a:cs typeface="Arial" pitchFamily="34" charset="0"/>
              </a:rPr>
              <a:t>Machine Learning: Regression, Clustering, and Classification</a:t>
            </a:r>
          </a:p>
        </p:txBody>
      </p:sp>
      <p:sp>
        <p:nvSpPr>
          <p:cNvPr id="9" name="TextBox 8">
            <a:extLst>
              <a:ext uri="{FF2B5EF4-FFF2-40B4-BE49-F238E27FC236}">
                <a16:creationId xmlns:a16="http://schemas.microsoft.com/office/drawing/2014/main" id="{E8221E3D-C6A9-E844-801B-1B996F03E9C0}"/>
              </a:ext>
            </a:extLst>
          </p:cNvPr>
          <p:cNvSpPr txBox="1"/>
          <p:nvPr/>
        </p:nvSpPr>
        <p:spPr>
          <a:xfrm>
            <a:off x="860162" y="1379832"/>
            <a:ext cx="3067122" cy="369332"/>
          </a:xfrm>
          <a:prstGeom prst="rect">
            <a:avLst/>
          </a:prstGeom>
          <a:noFill/>
        </p:spPr>
        <p:txBody>
          <a:bodyPr wrap="none" rtlCol="0">
            <a:spAutoFit/>
          </a:bodyPr>
          <a:lstStyle/>
          <a:p>
            <a:pPr marL="285750" indent="-285750">
              <a:buFont typeface="Wingdings" pitchFamily="2" charset="2"/>
              <a:buChar char="q"/>
            </a:pPr>
            <a:r>
              <a:rPr lang="en-US" dirty="0"/>
              <a:t>Linear Regression in Python</a:t>
            </a:r>
          </a:p>
        </p:txBody>
      </p:sp>
      <p:sp>
        <p:nvSpPr>
          <p:cNvPr id="14" name="TextBox 13">
            <a:extLst>
              <a:ext uri="{FF2B5EF4-FFF2-40B4-BE49-F238E27FC236}">
                <a16:creationId xmlns:a16="http://schemas.microsoft.com/office/drawing/2014/main" id="{5C80BDC0-A965-D64B-A5C1-EF2CF6975834}"/>
              </a:ext>
            </a:extLst>
          </p:cNvPr>
          <p:cNvSpPr txBox="1"/>
          <p:nvPr/>
        </p:nvSpPr>
        <p:spPr>
          <a:xfrm>
            <a:off x="1257300" y="1944172"/>
            <a:ext cx="8492261" cy="369332"/>
          </a:xfrm>
          <a:prstGeom prst="rect">
            <a:avLst/>
          </a:prstGeom>
          <a:noFill/>
        </p:spPr>
        <p:txBody>
          <a:bodyPr wrap="none" rtlCol="0">
            <a:spAutoFit/>
          </a:bodyPr>
          <a:lstStyle/>
          <a:p>
            <a:r>
              <a:rPr lang="en-GB" dirty="0"/>
              <a:t>The above method retrieves the first 5 records from our dataset, which will look like this:</a:t>
            </a:r>
            <a:endParaRPr lang="en-US" dirty="0"/>
          </a:p>
        </p:txBody>
      </p:sp>
      <p:pic>
        <p:nvPicPr>
          <p:cNvPr id="7" name="Picture 6">
            <a:extLst>
              <a:ext uri="{FF2B5EF4-FFF2-40B4-BE49-F238E27FC236}">
                <a16:creationId xmlns:a16="http://schemas.microsoft.com/office/drawing/2014/main" id="{5C535651-1FB9-7E49-B337-812AD519D25C}"/>
              </a:ext>
            </a:extLst>
          </p:cNvPr>
          <p:cNvPicPr>
            <a:picLocks noChangeAspect="1"/>
          </p:cNvPicPr>
          <p:nvPr/>
        </p:nvPicPr>
        <p:blipFill>
          <a:blip r:embed="rId2"/>
          <a:stretch>
            <a:fillRect/>
          </a:stretch>
        </p:blipFill>
        <p:spPr>
          <a:xfrm>
            <a:off x="1547325" y="2313504"/>
            <a:ext cx="4759917" cy="2376544"/>
          </a:xfrm>
          <a:prstGeom prst="rect">
            <a:avLst/>
          </a:prstGeom>
        </p:spPr>
      </p:pic>
      <p:sp>
        <p:nvSpPr>
          <p:cNvPr id="10" name="TextBox 9">
            <a:extLst>
              <a:ext uri="{FF2B5EF4-FFF2-40B4-BE49-F238E27FC236}">
                <a16:creationId xmlns:a16="http://schemas.microsoft.com/office/drawing/2014/main" id="{5EC6DD25-5832-FC40-9773-99C6A3C12CA4}"/>
              </a:ext>
            </a:extLst>
          </p:cNvPr>
          <p:cNvSpPr txBox="1"/>
          <p:nvPr/>
        </p:nvSpPr>
        <p:spPr>
          <a:xfrm>
            <a:off x="1257300" y="5057741"/>
            <a:ext cx="5932843" cy="369332"/>
          </a:xfrm>
          <a:prstGeom prst="rect">
            <a:avLst/>
          </a:prstGeom>
          <a:noFill/>
        </p:spPr>
        <p:txBody>
          <a:bodyPr wrap="none" rtlCol="0">
            <a:spAutoFit/>
          </a:bodyPr>
          <a:lstStyle/>
          <a:p>
            <a:r>
              <a:rPr lang="en-GB" dirty="0"/>
              <a:t>To see statistical details of the dataset, we can use describe():</a:t>
            </a:r>
            <a:endParaRPr lang="en-US" dirty="0"/>
          </a:p>
        </p:txBody>
      </p:sp>
      <p:pic>
        <p:nvPicPr>
          <p:cNvPr id="12" name="Picture 11">
            <a:extLst>
              <a:ext uri="{FF2B5EF4-FFF2-40B4-BE49-F238E27FC236}">
                <a16:creationId xmlns:a16="http://schemas.microsoft.com/office/drawing/2014/main" id="{2C207351-082F-C24B-A7C9-20EB60BA7A4B}"/>
              </a:ext>
            </a:extLst>
          </p:cNvPr>
          <p:cNvPicPr>
            <a:picLocks noChangeAspect="1"/>
          </p:cNvPicPr>
          <p:nvPr/>
        </p:nvPicPr>
        <p:blipFill>
          <a:blip r:embed="rId3"/>
          <a:stretch>
            <a:fillRect/>
          </a:stretch>
        </p:blipFill>
        <p:spPr>
          <a:xfrm>
            <a:off x="7480168" y="3548028"/>
            <a:ext cx="4186698" cy="3019425"/>
          </a:xfrm>
          <a:prstGeom prst="rect">
            <a:avLst/>
          </a:prstGeom>
        </p:spPr>
      </p:pic>
    </p:spTree>
    <p:extLst>
      <p:ext uri="{BB962C8B-B14F-4D97-AF65-F5344CB8AC3E}">
        <p14:creationId xmlns:p14="http://schemas.microsoft.com/office/powerpoint/2010/main" val="12260625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05213981-51F6-DF41-9FC9-ABF4DFB3227D}"/>
              </a:ext>
            </a:extLst>
          </p:cNvPr>
          <p:cNvGrpSpPr/>
          <p:nvPr/>
        </p:nvGrpSpPr>
        <p:grpSpPr>
          <a:xfrm>
            <a:off x="180474" y="694619"/>
            <a:ext cx="647255" cy="738022"/>
            <a:chOff x="4753009" y="790578"/>
            <a:chExt cx="958096" cy="958096"/>
          </a:xfrm>
        </p:grpSpPr>
        <p:sp>
          <p:nvSpPr>
            <p:cNvPr id="3" name="TextBox 2">
              <a:extLst>
                <a:ext uri="{FF2B5EF4-FFF2-40B4-BE49-F238E27FC236}">
                  <a16:creationId xmlns:a16="http://schemas.microsoft.com/office/drawing/2014/main" id="{45F13D5F-44A1-934D-8551-BC8CE9DF6ABD}"/>
                </a:ext>
              </a:extLst>
            </p:cNvPr>
            <p:cNvSpPr txBox="1"/>
            <p:nvPr/>
          </p:nvSpPr>
          <p:spPr>
            <a:xfrm>
              <a:off x="4753009" y="914221"/>
              <a:ext cx="958096" cy="679241"/>
            </a:xfrm>
            <a:prstGeom prst="rect">
              <a:avLst/>
            </a:prstGeom>
            <a:noFill/>
          </p:spPr>
          <p:txBody>
            <a:bodyPr wrap="square" lIns="108000" rIns="108000" rtlCol="0">
              <a:spAutoFit/>
            </a:bodyPr>
            <a:lstStyle/>
            <a:p>
              <a:pPr algn="ctr"/>
              <a:r>
                <a:rPr lang="en-US" altLang="ko-KR" sz="2800" b="1" dirty="0">
                  <a:cs typeface="Arial" pitchFamily="34" charset="0"/>
                </a:rPr>
                <a:t>1</a:t>
              </a:r>
              <a:endParaRPr lang="ko-KR" altLang="en-US" sz="2800" b="1" dirty="0">
                <a:cs typeface="Arial" pitchFamily="34" charset="0"/>
              </a:endParaRPr>
            </a:p>
          </p:txBody>
        </p:sp>
        <p:sp>
          <p:nvSpPr>
            <p:cNvPr id="4" name="Freeform: Shape 44">
              <a:extLst>
                <a:ext uri="{FF2B5EF4-FFF2-40B4-BE49-F238E27FC236}">
                  <a16:creationId xmlns:a16="http://schemas.microsoft.com/office/drawing/2014/main" id="{743E4BC0-720D-0C4A-B403-BB84479457FC}"/>
                </a:ext>
              </a:extLst>
            </p:cNvPr>
            <p:cNvSpPr/>
            <p:nvPr/>
          </p:nvSpPr>
          <p:spPr>
            <a:xfrm>
              <a:off x="4753009" y="790578"/>
              <a:ext cx="958096" cy="958096"/>
            </a:xfrm>
            <a:custGeom>
              <a:avLst/>
              <a:gdLst>
                <a:gd name="connsiteX0" fmla="*/ 591326 w 1182653"/>
                <a:gd name="connsiteY0" fmla="*/ 99202 h 1182653"/>
                <a:gd name="connsiteX1" fmla="*/ 542935 w 1182653"/>
                <a:gd name="connsiteY1" fmla="*/ 119164 h 1182653"/>
                <a:gd name="connsiteX2" fmla="*/ 119164 w 1182653"/>
                <a:gd name="connsiteY2" fmla="*/ 542935 h 1182653"/>
                <a:gd name="connsiteX3" fmla="*/ 119164 w 1182653"/>
                <a:gd name="connsiteY3" fmla="*/ 639718 h 1182653"/>
                <a:gd name="connsiteX4" fmla="*/ 542935 w 1182653"/>
                <a:gd name="connsiteY4" fmla="*/ 1063489 h 1182653"/>
                <a:gd name="connsiteX5" fmla="*/ 639718 w 1182653"/>
                <a:gd name="connsiteY5" fmla="*/ 1063489 h 1182653"/>
                <a:gd name="connsiteX6" fmla="*/ 1063489 w 1182653"/>
                <a:gd name="connsiteY6" fmla="*/ 639718 h 1182653"/>
                <a:gd name="connsiteX7" fmla="*/ 1063489 w 1182653"/>
                <a:gd name="connsiteY7" fmla="*/ 542935 h 1182653"/>
                <a:gd name="connsiteX8" fmla="*/ 639718 w 1182653"/>
                <a:gd name="connsiteY8" fmla="*/ 119164 h 1182653"/>
                <a:gd name="connsiteX9" fmla="*/ 591326 w 1182653"/>
                <a:gd name="connsiteY9" fmla="*/ 99202 h 1182653"/>
                <a:gd name="connsiteX10" fmla="*/ 591327 w 1182653"/>
                <a:gd name="connsiteY10" fmla="*/ 0 h 1182653"/>
                <a:gd name="connsiteX11" fmla="*/ 654581 w 1182653"/>
                <a:gd name="connsiteY11" fmla="*/ 26183 h 1182653"/>
                <a:gd name="connsiteX12" fmla="*/ 1156470 w 1182653"/>
                <a:gd name="connsiteY12" fmla="*/ 528072 h 1182653"/>
                <a:gd name="connsiteX13" fmla="*/ 1156470 w 1182653"/>
                <a:gd name="connsiteY13" fmla="*/ 654581 h 1182653"/>
                <a:gd name="connsiteX14" fmla="*/ 654581 w 1182653"/>
                <a:gd name="connsiteY14" fmla="*/ 1156470 h 1182653"/>
                <a:gd name="connsiteX15" fmla="*/ 528072 w 1182653"/>
                <a:gd name="connsiteY15" fmla="*/ 1156470 h 1182653"/>
                <a:gd name="connsiteX16" fmla="*/ 26184 w 1182653"/>
                <a:gd name="connsiteY16" fmla="*/ 654581 h 1182653"/>
                <a:gd name="connsiteX17" fmla="*/ 26184 w 1182653"/>
                <a:gd name="connsiteY17" fmla="*/ 528072 h 1182653"/>
                <a:gd name="connsiteX18" fmla="*/ 528072 w 1182653"/>
                <a:gd name="connsiteY18" fmla="*/ 26183 h 1182653"/>
                <a:gd name="connsiteX19" fmla="*/ 591327 w 1182653"/>
                <a:gd name="connsiteY19" fmla="*/ 0 h 1182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82653" h="1182653">
                  <a:moveTo>
                    <a:pt x="591326" y="99202"/>
                  </a:moveTo>
                  <a:cubicBezTo>
                    <a:pt x="573784" y="99202"/>
                    <a:pt x="556242" y="105856"/>
                    <a:pt x="542935" y="119164"/>
                  </a:cubicBezTo>
                  <a:lnTo>
                    <a:pt x="119164" y="542935"/>
                  </a:lnTo>
                  <a:cubicBezTo>
                    <a:pt x="92548" y="569550"/>
                    <a:pt x="92548" y="613102"/>
                    <a:pt x="119164" y="639718"/>
                  </a:cubicBezTo>
                  <a:lnTo>
                    <a:pt x="542935" y="1063489"/>
                  </a:lnTo>
                  <a:cubicBezTo>
                    <a:pt x="569550" y="1090104"/>
                    <a:pt x="613102" y="1090104"/>
                    <a:pt x="639718" y="1063489"/>
                  </a:cubicBezTo>
                  <a:lnTo>
                    <a:pt x="1063489" y="639718"/>
                  </a:lnTo>
                  <a:cubicBezTo>
                    <a:pt x="1090450" y="613102"/>
                    <a:pt x="1090450" y="569550"/>
                    <a:pt x="1063489" y="542935"/>
                  </a:cubicBezTo>
                  <a:lnTo>
                    <a:pt x="639718" y="119164"/>
                  </a:lnTo>
                  <a:cubicBezTo>
                    <a:pt x="626410" y="105856"/>
                    <a:pt x="608868" y="99202"/>
                    <a:pt x="591326" y="99202"/>
                  </a:cubicBezTo>
                  <a:close/>
                  <a:moveTo>
                    <a:pt x="591327" y="0"/>
                  </a:moveTo>
                  <a:cubicBezTo>
                    <a:pt x="614226" y="0"/>
                    <a:pt x="637126" y="8728"/>
                    <a:pt x="654581" y="26183"/>
                  </a:cubicBezTo>
                  <a:lnTo>
                    <a:pt x="1156470" y="528072"/>
                  </a:lnTo>
                  <a:cubicBezTo>
                    <a:pt x="1191381" y="562983"/>
                    <a:pt x="1191381" y="619670"/>
                    <a:pt x="1156470" y="654581"/>
                  </a:cubicBezTo>
                  <a:lnTo>
                    <a:pt x="654581" y="1156470"/>
                  </a:lnTo>
                  <a:cubicBezTo>
                    <a:pt x="619670" y="1191381"/>
                    <a:pt x="562983" y="1191381"/>
                    <a:pt x="528072" y="1156470"/>
                  </a:cubicBezTo>
                  <a:lnTo>
                    <a:pt x="26184" y="654581"/>
                  </a:lnTo>
                  <a:cubicBezTo>
                    <a:pt x="-8728" y="619670"/>
                    <a:pt x="-8728" y="562983"/>
                    <a:pt x="26184" y="528072"/>
                  </a:cubicBezTo>
                  <a:lnTo>
                    <a:pt x="528072" y="26183"/>
                  </a:lnTo>
                  <a:cubicBezTo>
                    <a:pt x="545528" y="8728"/>
                    <a:pt x="568427" y="0"/>
                    <a:pt x="591327" y="0"/>
                  </a:cubicBezTo>
                  <a:close/>
                </a:path>
              </a:pathLst>
            </a:custGeom>
            <a:solidFill>
              <a:schemeClr val="accent1"/>
            </a:solidFill>
            <a:ln w="9525" cap="flat">
              <a:noFill/>
              <a:prstDash val="solid"/>
              <a:miter/>
            </a:ln>
          </p:spPr>
          <p:txBody>
            <a:bodyPr rtlCol="0" anchor="ctr"/>
            <a:lstStyle/>
            <a:p>
              <a:endParaRPr lang="en-US" dirty="0"/>
            </a:p>
          </p:txBody>
        </p:sp>
      </p:grpSp>
      <p:sp>
        <p:nvSpPr>
          <p:cNvPr id="8" name="TextBox 7">
            <a:extLst>
              <a:ext uri="{FF2B5EF4-FFF2-40B4-BE49-F238E27FC236}">
                <a16:creationId xmlns:a16="http://schemas.microsoft.com/office/drawing/2014/main" id="{B09DF1BC-3D41-7142-8A2F-5C187C6A3C8D}"/>
              </a:ext>
            </a:extLst>
          </p:cNvPr>
          <p:cNvSpPr txBox="1"/>
          <p:nvPr/>
        </p:nvSpPr>
        <p:spPr>
          <a:xfrm>
            <a:off x="860162" y="832797"/>
            <a:ext cx="8099300" cy="461665"/>
          </a:xfrm>
          <a:prstGeom prst="rect">
            <a:avLst/>
          </a:prstGeom>
          <a:noFill/>
        </p:spPr>
        <p:txBody>
          <a:bodyPr wrap="square" rtlCol="0">
            <a:spAutoFit/>
          </a:bodyPr>
          <a:lstStyle/>
          <a:p>
            <a:r>
              <a:rPr lang="en-US" altLang="ko-KR" sz="2400" b="1" dirty="0">
                <a:cs typeface="Arial" pitchFamily="34" charset="0"/>
              </a:rPr>
              <a:t>Machine Learning: Regression, Clustering, and Classification</a:t>
            </a:r>
          </a:p>
        </p:txBody>
      </p:sp>
      <p:sp>
        <p:nvSpPr>
          <p:cNvPr id="9" name="TextBox 8">
            <a:extLst>
              <a:ext uri="{FF2B5EF4-FFF2-40B4-BE49-F238E27FC236}">
                <a16:creationId xmlns:a16="http://schemas.microsoft.com/office/drawing/2014/main" id="{E8221E3D-C6A9-E844-801B-1B996F03E9C0}"/>
              </a:ext>
            </a:extLst>
          </p:cNvPr>
          <p:cNvSpPr txBox="1"/>
          <p:nvPr/>
        </p:nvSpPr>
        <p:spPr>
          <a:xfrm>
            <a:off x="860162" y="1379832"/>
            <a:ext cx="3067122" cy="369332"/>
          </a:xfrm>
          <a:prstGeom prst="rect">
            <a:avLst/>
          </a:prstGeom>
          <a:noFill/>
        </p:spPr>
        <p:txBody>
          <a:bodyPr wrap="none" rtlCol="0">
            <a:spAutoFit/>
          </a:bodyPr>
          <a:lstStyle/>
          <a:p>
            <a:pPr marL="285750" indent="-285750">
              <a:buFont typeface="Wingdings" pitchFamily="2" charset="2"/>
              <a:buChar char="q"/>
            </a:pPr>
            <a:r>
              <a:rPr lang="en-US" dirty="0"/>
              <a:t>Linear Regression in Python</a:t>
            </a:r>
          </a:p>
        </p:txBody>
      </p:sp>
      <p:sp>
        <p:nvSpPr>
          <p:cNvPr id="14" name="TextBox 13">
            <a:extLst>
              <a:ext uri="{FF2B5EF4-FFF2-40B4-BE49-F238E27FC236}">
                <a16:creationId xmlns:a16="http://schemas.microsoft.com/office/drawing/2014/main" id="{5C80BDC0-A965-D64B-A5C1-EF2CF6975834}"/>
              </a:ext>
            </a:extLst>
          </p:cNvPr>
          <p:cNvSpPr txBox="1"/>
          <p:nvPr/>
        </p:nvSpPr>
        <p:spPr>
          <a:xfrm>
            <a:off x="1257300" y="1944172"/>
            <a:ext cx="9644063" cy="646331"/>
          </a:xfrm>
          <a:prstGeom prst="rect">
            <a:avLst/>
          </a:prstGeom>
          <a:noFill/>
        </p:spPr>
        <p:txBody>
          <a:bodyPr wrap="square" rtlCol="0">
            <a:spAutoFit/>
          </a:bodyPr>
          <a:lstStyle/>
          <a:p>
            <a:r>
              <a:rPr lang="en-GB" dirty="0"/>
              <a:t>And finally, let's plot our data points on 2-D graph to eyeball our dataset and see if we can manually find any relationship between the data. We can create the plot with the following script:</a:t>
            </a:r>
            <a:endParaRPr lang="en-US" dirty="0"/>
          </a:p>
        </p:txBody>
      </p:sp>
      <p:pic>
        <p:nvPicPr>
          <p:cNvPr id="6" name="Picture 5">
            <a:extLst>
              <a:ext uri="{FF2B5EF4-FFF2-40B4-BE49-F238E27FC236}">
                <a16:creationId xmlns:a16="http://schemas.microsoft.com/office/drawing/2014/main" id="{1CBF3302-3024-2B4C-96E3-FC4105470629}"/>
              </a:ext>
            </a:extLst>
          </p:cNvPr>
          <p:cNvPicPr>
            <a:picLocks noChangeAspect="1"/>
          </p:cNvPicPr>
          <p:nvPr/>
        </p:nvPicPr>
        <p:blipFill>
          <a:blip r:embed="rId2"/>
          <a:stretch>
            <a:fillRect/>
          </a:stretch>
        </p:blipFill>
        <p:spPr>
          <a:xfrm>
            <a:off x="2157412" y="2614613"/>
            <a:ext cx="7073900" cy="1466414"/>
          </a:xfrm>
          <a:prstGeom prst="rect">
            <a:avLst/>
          </a:prstGeom>
        </p:spPr>
      </p:pic>
      <p:sp>
        <p:nvSpPr>
          <p:cNvPr id="11" name="TextBox 10">
            <a:extLst>
              <a:ext uri="{FF2B5EF4-FFF2-40B4-BE49-F238E27FC236}">
                <a16:creationId xmlns:a16="http://schemas.microsoft.com/office/drawing/2014/main" id="{37B52980-2D55-CC48-9C63-B9012D73E098}"/>
              </a:ext>
            </a:extLst>
          </p:cNvPr>
          <p:cNvSpPr txBox="1"/>
          <p:nvPr/>
        </p:nvSpPr>
        <p:spPr>
          <a:xfrm>
            <a:off x="1257300" y="4220171"/>
            <a:ext cx="9429750" cy="1200329"/>
          </a:xfrm>
          <a:prstGeom prst="rect">
            <a:avLst/>
          </a:prstGeom>
          <a:noFill/>
        </p:spPr>
        <p:txBody>
          <a:bodyPr wrap="square" rtlCol="0">
            <a:spAutoFit/>
          </a:bodyPr>
          <a:lstStyle/>
          <a:p>
            <a:r>
              <a:rPr lang="en-GB" dirty="0"/>
              <a:t>In the script above, we use plot() function of the pandas </a:t>
            </a:r>
            <a:r>
              <a:rPr lang="en-GB" dirty="0" err="1"/>
              <a:t>dataframe</a:t>
            </a:r>
            <a:r>
              <a:rPr lang="en-GB" dirty="0"/>
              <a:t> and pass it the column names for x coordinate and y coordinate, which are "Hours" and "Scores" respectively.</a:t>
            </a:r>
          </a:p>
          <a:p>
            <a:r>
              <a:rPr lang="en-GB" dirty="0"/>
              <a:t>The resulting plot will look like this:</a:t>
            </a:r>
          </a:p>
          <a:p>
            <a:endParaRPr lang="en-US" dirty="0"/>
          </a:p>
        </p:txBody>
      </p:sp>
      <p:pic>
        <p:nvPicPr>
          <p:cNvPr id="13" name="Picture 12">
            <a:extLst>
              <a:ext uri="{FF2B5EF4-FFF2-40B4-BE49-F238E27FC236}">
                <a16:creationId xmlns:a16="http://schemas.microsoft.com/office/drawing/2014/main" id="{AD6F16D4-3817-2C41-B4AA-CB819659165C}"/>
              </a:ext>
            </a:extLst>
          </p:cNvPr>
          <p:cNvPicPr>
            <a:picLocks noChangeAspect="1"/>
          </p:cNvPicPr>
          <p:nvPr/>
        </p:nvPicPr>
        <p:blipFill>
          <a:blip r:embed="rId3"/>
          <a:stretch>
            <a:fillRect/>
          </a:stretch>
        </p:blipFill>
        <p:spPr>
          <a:xfrm>
            <a:off x="8753474" y="4624845"/>
            <a:ext cx="2986088" cy="2171700"/>
          </a:xfrm>
          <a:prstGeom prst="rect">
            <a:avLst/>
          </a:prstGeom>
        </p:spPr>
      </p:pic>
      <p:sp>
        <p:nvSpPr>
          <p:cNvPr id="15" name="TextBox 14">
            <a:extLst>
              <a:ext uri="{FF2B5EF4-FFF2-40B4-BE49-F238E27FC236}">
                <a16:creationId xmlns:a16="http://schemas.microsoft.com/office/drawing/2014/main" id="{3E5AD259-344C-2D4B-9C18-9BFB9711C71D}"/>
              </a:ext>
            </a:extLst>
          </p:cNvPr>
          <p:cNvSpPr txBox="1"/>
          <p:nvPr/>
        </p:nvSpPr>
        <p:spPr>
          <a:xfrm>
            <a:off x="1495099" y="5420500"/>
            <a:ext cx="6829425" cy="646331"/>
          </a:xfrm>
          <a:prstGeom prst="rect">
            <a:avLst/>
          </a:prstGeom>
          <a:noFill/>
        </p:spPr>
        <p:txBody>
          <a:bodyPr wrap="square" rtlCol="0">
            <a:spAutoFit/>
          </a:bodyPr>
          <a:lstStyle/>
          <a:p>
            <a:r>
              <a:rPr lang="en-GB" dirty="0"/>
              <a:t>From the plot, we can clearly see that there is a positive linear relation between the number of hours studied and percentage of score.</a:t>
            </a:r>
            <a:endParaRPr lang="en-US" dirty="0"/>
          </a:p>
        </p:txBody>
      </p:sp>
    </p:spTree>
    <p:extLst>
      <p:ext uri="{BB962C8B-B14F-4D97-AF65-F5344CB8AC3E}">
        <p14:creationId xmlns:p14="http://schemas.microsoft.com/office/powerpoint/2010/main" val="5575859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05213981-51F6-DF41-9FC9-ABF4DFB3227D}"/>
              </a:ext>
            </a:extLst>
          </p:cNvPr>
          <p:cNvGrpSpPr/>
          <p:nvPr/>
        </p:nvGrpSpPr>
        <p:grpSpPr>
          <a:xfrm>
            <a:off x="180474" y="694619"/>
            <a:ext cx="647255" cy="738022"/>
            <a:chOff x="4753009" y="790578"/>
            <a:chExt cx="958096" cy="958096"/>
          </a:xfrm>
        </p:grpSpPr>
        <p:sp>
          <p:nvSpPr>
            <p:cNvPr id="3" name="TextBox 2">
              <a:extLst>
                <a:ext uri="{FF2B5EF4-FFF2-40B4-BE49-F238E27FC236}">
                  <a16:creationId xmlns:a16="http://schemas.microsoft.com/office/drawing/2014/main" id="{45F13D5F-44A1-934D-8551-BC8CE9DF6ABD}"/>
                </a:ext>
              </a:extLst>
            </p:cNvPr>
            <p:cNvSpPr txBox="1"/>
            <p:nvPr/>
          </p:nvSpPr>
          <p:spPr>
            <a:xfrm>
              <a:off x="4753009" y="914221"/>
              <a:ext cx="958096" cy="679241"/>
            </a:xfrm>
            <a:prstGeom prst="rect">
              <a:avLst/>
            </a:prstGeom>
            <a:noFill/>
          </p:spPr>
          <p:txBody>
            <a:bodyPr wrap="square" lIns="108000" rIns="108000" rtlCol="0">
              <a:spAutoFit/>
            </a:bodyPr>
            <a:lstStyle/>
            <a:p>
              <a:pPr algn="ctr"/>
              <a:r>
                <a:rPr lang="en-US" altLang="ko-KR" sz="2800" b="1" dirty="0">
                  <a:cs typeface="Arial" pitchFamily="34" charset="0"/>
                </a:rPr>
                <a:t>1</a:t>
              </a:r>
              <a:endParaRPr lang="ko-KR" altLang="en-US" sz="2800" b="1" dirty="0">
                <a:cs typeface="Arial" pitchFamily="34" charset="0"/>
              </a:endParaRPr>
            </a:p>
          </p:txBody>
        </p:sp>
        <p:sp>
          <p:nvSpPr>
            <p:cNvPr id="4" name="Freeform: Shape 44">
              <a:extLst>
                <a:ext uri="{FF2B5EF4-FFF2-40B4-BE49-F238E27FC236}">
                  <a16:creationId xmlns:a16="http://schemas.microsoft.com/office/drawing/2014/main" id="{743E4BC0-720D-0C4A-B403-BB84479457FC}"/>
                </a:ext>
              </a:extLst>
            </p:cNvPr>
            <p:cNvSpPr/>
            <p:nvPr/>
          </p:nvSpPr>
          <p:spPr>
            <a:xfrm>
              <a:off x="4753009" y="790578"/>
              <a:ext cx="958096" cy="958096"/>
            </a:xfrm>
            <a:custGeom>
              <a:avLst/>
              <a:gdLst>
                <a:gd name="connsiteX0" fmla="*/ 591326 w 1182653"/>
                <a:gd name="connsiteY0" fmla="*/ 99202 h 1182653"/>
                <a:gd name="connsiteX1" fmla="*/ 542935 w 1182653"/>
                <a:gd name="connsiteY1" fmla="*/ 119164 h 1182653"/>
                <a:gd name="connsiteX2" fmla="*/ 119164 w 1182653"/>
                <a:gd name="connsiteY2" fmla="*/ 542935 h 1182653"/>
                <a:gd name="connsiteX3" fmla="*/ 119164 w 1182653"/>
                <a:gd name="connsiteY3" fmla="*/ 639718 h 1182653"/>
                <a:gd name="connsiteX4" fmla="*/ 542935 w 1182653"/>
                <a:gd name="connsiteY4" fmla="*/ 1063489 h 1182653"/>
                <a:gd name="connsiteX5" fmla="*/ 639718 w 1182653"/>
                <a:gd name="connsiteY5" fmla="*/ 1063489 h 1182653"/>
                <a:gd name="connsiteX6" fmla="*/ 1063489 w 1182653"/>
                <a:gd name="connsiteY6" fmla="*/ 639718 h 1182653"/>
                <a:gd name="connsiteX7" fmla="*/ 1063489 w 1182653"/>
                <a:gd name="connsiteY7" fmla="*/ 542935 h 1182653"/>
                <a:gd name="connsiteX8" fmla="*/ 639718 w 1182653"/>
                <a:gd name="connsiteY8" fmla="*/ 119164 h 1182653"/>
                <a:gd name="connsiteX9" fmla="*/ 591326 w 1182653"/>
                <a:gd name="connsiteY9" fmla="*/ 99202 h 1182653"/>
                <a:gd name="connsiteX10" fmla="*/ 591327 w 1182653"/>
                <a:gd name="connsiteY10" fmla="*/ 0 h 1182653"/>
                <a:gd name="connsiteX11" fmla="*/ 654581 w 1182653"/>
                <a:gd name="connsiteY11" fmla="*/ 26183 h 1182653"/>
                <a:gd name="connsiteX12" fmla="*/ 1156470 w 1182653"/>
                <a:gd name="connsiteY12" fmla="*/ 528072 h 1182653"/>
                <a:gd name="connsiteX13" fmla="*/ 1156470 w 1182653"/>
                <a:gd name="connsiteY13" fmla="*/ 654581 h 1182653"/>
                <a:gd name="connsiteX14" fmla="*/ 654581 w 1182653"/>
                <a:gd name="connsiteY14" fmla="*/ 1156470 h 1182653"/>
                <a:gd name="connsiteX15" fmla="*/ 528072 w 1182653"/>
                <a:gd name="connsiteY15" fmla="*/ 1156470 h 1182653"/>
                <a:gd name="connsiteX16" fmla="*/ 26184 w 1182653"/>
                <a:gd name="connsiteY16" fmla="*/ 654581 h 1182653"/>
                <a:gd name="connsiteX17" fmla="*/ 26184 w 1182653"/>
                <a:gd name="connsiteY17" fmla="*/ 528072 h 1182653"/>
                <a:gd name="connsiteX18" fmla="*/ 528072 w 1182653"/>
                <a:gd name="connsiteY18" fmla="*/ 26183 h 1182653"/>
                <a:gd name="connsiteX19" fmla="*/ 591327 w 1182653"/>
                <a:gd name="connsiteY19" fmla="*/ 0 h 1182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82653" h="1182653">
                  <a:moveTo>
                    <a:pt x="591326" y="99202"/>
                  </a:moveTo>
                  <a:cubicBezTo>
                    <a:pt x="573784" y="99202"/>
                    <a:pt x="556242" y="105856"/>
                    <a:pt x="542935" y="119164"/>
                  </a:cubicBezTo>
                  <a:lnTo>
                    <a:pt x="119164" y="542935"/>
                  </a:lnTo>
                  <a:cubicBezTo>
                    <a:pt x="92548" y="569550"/>
                    <a:pt x="92548" y="613102"/>
                    <a:pt x="119164" y="639718"/>
                  </a:cubicBezTo>
                  <a:lnTo>
                    <a:pt x="542935" y="1063489"/>
                  </a:lnTo>
                  <a:cubicBezTo>
                    <a:pt x="569550" y="1090104"/>
                    <a:pt x="613102" y="1090104"/>
                    <a:pt x="639718" y="1063489"/>
                  </a:cubicBezTo>
                  <a:lnTo>
                    <a:pt x="1063489" y="639718"/>
                  </a:lnTo>
                  <a:cubicBezTo>
                    <a:pt x="1090450" y="613102"/>
                    <a:pt x="1090450" y="569550"/>
                    <a:pt x="1063489" y="542935"/>
                  </a:cubicBezTo>
                  <a:lnTo>
                    <a:pt x="639718" y="119164"/>
                  </a:lnTo>
                  <a:cubicBezTo>
                    <a:pt x="626410" y="105856"/>
                    <a:pt x="608868" y="99202"/>
                    <a:pt x="591326" y="99202"/>
                  </a:cubicBezTo>
                  <a:close/>
                  <a:moveTo>
                    <a:pt x="591327" y="0"/>
                  </a:moveTo>
                  <a:cubicBezTo>
                    <a:pt x="614226" y="0"/>
                    <a:pt x="637126" y="8728"/>
                    <a:pt x="654581" y="26183"/>
                  </a:cubicBezTo>
                  <a:lnTo>
                    <a:pt x="1156470" y="528072"/>
                  </a:lnTo>
                  <a:cubicBezTo>
                    <a:pt x="1191381" y="562983"/>
                    <a:pt x="1191381" y="619670"/>
                    <a:pt x="1156470" y="654581"/>
                  </a:cubicBezTo>
                  <a:lnTo>
                    <a:pt x="654581" y="1156470"/>
                  </a:lnTo>
                  <a:cubicBezTo>
                    <a:pt x="619670" y="1191381"/>
                    <a:pt x="562983" y="1191381"/>
                    <a:pt x="528072" y="1156470"/>
                  </a:cubicBezTo>
                  <a:lnTo>
                    <a:pt x="26184" y="654581"/>
                  </a:lnTo>
                  <a:cubicBezTo>
                    <a:pt x="-8728" y="619670"/>
                    <a:pt x="-8728" y="562983"/>
                    <a:pt x="26184" y="528072"/>
                  </a:cubicBezTo>
                  <a:lnTo>
                    <a:pt x="528072" y="26183"/>
                  </a:lnTo>
                  <a:cubicBezTo>
                    <a:pt x="545528" y="8728"/>
                    <a:pt x="568427" y="0"/>
                    <a:pt x="591327" y="0"/>
                  </a:cubicBezTo>
                  <a:close/>
                </a:path>
              </a:pathLst>
            </a:custGeom>
            <a:solidFill>
              <a:schemeClr val="accent1"/>
            </a:solidFill>
            <a:ln w="9525" cap="flat">
              <a:noFill/>
              <a:prstDash val="solid"/>
              <a:miter/>
            </a:ln>
          </p:spPr>
          <p:txBody>
            <a:bodyPr rtlCol="0" anchor="ctr"/>
            <a:lstStyle/>
            <a:p>
              <a:endParaRPr lang="en-US" dirty="0"/>
            </a:p>
          </p:txBody>
        </p:sp>
      </p:grpSp>
      <p:sp>
        <p:nvSpPr>
          <p:cNvPr id="8" name="TextBox 7">
            <a:extLst>
              <a:ext uri="{FF2B5EF4-FFF2-40B4-BE49-F238E27FC236}">
                <a16:creationId xmlns:a16="http://schemas.microsoft.com/office/drawing/2014/main" id="{B09DF1BC-3D41-7142-8A2F-5C187C6A3C8D}"/>
              </a:ext>
            </a:extLst>
          </p:cNvPr>
          <p:cNvSpPr txBox="1"/>
          <p:nvPr/>
        </p:nvSpPr>
        <p:spPr>
          <a:xfrm>
            <a:off x="860162" y="832797"/>
            <a:ext cx="8099300" cy="461665"/>
          </a:xfrm>
          <a:prstGeom prst="rect">
            <a:avLst/>
          </a:prstGeom>
          <a:noFill/>
        </p:spPr>
        <p:txBody>
          <a:bodyPr wrap="square" rtlCol="0">
            <a:spAutoFit/>
          </a:bodyPr>
          <a:lstStyle/>
          <a:p>
            <a:r>
              <a:rPr lang="en-US" altLang="ko-KR" sz="2400" b="1" dirty="0">
                <a:cs typeface="Arial" pitchFamily="34" charset="0"/>
              </a:rPr>
              <a:t>Machine Learning: Regression, Clustering, and Classification</a:t>
            </a:r>
          </a:p>
        </p:txBody>
      </p:sp>
      <p:sp>
        <p:nvSpPr>
          <p:cNvPr id="9" name="TextBox 8">
            <a:extLst>
              <a:ext uri="{FF2B5EF4-FFF2-40B4-BE49-F238E27FC236}">
                <a16:creationId xmlns:a16="http://schemas.microsoft.com/office/drawing/2014/main" id="{E8221E3D-C6A9-E844-801B-1B996F03E9C0}"/>
              </a:ext>
            </a:extLst>
          </p:cNvPr>
          <p:cNvSpPr txBox="1"/>
          <p:nvPr/>
        </p:nvSpPr>
        <p:spPr>
          <a:xfrm>
            <a:off x="860162" y="1379832"/>
            <a:ext cx="3067122" cy="369332"/>
          </a:xfrm>
          <a:prstGeom prst="rect">
            <a:avLst/>
          </a:prstGeom>
          <a:noFill/>
        </p:spPr>
        <p:txBody>
          <a:bodyPr wrap="none" rtlCol="0">
            <a:spAutoFit/>
          </a:bodyPr>
          <a:lstStyle/>
          <a:p>
            <a:pPr marL="285750" indent="-285750">
              <a:buFont typeface="Wingdings" pitchFamily="2" charset="2"/>
              <a:buChar char="q"/>
            </a:pPr>
            <a:r>
              <a:rPr lang="en-US" dirty="0"/>
              <a:t>Linear Regression in Python</a:t>
            </a:r>
          </a:p>
        </p:txBody>
      </p:sp>
      <p:sp>
        <p:nvSpPr>
          <p:cNvPr id="14" name="TextBox 13">
            <a:extLst>
              <a:ext uri="{FF2B5EF4-FFF2-40B4-BE49-F238E27FC236}">
                <a16:creationId xmlns:a16="http://schemas.microsoft.com/office/drawing/2014/main" id="{5C80BDC0-A965-D64B-A5C1-EF2CF6975834}"/>
              </a:ext>
            </a:extLst>
          </p:cNvPr>
          <p:cNvSpPr txBox="1"/>
          <p:nvPr/>
        </p:nvSpPr>
        <p:spPr>
          <a:xfrm>
            <a:off x="1257300" y="1944172"/>
            <a:ext cx="9644063" cy="1754326"/>
          </a:xfrm>
          <a:prstGeom prst="rect">
            <a:avLst/>
          </a:prstGeom>
          <a:noFill/>
        </p:spPr>
        <p:txBody>
          <a:bodyPr wrap="square" rtlCol="0">
            <a:spAutoFit/>
          </a:bodyPr>
          <a:lstStyle/>
          <a:p>
            <a:r>
              <a:rPr lang="en-GB" b="1" dirty="0"/>
              <a:t>Preparing the Data</a:t>
            </a:r>
          </a:p>
          <a:p>
            <a:r>
              <a:rPr lang="en-GB" dirty="0"/>
              <a:t>In our dataset we only have two columns. We want to predict the percentage score depending upon the hours studied. Therefore, our attribute set will consist of the "Hours" column, and the label will be the "Score" column. To extract the attributes and labels, execute the following script:</a:t>
            </a:r>
            <a:endParaRPr lang="en-GB" b="1" dirty="0"/>
          </a:p>
          <a:p>
            <a:br>
              <a:rPr lang="en-GB" dirty="0"/>
            </a:br>
            <a:endParaRPr lang="en-US" dirty="0"/>
          </a:p>
        </p:txBody>
      </p:sp>
      <p:pic>
        <p:nvPicPr>
          <p:cNvPr id="5" name="Picture 4">
            <a:extLst>
              <a:ext uri="{FF2B5EF4-FFF2-40B4-BE49-F238E27FC236}">
                <a16:creationId xmlns:a16="http://schemas.microsoft.com/office/drawing/2014/main" id="{5949256D-3B8B-1443-B127-D6D7EBDFBC55}"/>
              </a:ext>
            </a:extLst>
          </p:cNvPr>
          <p:cNvPicPr>
            <a:picLocks noChangeAspect="1"/>
          </p:cNvPicPr>
          <p:nvPr/>
        </p:nvPicPr>
        <p:blipFill>
          <a:blip r:embed="rId2"/>
          <a:stretch>
            <a:fillRect/>
          </a:stretch>
        </p:blipFill>
        <p:spPr>
          <a:xfrm>
            <a:off x="1887793" y="3117937"/>
            <a:ext cx="6990326" cy="775569"/>
          </a:xfrm>
          <a:prstGeom prst="rect">
            <a:avLst/>
          </a:prstGeom>
        </p:spPr>
      </p:pic>
      <p:sp>
        <p:nvSpPr>
          <p:cNvPr id="7" name="TextBox 6">
            <a:extLst>
              <a:ext uri="{FF2B5EF4-FFF2-40B4-BE49-F238E27FC236}">
                <a16:creationId xmlns:a16="http://schemas.microsoft.com/office/drawing/2014/main" id="{CA3BB8C8-F0ED-434C-BF3D-A630B8463BC7}"/>
              </a:ext>
            </a:extLst>
          </p:cNvPr>
          <p:cNvSpPr txBox="1"/>
          <p:nvPr/>
        </p:nvSpPr>
        <p:spPr>
          <a:xfrm>
            <a:off x="1257300" y="3898041"/>
            <a:ext cx="9456020" cy="1200329"/>
          </a:xfrm>
          <a:prstGeom prst="rect">
            <a:avLst/>
          </a:prstGeom>
          <a:noFill/>
        </p:spPr>
        <p:txBody>
          <a:bodyPr wrap="square" rtlCol="0">
            <a:spAutoFit/>
          </a:bodyPr>
          <a:lstStyle/>
          <a:p>
            <a:r>
              <a:rPr lang="en-GB" dirty="0"/>
              <a:t>The attributes are stored in the X variable. We specified "-1" as the range for columns since we wanted our attribute set to contain </a:t>
            </a:r>
            <a:r>
              <a:rPr lang="en-GB" i="1" dirty="0"/>
              <a:t>all</a:t>
            </a:r>
            <a:r>
              <a:rPr lang="en-GB" dirty="0"/>
              <a:t> the columns except the last one, which is "Scores". Similarly, the y variable contains the labels. We specified 1 for the label column since the index for "Scores" column is 1. Remember, the column indexes start with 0, with 1 being the second column.</a:t>
            </a:r>
            <a:endParaRPr lang="en-US" dirty="0"/>
          </a:p>
        </p:txBody>
      </p:sp>
      <p:sp>
        <p:nvSpPr>
          <p:cNvPr id="10" name="TextBox 9">
            <a:extLst>
              <a:ext uri="{FF2B5EF4-FFF2-40B4-BE49-F238E27FC236}">
                <a16:creationId xmlns:a16="http://schemas.microsoft.com/office/drawing/2014/main" id="{5FAC8A52-8A84-F848-A9CD-C87C175D1FAF}"/>
              </a:ext>
            </a:extLst>
          </p:cNvPr>
          <p:cNvSpPr txBox="1"/>
          <p:nvPr/>
        </p:nvSpPr>
        <p:spPr>
          <a:xfrm>
            <a:off x="1257300" y="5030795"/>
            <a:ext cx="8657303" cy="646331"/>
          </a:xfrm>
          <a:prstGeom prst="rect">
            <a:avLst/>
          </a:prstGeom>
          <a:noFill/>
        </p:spPr>
        <p:txBody>
          <a:bodyPr wrap="square" rtlCol="0">
            <a:spAutoFit/>
          </a:bodyPr>
          <a:lstStyle/>
          <a:p>
            <a:r>
              <a:rPr lang="en-GB" dirty="0"/>
              <a:t>The next step is to split this data into training and test sets. We'll do this by using Scikit-</a:t>
            </a:r>
            <a:r>
              <a:rPr lang="en-GB" dirty="0" err="1"/>
              <a:t>Learn's</a:t>
            </a:r>
            <a:r>
              <a:rPr lang="en-GB" dirty="0"/>
              <a:t> built-in </a:t>
            </a:r>
            <a:r>
              <a:rPr lang="en-GB" dirty="0" err="1"/>
              <a:t>train_test_split</a:t>
            </a:r>
            <a:r>
              <a:rPr lang="en-GB" dirty="0"/>
              <a:t>() method:</a:t>
            </a:r>
            <a:endParaRPr lang="en-US" dirty="0"/>
          </a:p>
        </p:txBody>
      </p:sp>
      <p:pic>
        <p:nvPicPr>
          <p:cNvPr id="12" name="Picture 11">
            <a:extLst>
              <a:ext uri="{FF2B5EF4-FFF2-40B4-BE49-F238E27FC236}">
                <a16:creationId xmlns:a16="http://schemas.microsoft.com/office/drawing/2014/main" id="{0DEEC8E0-E5BE-694D-9A65-C5440B15934C}"/>
              </a:ext>
            </a:extLst>
          </p:cNvPr>
          <p:cNvPicPr>
            <a:picLocks noChangeAspect="1"/>
          </p:cNvPicPr>
          <p:nvPr/>
        </p:nvPicPr>
        <p:blipFill>
          <a:blip r:embed="rId3"/>
          <a:stretch>
            <a:fillRect/>
          </a:stretch>
        </p:blipFill>
        <p:spPr>
          <a:xfrm>
            <a:off x="1887793" y="5795155"/>
            <a:ext cx="6990326" cy="1014725"/>
          </a:xfrm>
          <a:prstGeom prst="rect">
            <a:avLst/>
          </a:prstGeom>
        </p:spPr>
      </p:pic>
    </p:spTree>
    <p:extLst>
      <p:ext uri="{BB962C8B-B14F-4D97-AF65-F5344CB8AC3E}">
        <p14:creationId xmlns:p14="http://schemas.microsoft.com/office/powerpoint/2010/main" val="36389224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Title 1">
            <a:extLst>
              <a:ext uri="{FF2B5EF4-FFF2-40B4-BE49-F238E27FC236}">
                <a16:creationId xmlns:a16="http://schemas.microsoft.com/office/drawing/2014/main" id="{3CBC450B-ADE9-3B4E-B112-DB6F93B5EDEC}"/>
              </a:ext>
            </a:extLst>
          </p:cNvPr>
          <p:cNvSpPr>
            <a:spLocks noGrp="1"/>
          </p:cNvSpPr>
          <p:nvPr>
            <p:ph type="title"/>
          </p:nvPr>
        </p:nvSpPr>
        <p:spPr>
          <a:xfrm>
            <a:off x="603250" y="97630"/>
            <a:ext cx="10515600" cy="1325563"/>
          </a:xfrm>
        </p:spPr>
        <p:txBody>
          <a:bodyPr/>
          <a:lstStyle/>
          <a:p>
            <a:pPr eaLnBrk="1" hangingPunct="1"/>
            <a:r>
              <a:rPr lang="en-US" altLang="en-US" b="1" dirty="0">
                <a:ea typeface="ＭＳ Ｐゴシック" panose="020B0600070205080204" pitchFamily="34" charset="-128"/>
              </a:rPr>
              <a:t>           Key to Success</a:t>
            </a:r>
          </a:p>
        </p:txBody>
      </p:sp>
      <p:sp>
        <p:nvSpPr>
          <p:cNvPr id="25602" name="Content Placeholder 2">
            <a:extLst>
              <a:ext uri="{FF2B5EF4-FFF2-40B4-BE49-F238E27FC236}">
                <a16:creationId xmlns:a16="http://schemas.microsoft.com/office/drawing/2014/main" id="{9D95C1E7-70C8-9446-8FE0-2A1EF8D5C1D0}"/>
              </a:ext>
            </a:extLst>
          </p:cNvPr>
          <p:cNvSpPr>
            <a:spLocks noGrp="1"/>
          </p:cNvSpPr>
          <p:nvPr>
            <p:ph idx="1"/>
          </p:nvPr>
        </p:nvSpPr>
        <p:spPr>
          <a:xfrm>
            <a:off x="1676400" y="1295400"/>
            <a:ext cx="8839200" cy="5105400"/>
          </a:xfrm>
        </p:spPr>
        <p:txBody>
          <a:bodyPr/>
          <a:lstStyle/>
          <a:p>
            <a:pPr eaLnBrk="1" hangingPunct="1"/>
            <a:r>
              <a:rPr lang="en-US" altLang="en-US" dirty="0">
                <a:solidFill>
                  <a:schemeClr val="accent1">
                    <a:lumMod val="75000"/>
                  </a:schemeClr>
                </a:solidFill>
                <a:ea typeface="ＭＳ Ｐゴシック" panose="020B0600070205080204" pitchFamily="34" charset="-128"/>
              </a:rPr>
              <a:t>Attendance</a:t>
            </a:r>
          </a:p>
          <a:p>
            <a:pPr lvl="1" eaLnBrk="1" hangingPunct="1"/>
            <a:r>
              <a:rPr lang="en-US" altLang="en-US" dirty="0">
                <a:ea typeface="ＭＳ Ｐゴシック" panose="020B0600070205080204" pitchFamily="34" charset="-128"/>
              </a:rPr>
              <a:t>Pay attention to lectures and keep extra notes</a:t>
            </a:r>
          </a:p>
          <a:p>
            <a:pPr lvl="1" eaLnBrk="1" hangingPunct="1"/>
            <a:r>
              <a:rPr lang="en-US" altLang="en-US" dirty="0">
                <a:ea typeface="ＭＳ Ｐゴシック" panose="020B0600070205080204" pitchFamily="34" charset="-128"/>
              </a:rPr>
              <a:t>Ask questions </a:t>
            </a:r>
          </a:p>
          <a:p>
            <a:pPr lvl="1" eaLnBrk="1" hangingPunct="1"/>
            <a:endParaRPr lang="en-US" altLang="en-US" sz="1200" dirty="0">
              <a:ea typeface="ＭＳ Ｐゴシック" panose="020B0600070205080204" pitchFamily="34" charset="-128"/>
            </a:endParaRPr>
          </a:p>
          <a:p>
            <a:pPr eaLnBrk="1" hangingPunct="1"/>
            <a:r>
              <a:rPr lang="en-US" altLang="en-US" dirty="0">
                <a:solidFill>
                  <a:schemeClr val="accent1">
                    <a:lumMod val="75000"/>
                  </a:schemeClr>
                </a:solidFill>
                <a:ea typeface="ＭＳ Ｐゴシック" panose="020B0600070205080204" pitchFamily="34" charset="-128"/>
              </a:rPr>
              <a:t>Effort</a:t>
            </a:r>
          </a:p>
          <a:p>
            <a:pPr lvl="1" eaLnBrk="1" hangingPunct="1"/>
            <a:r>
              <a:rPr lang="en-US" altLang="en-US" dirty="0">
                <a:ea typeface="ＭＳ Ｐゴシック" panose="020B0600070205080204" pitchFamily="34" charset="-128"/>
              </a:rPr>
              <a:t>Do homework on your own. It</a:t>
            </a:r>
            <a:r>
              <a:rPr lang="ja-JP" altLang="en-US">
                <a:ea typeface="ＭＳ Ｐゴシック" panose="020B0600070205080204" pitchFamily="34" charset="-128"/>
              </a:rPr>
              <a:t>’</a:t>
            </a:r>
            <a:r>
              <a:rPr lang="en-US" altLang="ja-JP" dirty="0">
                <a:ea typeface="ＭＳ Ｐゴシック" panose="020B0600070205080204" pitchFamily="34" charset="-128"/>
              </a:rPr>
              <a:t>s ok to ask others, but make your own effort </a:t>
            </a:r>
          </a:p>
          <a:p>
            <a:pPr lvl="1" eaLnBrk="1" hangingPunct="1"/>
            <a:r>
              <a:rPr lang="en-US" altLang="en-US" dirty="0">
                <a:ea typeface="ＭＳ Ｐゴシック" panose="020B0600070205080204" pitchFamily="34" charset="-128"/>
              </a:rPr>
              <a:t>Read extra material on your own. Wealth of information available (library books, online articles, research papers)</a:t>
            </a:r>
          </a:p>
          <a:p>
            <a:pPr lvl="1" eaLnBrk="1" hangingPunct="1"/>
            <a:endParaRPr lang="en-US" altLang="en-US" sz="1200" dirty="0">
              <a:ea typeface="ＭＳ Ｐゴシック" panose="020B0600070205080204" pitchFamily="34" charset="-128"/>
            </a:endParaRPr>
          </a:p>
          <a:p>
            <a:pPr eaLnBrk="1" hangingPunct="1"/>
            <a:r>
              <a:rPr lang="en-US" altLang="en-US" dirty="0">
                <a:solidFill>
                  <a:schemeClr val="accent1">
                    <a:lumMod val="75000"/>
                  </a:schemeClr>
                </a:solidFill>
                <a:ea typeface="ＭＳ Ｐゴシック" panose="020B0600070205080204" pitchFamily="34" charset="-128"/>
              </a:rPr>
              <a:t>Consistency</a:t>
            </a:r>
          </a:p>
          <a:p>
            <a:pPr lvl="1" eaLnBrk="1" hangingPunct="1"/>
            <a:r>
              <a:rPr lang="en-US" altLang="en-US" dirty="0">
                <a:ea typeface="ＭＳ Ｐゴシック" panose="020B0600070205080204" pitchFamily="34" charset="-128"/>
              </a:rPr>
              <a:t>Keep up with the class pace</a:t>
            </a:r>
          </a:p>
        </p:txBody>
      </p:sp>
      <p:sp>
        <p:nvSpPr>
          <p:cNvPr id="25603" name="Slide Number Placeholder 3">
            <a:extLst>
              <a:ext uri="{FF2B5EF4-FFF2-40B4-BE49-F238E27FC236}">
                <a16:creationId xmlns:a16="http://schemas.microsoft.com/office/drawing/2014/main" id="{4366B23D-3C18-3448-BD37-F20D27318623}"/>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C137625A-9EEF-BD47-A413-800EBD9C965F}" type="slidenum">
              <a:rPr lang="en-US" altLang="en-US" sz="1200">
                <a:solidFill>
                  <a:srgbClr val="898989"/>
                </a:solidFill>
                <a:latin typeface="Calibri" panose="020F0502020204030204" pitchFamily="34" charset="0"/>
              </a:rPr>
              <a:pPr eaLnBrk="1" hangingPunct="1"/>
              <a:t>2</a:t>
            </a:fld>
            <a:endParaRPr lang="en-US" altLang="en-US" sz="1200">
              <a:solidFill>
                <a:srgbClr val="898989"/>
              </a:solidFill>
              <a:latin typeface="Calibri" panose="020F0502020204030204" pitchFamily="34" charset="0"/>
            </a:endParaRPr>
          </a:p>
        </p:txBody>
      </p:sp>
      <p:pic>
        <p:nvPicPr>
          <p:cNvPr id="25604" name="Picture 2" descr="C:\Users\Loukas\AppData\Local\Microsoft\Windows\Temporary Internet Files\Content.IE5\UBOS63OG\MCj04040070000[1].wmf">
            <a:extLst>
              <a:ext uri="{FF2B5EF4-FFF2-40B4-BE49-F238E27FC236}">
                <a16:creationId xmlns:a16="http://schemas.microsoft.com/office/drawing/2014/main" id="{88FA5166-6B2D-D744-BD76-A30FE2EE54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3250" y="225425"/>
            <a:ext cx="1073150" cy="1069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05213981-51F6-DF41-9FC9-ABF4DFB3227D}"/>
              </a:ext>
            </a:extLst>
          </p:cNvPr>
          <p:cNvGrpSpPr/>
          <p:nvPr/>
        </p:nvGrpSpPr>
        <p:grpSpPr>
          <a:xfrm>
            <a:off x="180474" y="694619"/>
            <a:ext cx="647255" cy="738022"/>
            <a:chOff x="4753009" y="790578"/>
            <a:chExt cx="958096" cy="958096"/>
          </a:xfrm>
        </p:grpSpPr>
        <p:sp>
          <p:nvSpPr>
            <p:cNvPr id="3" name="TextBox 2">
              <a:extLst>
                <a:ext uri="{FF2B5EF4-FFF2-40B4-BE49-F238E27FC236}">
                  <a16:creationId xmlns:a16="http://schemas.microsoft.com/office/drawing/2014/main" id="{45F13D5F-44A1-934D-8551-BC8CE9DF6ABD}"/>
                </a:ext>
              </a:extLst>
            </p:cNvPr>
            <p:cNvSpPr txBox="1"/>
            <p:nvPr/>
          </p:nvSpPr>
          <p:spPr>
            <a:xfrm>
              <a:off x="4753009" y="914221"/>
              <a:ext cx="958096" cy="679241"/>
            </a:xfrm>
            <a:prstGeom prst="rect">
              <a:avLst/>
            </a:prstGeom>
            <a:noFill/>
          </p:spPr>
          <p:txBody>
            <a:bodyPr wrap="square" lIns="108000" rIns="108000" rtlCol="0">
              <a:spAutoFit/>
            </a:bodyPr>
            <a:lstStyle/>
            <a:p>
              <a:pPr algn="ctr"/>
              <a:r>
                <a:rPr lang="en-US" altLang="ko-KR" sz="2800" b="1" dirty="0">
                  <a:cs typeface="Arial" pitchFamily="34" charset="0"/>
                </a:rPr>
                <a:t>1</a:t>
              </a:r>
              <a:endParaRPr lang="ko-KR" altLang="en-US" sz="2800" b="1" dirty="0">
                <a:cs typeface="Arial" pitchFamily="34" charset="0"/>
              </a:endParaRPr>
            </a:p>
          </p:txBody>
        </p:sp>
        <p:sp>
          <p:nvSpPr>
            <p:cNvPr id="4" name="Freeform: Shape 44">
              <a:extLst>
                <a:ext uri="{FF2B5EF4-FFF2-40B4-BE49-F238E27FC236}">
                  <a16:creationId xmlns:a16="http://schemas.microsoft.com/office/drawing/2014/main" id="{743E4BC0-720D-0C4A-B403-BB84479457FC}"/>
                </a:ext>
              </a:extLst>
            </p:cNvPr>
            <p:cNvSpPr/>
            <p:nvPr/>
          </p:nvSpPr>
          <p:spPr>
            <a:xfrm>
              <a:off x="4753009" y="790578"/>
              <a:ext cx="958096" cy="958096"/>
            </a:xfrm>
            <a:custGeom>
              <a:avLst/>
              <a:gdLst>
                <a:gd name="connsiteX0" fmla="*/ 591326 w 1182653"/>
                <a:gd name="connsiteY0" fmla="*/ 99202 h 1182653"/>
                <a:gd name="connsiteX1" fmla="*/ 542935 w 1182653"/>
                <a:gd name="connsiteY1" fmla="*/ 119164 h 1182653"/>
                <a:gd name="connsiteX2" fmla="*/ 119164 w 1182653"/>
                <a:gd name="connsiteY2" fmla="*/ 542935 h 1182653"/>
                <a:gd name="connsiteX3" fmla="*/ 119164 w 1182653"/>
                <a:gd name="connsiteY3" fmla="*/ 639718 h 1182653"/>
                <a:gd name="connsiteX4" fmla="*/ 542935 w 1182653"/>
                <a:gd name="connsiteY4" fmla="*/ 1063489 h 1182653"/>
                <a:gd name="connsiteX5" fmla="*/ 639718 w 1182653"/>
                <a:gd name="connsiteY5" fmla="*/ 1063489 h 1182653"/>
                <a:gd name="connsiteX6" fmla="*/ 1063489 w 1182653"/>
                <a:gd name="connsiteY6" fmla="*/ 639718 h 1182653"/>
                <a:gd name="connsiteX7" fmla="*/ 1063489 w 1182653"/>
                <a:gd name="connsiteY7" fmla="*/ 542935 h 1182653"/>
                <a:gd name="connsiteX8" fmla="*/ 639718 w 1182653"/>
                <a:gd name="connsiteY8" fmla="*/ 119164 h 1182653"/>
                <a:gd name="connsiteX9" fmla="*/ 591326 w 1182653"/>
                <a:gd name="connsiteY9" fmla="*/ 99202 h 1182653"/>
                <a:gd name="connsiteX10" fmla="*/ 591327 w 1182653"/>
                <a:gd name="connsiteY10" fmla="*/ 0 h 1182653"/>
                <a:gd name="connsiteX11" fmla="*/ 654581 w 1182653"/>
                <a:gd name="connsiteY11" fmla="*/ 26183 h 1182653"/>
                <a:gd name="connsiteX12" fmla="*/ 1156470 w 1182653"/>
                <a:gd name="connsiteY12" fmla="*/ 528072 h 1182653"/>
                <a:gd name="connsiteX13" fmla="*/ 1156470 w 1182653"/>
                <a:gd name="connsiteY13" fmla="*/ 654581 h 1182653"/>
                <a:gd name="connsiteX14" fmla="*/ 654581 w 1182653"/>
                <a:gd name="connsiteY14" fmla="*/ 1156470 h 1182653"/>
                <a:gd name="connsiteX15" fmla="*/ 528072 w 1182653"/>
                <a:gd name="connsiteY15" fmla="*/ 1156470 h 1182653"/>
                <a:gd name="connsiteX16" fmla="*/ 26184 w 1182653"/>
                <a:gd name="connsiteY16" fmla="*/ 654581 h 1182653"/>
                <a:gd name="connsiteX17" fmla="*/ 26184 w 1182653"/>
                <a:gd name="connsiteY17" fmla="*/ 528072 h 1182653"/>
                <a:gd name="connsiteX18" fmla="*/ 528072 w 1182653"/>
                <a:gd name="connsiteY18" fmla="*/ 26183 h 1182653"/>
                <a:gd name="connsiteX19" fmla="*/ 591327 w 1182653"/>
                <a:gd name="connsiteY19" fmla="*/ 0 h 1182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82653" h="1182653">
                  <a:moveTo>
                    <a:pt x="591326" y="99202"/>
                  </a:moveTo>
                  <a:cubicBezTo>
                    <a:pt x="573784" y="99202"/>
                    <a:pt x="556242" y="105856"/>
                    <a:pt x="542935" y="119164"/>
                  </a:cubicBezTo>
                  <a:lnTo>
                    <a:pt x="119164" y="542935"/>
                  </a:lnTo>
                  <a:cubicBezTo>
                    <a:pt x="92548" y="569550"/>
                    <a:pt x="92548" y="613102"/>
                    <a:pt x="119164" y="639718"/>
                  </a:cubicBezTo>
                  <a:lnTo>
                    <a:pt x="542935" y="1063489"/>
                  </a:lnTo>
                  <a:cubicBezTo>
                    <a:pt x="569550" y="1090104"/>
                    <a:pt x="613102" y="1090104"/>
                    <a:pt x="639718" y="1063489"/>
                  </a:cubicBezTo>
                  <a:lnTo>
                    <a:pt x="1063489" y="639718"/>
                  </a:lnTo>
                  <a:cubicBezTo>
                    <a:pt x="1090450" y="613102"/>
                    <a:pt x="1090450" y="569550"/>
                    <a:pt x="1063489" y="542935"/>
                  </a:cubicBezTo>
                  <a:lnTo>
                    <a:pt x="639718" y="119164"/>
                  </a:lnTo>
                  <a:cubicBezTo>
                    <a:pt x="626410" y="105856"/>
                    <a:pt x="608868" y="99202"/>
                    <a:pt x="591326" y="99202"/>
                  </a:cubicBezTo>
                  <a:close/>
                  <a:moveTo>
                    <a:pt x="591327" y="0"/>
                  </a:moveTo>
                  <a:cubicBezTo>
                    <a:pt x="614226" y="0"/>
                    <a:pt x="637126" y="8728"/>
                    <a:pt x="654581" y="26183"/>
                  </a:cubicBezTo>
                  <a:lnTo>
                    <a:pt x="1156470" y="528072"/>
                  </a:lnTo>
                  <a:cubicBezTo>
                    <a:pt x="1191381" y="562983"/>
                    <a:pt x="1191381" y="619670"/>
                    <a:pt x="1156470" y="654581"/>
                  </a:cubicBezTo>
                  <a:lnTo>
                    <a:pt x="654581" y="1156470"/>
                  </a:lnTo>
                  <a:cubicBezTo>
                    <a:pt x="619670" y="1191381"/>
                    <a:pt x="562983" y="1191381"/>
                    <a:pt x="528072" y="1156470"/>
                  </a:cubicBezTo>
                  <a:lnTo>
                    <a:pt x="26184" y="654581"/>
                  </a:lnTo>
                  <a:cubicBezTo>
                    <a:pt x="-8728" y="619670"/>
                    <a:pt x="-8728" y="562983"/>
                    <a:pt x="26184" y="528072"/>
                  </a:cubicBezTo>
                  <a:lnTo>
                    <a:pt x="528072" y="26183"/>
                  </a:lnTo>
                  <a:cubicBezTo>
                    <a:pt x="545528" y="8728"/>
                    <a:pt x="568427" y="0"/>
                    <a:pt x="591327" y="0"/>
                  </a:cubicBezTo>
                  <a:close/>
                </a:path>
              </a:pathLst>
            </a:custGeom>
            <a:solidFill>
              <a:schemeClr val="accent1"/>
            </a:solidFill>
            <a:ln w="9525" cap="flat">
              <a:noFill/>
              <a:prstDash val="solid"/>
              <a:miter/>
            </a:ln>
          </p:spPr>
          <p:txBody>
            <a:bodyPr rtlCol="0" anchor="ctr"/>
            <a:lstStyle/>
            <a:p>
              <a:endParaRPr lang="en-US" dirty="0"/>
            </a:p>
          </p:txBody>
        </p:sp>
      </p:grpSp>
      <p:sp>
        <p:nvSpPr>
          <p:cNvPr id="8" name="TextBox 7">
            <a:extLst>
              <a:ext uri="{FF2B5EF4-FFF2-40B4-BE49-F238E27FC236}">
                <a16:creationId xmlns:a16="http://schemas.microsoft.com/office/drawing/2014/main" id="{B09DF1BC-3D41-7142-8A2F-5C187C6A3C8D}"/>
              </a:ext>
            </a:extLst>
          </p:cNvPr>
          <p:cNvSpPr txBox="1"/>
          <p:nvPr/>
        </p:nvSpPr>
        <p:spPr>
          <a:xfrm>
            <a:off x="860162" y="832797"/>
            <a:ext cx="8099300" cy="461665"/>
          </a:xfrm>
          <a:prstGeom prst="rect">
            <a:avLst/>
          </a:prstGeom>
          <a:noFill/>
        </p:spPr>
        <p:txBody>
          <a:bodyPr wrap="square" rtlCol="0">
            <a:spAutoFit/>
          </a:bodyPr>
          <a:lstStyle/>
          <a:p>
            <a:r>
              <a:rPr lang="en-US" altLang="ko-KR" sz="2400" b="1" dirty="0">
                <a:cs typeface="Arial" pitchFamily="34" charset="0"/>
              </a:rPr>
              <a:t>Machine Learning: Regression, Clustering, and Classification</a:t>
            </a:r>
          </a:p>
        </p:txBody>
      </p:sp>
      <p:sp>
        <p:nvSpPr>
          <p:cNvPr id="9" name="TextBox 8">
            <a:extLst>
              <a:ext uri="{FF2B5EF4-FFF2-40B4-BE49-F238E27FC236}">
                <a16:creationId xmlns:a16="http://schemas.microsoft.com/office/drawing/2014/main" id="{E8221E3D-C6A9-E844-801B-1B996F03E9C0}"/>
              </a:ext>
            </a:extLst>
          </p:cNvPr>
          <p:cNvSpPr txBox="1"/>
          <p:nvPr/>
        </p:nvSpPr>
        <p:spPr>
          <a:xfrm>
            <a:off x="860162" y="1379832"/>
            <a:ext cx="3067122" cy="369332"/>
          </a:xfrm>
          <a:prstGeom prst="rect">
            <a:avLst/>
          </a:prstGeom>
          <a:noFill/>
        </p:spPr>
        <p:txBody>
          <a:bodyPr wrap="none" rtlCol="0">
            <a:spAutoFit/>
          </a:bodyPr>
          <a:lstStyle/>
          <a:p>
            <a:pPr marL="285750" indent="-285750">
              <a:buFont typeface="Wingdings" pitchFamily="2" charset="2"/>
              <a:buChar char="q"/>
            </a:pPr>
            <a:r>
              <a:rPr lang="en-US" dirty="0"/>
              <a:t>Linear Regression in Python</a:t>
            </a:r>
          </a:p>
        </p:txBody>
      </p:sp>
      <p:sp>
        <p:nvSpPr>
          <p:cNvPr id="14" name="TextBox 13">
            <a:extLst>
              <a:ext uri="{FF2B5EF4-FFF2-40B4-BE49-F238E27FC236}">
                <a16:creationId xmlns:a16="http://schemas.microsoft.com/office/drawing/2014/main" id="{5C80BDC0-A965-D64B-A5C1-EF2CF6975834}"/>
              </a:ext>
            </a:extLst>
          </p:cNvPr>
          <p:cNvSpPr txBox="1"/>
          <p:nvPr/>
        </p:nvSpPr>
        <p:spPr>
          <a:xfrm>
            <a:off x="1257300" y="1944172"/>
            <a:ext cx="10585655" cy="923330"/>
          </a:xfrm>
          <a:prstGeom prst="rect">
            <a:avLst/>
          </a:prstGeom>
          <a:noFill/>
        </p:spPr>
        <p:txBody>
          <a:bodyPr wrap="square" rtlCol="0">
            <a:spAutoFit/>
          </a:bodyPr>
          <a:lstStyle/>
          <a:p>
            <a:r>
              <a:rPr lang="en-GB" dirty="0"/>
              <a:t>The script splits 80% of the data to training set while 20% of the data to test set. The </a:t>
            </a:r>
            <a:r>
              <a:rPr lang="en-GB" dirty="0" err="1"/>
              <a:t>test_size</a:t>
            </a:r>
            <a:r>
              <a:rPr lang="en-GB" dirty="0"/>
              <a:t> variable is where we actually specify the proportion of test set.</a:t>
            </a:r>
            <a:br>
              <a:rPr lang="en-GB" dirty="0"/>
            </a:br>
            <a:endParaRPr lang="en-US" dirty="0"/>
          </a:p>
        </p:txBody>
      </p:sp>
      <p:sp>
        <p:nvSpPr>
          <p:cNvPr id="6" name="TextBox 5">
            <a:extLst>
              <a:ext uri="{FF2B5EF4-FFF2-40B4-BE49-F238E27FC236}">
                <a16:creationId xmlns:a16="http://schemas.microsoft.com/office/drawing/2014/main" id="{4855D931-CE74-4B4E-BABB-C510ABCC9A83}"/>
              </a:ext>
            </a:extLst>
          </p:cNvPr>
          <p:cNvSpPr txBox="1"/>
          <p:nvPr/>
        </p:nvSpPr>
        <p:spPr>
          <a:xfrm>
            <a:off x="1231353" y="2867502"/>
            <a:ext cx="10154402" cy="923330"/>
          </a:xfrm>
          <a:prstGeom prst="rect">
            <a:avLst/>
          </a:prstGeom>
          <a:noFill/>
        </p:spPr>
        <p:txBody>
          <a:bodyPr wrap="square" rtlCol="0">
            <a:spAutoFit/>
          </a:bodyPr>
          <a:lstStyle/>
          <a:p>
            <a:r>
              <a:rPr lang="en-GB" b="1" dirty="0"/>
              <a:t>Training the Algorithm</a:t>
            </a:r>
            <a:br>
              <a:rPr lang="en-GB" dirty="0"/>
            </a:br>
            <a:r>
              <a:rPr lang="en-GB" dirty="0"/>
              <a:t>We have split our data into training and testing sets, and now is finally the time to train our algorithm. Execute following command:</a:t>
            </a:r>
            <a:endParaRPr lang="en-US" dirty="0"/>
          </a:p>
        </p:txBody>
      </p:sp>
      <p:pic>
        <p:nvPicPr>
          <p:cNvPr id="13" name="Picture 12">
            <a:extLst>
              <a:ext uri="{FF2B5EF4-FFF2-40B4-BE49-F238E27FC236}">
                <a16:creationId xmlns:a16="http://schemas.microsoft.com/office/drawing/2014/main" id="{9F09BFE2-1FD2-0E4A-91E5-529556A08E01}"/>
              </a:ext>
            </a:extLst>
          </p:cNvPr>
          <p:cNvPicPr>
            <a:picLocks noChangeAspect="1"/>
          </p:cNvPicPr>
          <p:nvPr/>
        </p:nvPicPr>
        <p:blipFill>
          <a:blip r:embed="rId2"/>
          <a:stretch>
            <a:fillRect/>
          </a:stretch>
        </p:blipFill>
        <p:spPr>
          <a:xfrm>
            <a:off x="1976283" y="3790832"/>
            <a:ext cx="7634715" cy="1117821"/>
          </a:xfrm>
          <a:prstGeom prst="rect">
            <a:avLst/>
          </a:prstGeom>
        </p:spPr>
      </p:pic>
      <p:sp>
        <p:nvSpPr>
          <p:cNvPr id="15" name="TextBox 14">
            <a:extLst>
              <a:ext uri="{FF2B5EF4-FFF2-40B4-BE49-F238E27FC236}">
                <a16:creationId xmlns:a16="http://schemas.microsoft.com/office/drawing/2014/main" id="{0CE4600E-9574-9E49-A9CF-DCBF03B50B7C}"/>
              </a:ext>
            </a:extLst>
          </p:cNvPr>
          <p:cNvSpPr txBox="1"/>
          <p:nvPr/>
        </p:nvSpPr>
        <p:spPr>
          <a:xfrm>
            <a:off x="1312607" y="5043948"/>
            <a:ext cx="9881420" cy="923330"/>
          </a:xfrm>
          <a:prstGeom prst="rect">
            <a:avLst/>
          </a:prstGeom>
          <a:noFill/>
        </p:spPr>
        <p:txBody>
          <a:bodyPr wrap="square" rtlCol="0">
            <a:spAutoFit/>
          </a:bodyPr>
          <a:lstStyle/>
          <a:p>
            <a:r>
              <a:rPr lang="en-GB" dirty="0"/>
              <a:t>With Scikit-Learn it is extremely straight forward to implement linear regression models, as all you really need to do is import the </a:t>
            </a:r>
            <a:r>
              <a:rPr lang="en-GB" dirty="0" err="1"/>
              <a:t>LinearRegression</a:t>
            </a:r>
            <a:r>
              <a:rPr lang="en-GB" dirty="0"/>
              <a:t> class, instantiate it, and call the fit() method along with our training data</a:t>
            </a:r>
            <a:endParaRPr lang="en-US" dirty="0"/>
          </a:p>
        </p:txBody>
      </p:sp>
    </p:spTree>
    <p:extLst>
      <p:ext uri="{BB962C8B-B14F-4D97-AF65-F5344CB8AC3E}">
        <p14:creationId xmlns:p14="http://schemas.microsoft.com/office/powerpoint/2010/main" val="33619619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05213981-51F6-DF41-9FC9-ABF4DFB3227D}"/>
              </a:ext>
            </a:extLst>
          </p:cNvPr>
          <p:cNvGrpSpPr/>
          <p:nvPr/>
        </p:nvGrpSpPr>
        <p:grpSpPr>
          <a:xfrm>
            <a:off x="180474" y="694619"/>
            <a:ext cx="647255" cy="738022"/>
            <a:chOff x="4753009" y="790578"/>
            <a:chExt cx="958096" cy="958096"/>
          </a:xfrm>
        </p:grpSpPr>
        <p:sp>
          <p:nvSpPr>
            <p:cNvPr id="3" name="TextBox 2">
              <a:extLst>
                <a:ext uri="{FF2B5EF4-FFF2-40B4-BE49-F238E27FC236}">
                  <a16:creationId xmlns:a16="http://schemas.microsoft.com/office/drawing/2014/main" id="{45F13D5F-44A1-934D-8551-BC8CE9DF6ABD}"/>
                </a:ext>
              </a:extLst>
            </p:cNvPr>
            <p:cNvSpPr txBox="1"/>
            <p:nvPr/>
          </p:nvSpPr>
          <p:spPr>
            <a:xfrm>
              <a:off x="4753009" y="914221"/>
              <a:ext cx="958096" cy="679241"/>
            </a:xfrm>
            <a:prstGeom prst="rect">
              <a:avLst/>
            </a:prstGeom>
            <a:noFill/>
          </p:spPr>
          <p:txBody>
            <a:bodyPr wrap="square" lIns="108000" rIns="108000" rtlCol="0">
              <a:spAutoFit/>
            </a:bodyPr>
            <a:lstStyle/>
            <a:p>
              <a:pPr algn="ctr"/>
              <a:r>
                <a:rPr lang="en-US" altLang="ko-KR" sz="2800" b="1" dirty="0">
                  <a:cs typeface="Arial" pitchFamily="34" charset="0"/>
                </a:rPr>
                <a:t>1</a:t>
              </a:r>
              <a:endParaRPr lang="ko-KR" altLang="en-US" sz="2800" b="1" dirty="0">
                <a:cs typeface="Arial" pitchFamily="34" charset="0"/>
              </a:endParaRPr>
            </a:p>
          </p:txBody>
        </p:sp>
        <p:sp>
          <p:nvSpPr>
            <p:cNvPr id="4" name="Freeform: Shape 44">
              <a:extLst>
                <a:ext uri="{FF2B5EF4-FFF2-40B4-BE49-F238E27FC236}">
                  <a16:creationId xmlns:a16="http://schemas.microsoft.com/office/drawing/2014/main" id="{743E4BC0-720D-0C4A-B403-BB84479457FC}"/>
                </a:ext>
              </a:extLst>
            </p:cNvPr>
            <p:cNvSpPr/>
            <p:nvPr/>
          </p:nvSpPr>
          <p:spPr>
            <a:xfrm>
              <a:off x="4753009" y="790578"/>
              <a:ext cx="958096" cy="958096"/>
            </a:xfrm>
            <a:custGeom>
              <a:avLst/>
              <a:gdLst>
                <a:gd name="connsiteX0" fmla="*/ 591326 w 1182653"/>
                <a:gd name="connsiteY0" fmla="*/ 99202 h 1182653"/>
                <a:gd name="connsiteX1" fmla="*/ 542935 w 1182653"/>
                <a:gd name="connsiteY1" fmla="*/ 119164 h 1182653"/>
                <a:gd name="connsiteX2" fmla="*/ 119164 w 1182653"/>
                <a:gd name="connsiteY2" fmla="*/ 542935 h 1182653"/>
                <a:gd name="connsiteX3" fmla="*/ 119164 w 1182653"/>
                <a:gd name="connsiteY3" fmla="*/ 639718 h 1182653"/>
                <a:gd name="connsiteX4" fmla="*/ 542935 w 1182653"/>
                <a:gd name="connsiteY4" fmla="*/ 1063489 h 1182653"/>
                <a:gd name="connsiteX5" fmla="*/ 639718 w 1182653"/>
                <a:gd name="connsiteY5" fmla="*/ 1063489 h 1182653"/>
                <a:gd name="connsiteX6" fmla="*/ 1063489 w 1182653"/>
                <a:gd name="connsiteY6" fmla="*/ 639718 h 1182653"/>
                <a:gd name="connsiteX7" fmla="*/ 1063489 w 1182653"/>
                <a:gd name="connsiteY7" fmla="*/ 542935 h 1182653"/>
                <a:gd name="connsiteX8" fmla="*/ 639718 w 1182653"/>
                <a:gd name="connsiteY8" fmla="*/ 119164 h 1182653"/>
                <a:gd name="connsiteX9" fmla="*/ 591326 w 1182653"/>
                <a:gd name="connsiteY9" fmla="*/ 99202 h 1182653"/>
                <a:gd name="connsiteX10" fmla="*/ 591327 w 1182653"/>
                <a:gd name="connsiteY10" fmla="*/ 0 h 1182653"/>
                <a:gd name="connsiteX11" fmla="*/ 654581 w 1182653"/>
                <a:gd name="connsiteY11" fmla="*/ 26183 h 1182653"/>
                <a:gd name="connsiteX12" fmla="*/ 1156470 w 1182653"/>
                <a:gd name="connsiteY12" fmla="*/ 528072 h 1182653"/>
                <a:gd name="connsiteX13" fmla="*/ 1156470 w 1182653"/>
                <a:gd name="connsiteY13" fmla="*/ 654581 h 1182653"/>
                <a:gd name="connsiteX14" fmla="*/ 654581 w 1182653"/>
                <a:gd name="connsiteY14" fmla="*/ 1156470 h 1182653"/>
                <a:gd name="connsiteX15" fmla="*/ 528072 w 1182653"/>
                <a:gd name="connsiteY15" fmla="*/ 1156470 h 1182653"/>
                <a:gd name="connsiteX16" fmla="*/ 26184 w 1182653"/>
                <a:gd name="connsiteY16" fmla="*/ 654581 h 1182653"/>
                <a:gd name="connsiteX17" fmla="*/ 26184 w 1182653"/>
                <a:gd name="connsiteY17" fmla="*/ 528072 h 1182653"/>
                <a:gd name="connsiteX18" fmla="*/ 528072 w 1182653"/>
                <a:gd name="connsiteY18" fmla="*/ 26183 h 1182653"/>
                <a:gd name="connsiteX19" fmla="*/ 591327 w 1182653"/>
                <a:gd name="connsiteY19" fmla="*/ 0 h 1182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82653" h="1182653">
                  <a:moveTo>
                    <a:pt x="591326" y="99202"/>
                  </a:moveTo>
                  <a:cubicBezTo>
                    <a:pt x="573784" y="99202"/>
                    <a:pt x="556242" y="105856"/>
                    <a:pt x="542935" y="119164"/>
                  </a:cubicBezTo>
                  <a:lnTo>
                    <a:pt x="119164" y="542935"/>
                  </a:lnTo>
                  <a:cubicBezTo>
                    <a:pt x="92548" y="569550"/>
                    <a:pt x="92548" y="613102"/>
                    <a:pt x="119164" y="639718"/>
                  </a:cubicBezTo>
                  <a:lnTo>
                    <a:pt x="542935" y="1063489"/>
                  </a:lnTo>
                  <a:cubicBezTo>
                    <a:pt x="569550" y="1090104"/>
                    <a:pt x="613102" y="1090104"/>
                    <a:pt x="639718" y="1063489"/>
                  </a:cubicBezTo>
                  <a:lnTo>
                    <a:pt x="1063489" y="639718"/>
                  </a:lnTo>
                  <a:cubicBezTo>
                    <a:pt x="1090450" y="613102"/>
                    <a:pt x="1090450" y="569550"/>
                    <a:pt x="1063489" y="542935"/>
                  </a:cubicBezTo>
                  <a:lnTo>
                    <a:pt x="639718" y="119164"/>
                  </a:lnTo>
                  <a:cubicBezTo>
                    <a:pt x="626410" y="105856"/>
                    <a:pt x="608868" y="99202"/>
                    <a:pt x="591326" y="99202"/>
                  </a:cubicBezTo>
                  <a:close/>
                  <a:moveTo>
                    <a:pt x="591327" y="0"/>
                  </a:moveTo>
                  <a:cubicBezTo>
                    <a:pt x="614226" y="0"/>
                    <a:pt x="637126" y="8728"/>
                    <a:pt x="654581" y="26183"/>
                  </a:cubicBezTo>
                  <a:lnTo>
                    <a:pt x="1156470" y="528072"/>
                  </a:lnTo>
                  <a:cubicBezTo>
                    <a:pt x="1191381" y="562983"/>
                    <a:pt x="1191381" y="619670"/>
                    <a:pt x="1156470" y="654581"/>
                  </a:cubicBezTo>
                  <a:lnTo>
                    <a:pt x="654581" y="1156470"/>
                  </a:lnTo>
                  <a:cubicBezTo>
                    <a:pt x="619670" y="1191381"/>
                    <a:pt x="562983" y="1191381"/>
                    <a:pt x="528072" y="1156470"/>
                  </a:cubicBezTo>
                  <a:lnTo>
                    <a:pt x="26184" y="654581"/>
                  </a:lnTo>
                  <a:cubicBezTo>
                    <a:pt x="-8728" y="619670"/>
                    <a:pt x="-8728" y="562983"/>
                    <a:pt x="26184" y="528072"/>
                  </a:cubicBezTo>
                  <a:lnTo>
                    <a:pt x="528072" y="26183"/>
                  </a:lnTo>
                  <a:cubicBezTo>
                    <a:pt x="545528" y="8728"/>
                    <a:pt x="568427" y="0"/>
                    <a:pt x="591327" y="0"/>
                  </a:cubicBezTo>
                  <a:close/>
                </a:path>
              </a:pathLst>
            </a:custGeom>
            <a:solidFill>
              <a:schemeClr val="accent1"/>
            </a:solidFill>
            <a:ln w="9525" cap="flat">
              <a:noFill/>
              <a:prstDash val="solid"/>
              <a:miter/>
            </a:ln>
          </p:spPr>
          <p:txBody>
            <a:bodyPr rtlCol="0" anchor="ctr"/>
            <a:lstStyle/>
            <a:p>
              <a:endParaRPr lang="en-US" dirty="0"/>
            </a:p>
          </p:txBody>
        </p:sp>
      </p:grpSp>
      <p:sp>
        <p:nvSpPr>
          <p:cNvPr id="8" name="TextBox 7">
            <a:extLst>
              <a:ext uri="{FF2B5EF4-FFF2-40B4-BE49-F238E27FC236}">
                <a16:creationId xmlns:a16="http://schemas.microsoft.com/office/drawing/2014/main" id="{B09DF1BC-3D41-7142-8A2F-5C187C6A3C8D}"/>
              </a:ext>
            </a:extLst>
          </p:cNvPr>
          <p:cNvSpPr txBox="1"/>
          <p:nvPr/>
        </p:nvSpPr>
        <p:spPr>
          <a:xfrm>
            <a:off x="860162" y="832797"/>
            <a:ext cx="8099300" cy="461665"/>
          </a:xfrm>
          <a:prstGeom prst="rect">
            <a:avLst/>
          </a:prstGeom>
          <a:noFill/>
        </p:spPr>
        <p:txBody>
          <a:bodyPr wrap="square" rtlCol="0">
            <a:spAutoFit/>
          </a:bodyPr>
          <a:lstStyle/>
          <a:p>
            <a:r>
              <a:rPr lang="en-US" altLang="ko-KR" sz="2400" b="1" dirty="0">
                <a:cs typeface="Arial" pitchFamily="34" charset="0"/>
              </a:rPr>
              <a:t>Machine Learning: Regression, Clustering, and Classification</a:t>
            </a:r>
          </a:p>
        </p:txBody>
      </p:sp>
      <p:sp>
        <p:nvSpPr>
          <p:cNvPr id="9" name="TextBox 8">
            <a:extLst>
              <a:ext uri="{FF2B5EF4-FFF2-40B4-BE49-F238E27FC236}">
                <a16:creationId xmlns:a16="http://schemas.microsoft.com/office/drawing/2014/main" id="{E8221E3D-C6A9-E844-801B-1B996F03E9C0}"/>
              </a:ext>
            </a:extLst>
          </p:cNvPr>
          <p:cNvSpPr txBox="1"/>
          <p:nvPr/>
        </p:nvSpPr>
        <p:spPr>
          <a:xfrm>
            <a:off x="860162" y="1379832"/>
            <a:ext cx="3067122" cy="369332"/>
          </a:xfrm>
          <a:prstGeom prst="rect">
            <a:avLst/>
          </a:prstGeom>
          <a:noFill/>
        </p:spPr>
        <p:txBody>
          <a:bodyPr wrap="none" rtlCol="0">
            <a:spAutoFit/>
          </a:bodyPr>
          <a:lstStyle/>
          <a:p>
            <a:pPr marL="285750" indent="-285750">
              <a:buFont typeface="Wingdings" pitchFamily="2" charset="2"/>
              <a:buChar char="q"/>
            </a:pPr>
            <a:r>
              <a:rPr lang="en-US" dirty="0"/>
              <a:t>Linear Regression in Python</a:t>
            </a:r>
          </a:p>
        </p:txBody>
      </p:sp>
      <p:sp>
        <p:nvSpPr>
          <p:cNvPr id="14" name="TextBox 13">
            <a:extLst>
              <a:ext uri="{FF2B5EF4-FFF2-40B4-BE49-F238E27FC236}">
                <a16:creationId xmlns:a16="http://schemas.microsoft.com/office/drawing/2014/main" id="{5C80BDC0-A965-D64B-A5C1-EF2CF6975834}"/>
              </a:ext>
            </a:extLst>
          </p:cNvPr>
          <p:cNvSpPr txBox="1"/>
          <p:nvPr/>
        </p:nvSpPr>
        <p:spPr>
          <a:xfrm>
            <a:off x="1257300" y="1944172"/>
            <a:ext cx="10585655" cy="1200329"/>
          </a:xfrm>
          <a:prstGeom prst="rect">
            <a:avLst/>
          </a:prstGeom>
          <a:noFill/>
        </p:spPr>
        <p:txBody>
          <a:bodyPr wrap="square" rtlCol="0">
            <a:spAutoFit/>
          </a:bodyPr>
          <a:lstStyle/>
          <a:p>
            <a:r>
              <a:rPr lang="en-GB" b="1" dirty="0"/>
              <a:t>Making Predictions</a:t>
            </a:r>
          </a:p>
          <a:p>
            <a:r>
              <a:rPr lang="en-GB" dirty="0"/>
              <a:t>We will use our test data and see how accurately our algorithm predicts the percentage score. To make pre-dictions on the test data, execute the following script:</a:t>
            </a:r>
            <a:br>
              <a:rPr lang="en-GB" dirty="0"/>
            </a:br>
            <a:endParaRPr lang="en-US" dirty="0"/>
          </a:p>
        </p:txBody>
      </p:sp>
      <p:pic>
        <p:nvPicPr>
          <p:cNvPr id="5" name="Picture 4">
            <a:extLst>
              <a:ext uri="{FF2B5EF4-FFF2-40B4-BE49-F238E27FC236}">
                <a16:creationId xmlns:a16="http://schemas.microsoft.com/office/drawing/2014/main" id="{D0E3AFFF-E269-E047-AF30-F4AEA47C09B2}"/>
              </a:ext>
            </a:extLst>
          </p:cNvPr>
          <p:cNvPicPr>
            <a:picLocks noChangeAspect="1"/>
          </p:cNvPicPr>
          <p:nvPr/>
        </p:nvPicPr>
        <p:blipFill>
          <a:blip r:embed="rId2"/>
          <a:stretch>
            <a:fillRect/>
          </a:stretch>
        </p:blipFill>
        <p:spPr>
          <a:xfrm>
            <a:off x="2182760" y="2844230"/>
            <a:ext cx="7144365" cy="600541"/>
          </a:xfrm>
          <a:prstGeom prst="rect">
            <a:avLst/>
          </a:prstGeom>
        </p:spPr>
      </p:pic>
      <p:sp>
        <p:nvSpPr>
          <p:cNvPr id="7" name="TextBox 6">
            <a:extLst>
              <a:ext uri="{FF2B5EF4-FFF2-40B4-BE49-F238E27FC236}">
                <a16:creationId xmlns:a16="http://schemas.microsoft.com/office/drawing/2014/main" id="{E0A8FAC4-8F5C-4B43-81FF-2736E51A44FF}"/>
              </a:ext>
            </a:extLst>
          </p:cNvPr>
          <p:cNvSpPr txBox="1"/>
          <p:nvPr/>
        </p:nvSpPr>
        <p:spPr>
          <a:xfrm>
            <a:off x="1257300" y="3364140"/>
            <a:ext cx="10117321" cy="646331"/>
          </a:xfrm>
          <a:prstGeom prst="rect">
            <a:avLst/>
          </a:prstGeom>
          <a:noFill/>
        </p:spPr>
        <p:txBody>
          <a:bodyPr wrap="none" rtlCol="0">
            <a:spAutoFit/>
          </a:bodyPr>
          <a:lstStyle/>
          <a:p>
            <a:r>
              <a:rPr lang="en-GB" dirty="0"/>
              <a:t>The </a:t>
            </a:r>
            <a:r>
              <a:rPr lang="en-GB" dirty="0" err="1"/>
              <a:t>y_pred</a:t>
            </a:r>
            <a:r>
              <a:rPr lang="en-GB" dirty="0"/>
              <a:t> is a </a:t>
            </a:r>
            <a:r>
              <a:rPr lang="en-GB" dirty="0" err="1"/>
              <a:t>numpy</a:t>
            </a:r>
            <a:r>
              <a:rPr lang="en-GB" dirty="0"/>
              <a:t> array that contains all the predicted values for the input values in the </a:t>
            </a:r>
            <a:r>
              <a:rPr lang="en-GB" dirty="0" err="1"/>
              <a:t>X_test</a:t>
            </a:r>
            <a:r>
              <a:rPr lang="en-GB" dirty="0"/>
              <a:t> series.</a:t>
            </a:r>
          </a:p>
          <a:p>
            <a:r>
              <a:rPr lang="en-GB" dirty="0"/>
              <a:t>To compare the actual output values for </a:t>
            </a:r>
            <a:r>
              <a:rPr lang="en-GB" dirty="0" err="1"/>
              <a:t>X_test</a:t>
            </a:r>
            <a:r>
              <a:rPr lang="en-GB" dirty="0"/>
              <a:t> with the predicted values, execute the following script:</a:t>
            </a:r>
            <a:endParaRPr lang="en-US" dirty="0"/>
          </a:p>
        </p:txBody>
      </p:sp>
      <p:pic>
        <p:nvPicPr>
          <p:cNvPr id="11" name="Picture 10">
            <a:extLst>
              <a:ext uri="{FF2B5EF4-FFF2-40B4-BE49-F238E27FC236}">
                <a16:creationId xmlns:a16="http://schemas.microsoft.com/office/drawing/2014/main" id="{089A7E4B-A844-9F44-8694-A4E4142306C7}"/>
              </a:ext>
            </a:extLst>
          </p:cNvPr>
          <p:cNvPicPr>
            <a:picLocks noChangeAspect="1"/>
          </p:cNvPicPr>
          <p:nvPr/>
        </p:nvPicPr>
        <p:blipFill>
          <a:blip r:embed="rId3"/>
          <a:stretch>
            <a:fillRect/>
          </a:stretch>
        </p:blipFill>
        <p:spPr>
          <a:xfrm>
            <a:off x="2182759" y="3941807"/>
            <a:ext cx="7144365" cy="765842"/>
          </a:xfrm>
          <a:prstGeom prst="rect">
            <a:avLst/>
          </a:prstGeom>
        </p:spPr>
      </p:pic>
      <p:pic>
        <p:nvPicPr>
          <p:cNvPr id="12" name="Picture 11">
            <a:extLst>
              <a:ext uri="{FF2B5EF4-FFF2-40B4-BE49-F238E27FC236}">
                <a16:creationId xmlns:a16="http://schemas.microsoft.com/office/drawing/2014/main" id="{7EC92A97-58DD-334F-83E2-8CF19347D1E2}"/>
              </a:ext>
            </a:extLst>
          </p:cNvPr>
          <p:cNvPicPr>
            <a:picLocks noChangeAspect="1"/>
          </p:cNvPicPr>
          <p:nvPr/>
        </p:nvPicPr>
        <p:blipFill>
          <a:blip r:embed="rId4"/>
          <a:stretch>
            <a:fillRect/>
          </a:stretch>
        </p:blipFill>
        <p:spPr>
          <a:xfrm>
            <a:off x="7061774" y="4897547"/>
            <a:ext cx="3795375" cy="1845659"/>
          </a:xfrm>
          <a:prstGeom prst="rect">
            <a:avLst/>
          </a:prstGeom>
        </p:spPr>
      </p:pic>
      <p:sp>
        <p:nvSpPr>
          <p:cNvPr id="16" name="Rectangle 15">
            <a:extLst>
              <a:ext uri="{FF2B5EF4-FFF2-40B4-BE49-F238E27FC236}">
                <a16:creationId xmlns:a16="http://schemas.microsoft.com/office/drawing/2014/main" id="{F3FE3850-A045-9844-AC04-7E219EF08E16}"/>
              </a:ext>
            </a:extLst>
          </p:cNvPr>
          <p:cNvSpPr/>
          <p:nvPr/>
        </p:nvSpPr>
        <p:spPr>
          <a:xfrm>
            <a:off x="4338730" y="5563538"/>
            <a:ext cx="6096000" cy="923330"/>
          </a:xfrm>
          <a:prstGeom prst="rect">
            <a:avLst/>
          </a:prstGeom>
        </p:spPr>
        <p:txBody>
          <a:bodyPr>
            <a:spAutoFit/>
          </a:bodyPr>
          <a:lstStyle/>
          <a:p>
            <a:r>
              <a:rPr lang="en-GB" dirty="0">
                <a:latin typeface="Inter"/>
              </a:rPr>
              <a:t>The output looks like this:</a:t>
            </a:r>
          </a:p>
          <a:p>
            <a:br>
              <a:rPr lang="en-GB" dirty="0"/>
            </a:br>
            <a:endParaRPr lang="en-US" dirty="0"/>
          </a:p>
        </p:txBody>
      </p:sp>
      <p:sp>
        <p:nvSpPr>
          <p:cNvPr id="17" name="TextBox 16">
            <a:extLst>
              <a:ext uri="{FF2B5EF4-FFF2-40B4-BE49-F238E27FC236}">
                <a16:creationId xmlns:a16="http://schemas.microsoft.com/office/drawing/2014/main" id="{306ADE99-A000-384D-9EF3-20F97905BEBB}"/>
              </a:ext>
            </a:extLst>
          </p:cNvPr>
          <p:cNvSpPr txBox="1"/>
          <p:nvPr/>
        </p:nvSpPr>
        <p:spPr>
          <a:xfrm>
            <a:off x="725375" y="5316130"/>
            <a:ext cx="3613355" cy="923330"/>
          </a:xfrm>
          <a:prstGeom prst="rect">
            <a:avLst/>
          </a:prstGeom>
          <a:noFill/>
        </p:spPr>
        <p:txBody>
          <a:bodyPr wrap="square" rtlCol="0">
            <a:spAutoFit/>
          </a:bodyPr>
          <a:lstStyle/>
          <a:p>
            <a:r>
              <a:rPr lang="en-GB" dirty="0"/>
              <a:t>Though our model is not very precise, the predicted percentages are close to the actual ones.</a:t>
            </a:r>
            <a:endParaRPr lang="en-US" dirty="0"/>
          </a:p>
        </p:txBody>
      </p:sp>
    </p:spTree>
    <p:extLst>
      <p:ext uri="{BB962C8B-B14F-4D97-AF65-F5344CB8AC3E}">
        <p14:creationId xmlns:p14="http://schemas.microsoft.com/office/powerpoint/2010/main" val="12682644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05213981-51F6-DF41-9FC9-ABF4DFB3227D}"/>
              </a:ext>
            </a:extLst>
          </p:cNvPr>
          <p:cNvGrpSpPr/>
          <p:nvPr/>
        </p:nvGrpSpPr>
        <p:grpSpPr>
          <a:xfrm>
            <a:off x="180474" y="694619"/>
            <a:ext cx="647255" cy="738022"/>
            <a:chOff x="4753009" y="790578"/>
            <a:chExt cx="958096" cy="958096"/>
          </a:xfrm>
        </p:grpSpPr>
        <p:sp>
          <p:nvSpPr>
            <p:cNvPr id="3" name="TextBox 2">
              <a:extLst>
                <a:ext uri="{FF2B5EF4-FFF2-40B4-BE49-F238E27FC236}">
                  <a16:creationId xmlns:a16="http://schemas.microsoft.com/office/drawing/2014/main" id="{45F13D5F-44A1-934D-8551-BC8CE9DF6ABD}"/>
                </a:ext>
              </a:extLst>
            </p:cNvPr>
            <p:cNvSpPr txBox="1"/>
            <p:nvPr/>
          </p:nvSpPr>
          <p:spPr>
            <a:xfrm>
              <a:off x="4753009" y="914221"/>
              <a:ext cx="958096" cy="679241"/>
            </a:xfrm>
            <a:prstGeom prst="rect">
              <a:avLst/>
            </a:prstGeom>
            <a:noFill/>
          </p:spPr>
          <p:txBody>
            <a:bodyPr wrap="square" lIns="108000" rIns="108000" rtlCol="0">
              <a:spAutoFit/>
            </a:bodyPr>
            <a:lstStyle/>
            <a:p>
              <a:pPr algn="ctr"/>
              <a:r>
                <a:rPr lang="en-US" altLang="ko-KR" sz="2800" b="1" dirty="0">
                  <a:cs typeface="Arial" pitchFamily="34" charset="0"/>
                </a:rPr>
                <a:t>1</a:t>
              </a:r>
              <a:endParaRPr lang="ko-KR" altLang="en-US" sz="2800" b="1" dirty="0">
                <a:cs typeface="Arial" pitchFamily="34" charset="0"/>
              </a:endParaRPr>
            </a:p>
          </p:txBody>
        </p:sp>
        <p:sp>
          <p:nvSpPr>
            <p:cNvPr id="4" name="Freeform: Shape 44">
              <a:extLst>
                <a:ext uri="{FF2B5EF4-FFF2-40B4-BE49-F238E27FC236}">
                  <a16:creationId xmlns:a16="http://schemas.microsoft.com/office/drawing/2014/main" id="{743E4BC0-720D-0C4A-B403-BB84479457FC}"/>
                </a:ext>
              </a:extLst>
            </p:cNvPr>
            <p:cNvSpPr/>
            <p:nvPr/>
          </p:nvSpPr>
          <p:spPr>
            <a:xfrm>
              <a:off x="4753009" y="790578"/>
              <a:ext cx="958096" cy="958096"/>
            </a:xfrm>
            <a:custGeom>
              <a:avLst/>
              <a:gdLst>
                <a:gd name="connsiteX0" fmla="*/ 591326 w 1182653"/>
                <a:gd name="connsiteY0" fmla="*/ 99202 h 1182653"/>
                <a:gd name="connsiteX1" fmla="*/ 542935 w 1182653"/>
                <a:gd name="connsiteY1" fmla="*/ 119164 h 1182653"/>
                <a:gd name="connsiteX2" fmla="*/ 119164 w 1182653"/>
                <a:gd name="connsiteY2" fmla="*/ 542935 h 1182653"/>
                <a:gd name="connsiteX3" fmla="*/ 119164 w 1182653"/>
                <a:gd name="connsiteY3" fmla="*/ 639718 h 1182653"/>
                <a:gd name="connsiteX4" fmla="*/ 542935 w 1182653"/>
                <a:gd name="connsiteY4" fmla="*/ 1063489 h 1182653"/>
                <a:gd name="connsiteX5" fmla="*/ 639718 w 1182653"/>
                <a:gd name="connsiteY5" fmla="*/ 1063489 h 1182653"/>
                <a:gd name="connsiteX6" fmla="*/ 1063489 w 1182653"/>
                <a:gd name="connsiteY6" fmla="*/ 639718 h 1182653"/>
                <a:gd name="connsiteX7" fmla="*/ 1063489 w 1182653"/>
                <a:gd name="connsiteY7" fmla="*/ 542935 h 1182653"/>
                <a:gd name="connsiteX8" fmla="*/ 639718 w 1182653"/>
                <a:gd name="connsiteY8" fmla="*/ 119164 h 1182653"/>
                <a:gd name="connsiteX9" fmla="*/ 591326 w 1182653"/>
                <a:gd name="connsiteY9" fmla="*/ 99202 h 1182653"/>
                <a:gd name="connsiteX10" fmla="*/ 591327 w 1182653"/>
                <a:gd name="connsiteY10" fmla="*/ 0 h 1182653"/>
                <a:gd name="connsiteX11" fmla="*/ 654581 w 1182653"/>
                <a:gd name="connsiteY11" fmla="*/ 26183 h 1182653"/>
                <a:gd name="connsiteX12" fmla="*/ 1156470 w 1182653"/>
                <a:gd name="connsiteY12" fmla="*/ 528072 h 1182653"/>
                <a:gd name="connsiteX13" fmla="*/ 1156470 w 1182653"/>
                <a:gd name="connsiteY13" fmla="*/ 654581 h 1182653"/>
                <a:gd name="connsiteX14" fmla="*/ 654581 w 1182653"/>
                <a:gd name="connsiteY14" fmla="*/ 1156470 h 1182653"/>
                <a:gd name="connsiteX15" fmla="*/ 528072 w 1182653"/>
                <a:gd name="connsiteY15" fmla="*/ 1156470 h 1182653"/>
                <a:gd name="connsiteX16" fmla="*/ 26184 w 1182653"/>
                <a:gd name="connsiteY16" fmla="*/ 654581 h 1182653"/>
                <a:gd name="connsiteX17" fmla="*/ 26184 w 1182653"/>
                <a:gd name="connsiteY17" fmla="*/ 528072 h 1182653"/>
                <a:gd name="connsiteX18" fmla="*/ 528072 w 1182653"/>
                <a:gd name="connsiteY18" fmla="*/ 26183 h 1182653"/>
                <a:gd name="connsiteX19" fmla="*/ 591327 w 1182653"/>
                <a:gd name="connsiteY19" fmla="*/ 0 h 1182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82653" h="1182653">
                  <a:moveTo>
                    <a:pt x="591326" y="99202"/>
                  </a:moveTo>
                  <a:cubicBezTo>
                    <a:pt x="573784" y="99202"/>
                    <a:pt x="556242" y="105856"/>
                    <a:pt x="542935" y="119164"/>
                  </a:cubicBezTo>
                  <a:lnTo>
                    <a:pt x="119164" y="542935"/>
                  </a:lnTo>
                  <a:cubicBezTo>
                    <a:pt x="92548" y="569550"/>
                    <a:pt x="92548" y="613102"/>
                    <a:pt x="119164" y="639718"/>
                  </a:cubicBezTo>
                  <a:lnTo>
                    <a:pt x="542935" y="1063489"/>
                  </a:lnTo>
                  <a:cubicBezTo>
                    <a:pt x="569550" y="1090104"/>
                    <a:pt x="613102" y="1090104"/>
                    <a:pt x="639718" y="1063489"/>
                  </a:cubicBezTo>
                  <a:lnTo>
                    <a:pt x="1063489" y="639718"/>
                  </a:lnTo>
                  <a:cubicBezTo>
                    <a:pt x="1090450" y="613102"/>
                    <a:pt x="1090450" y="569550"/>
                    <a:pt x="1063489" y="542935"/>
                  </a:cubicBezTo>
                  <a:lnTo>
                    <a:pt x="639718" y="119164"/>
                  </a:lnTo>
                  <a:cubicBezTo>
                    <a:pt x="626410" y="105856"/>
                    <a:pt x="608868" y="99202"/>
                    <a:pt x="591326" y="99202"/>
                  </a:cubicBezTo>
                  <a:close/>
                  <a:moveTo>
                    <a:pt x="591327" y="0"/>
                  </a:moveTo>
                  <a:cubicBezTo>
                    <a:pt x="614226" y="0"/>
                    <a:pt x="637126" y="8728"/>
                    <a:pt x="654581" y="26183"/>
                  </a:cubicBezTo>
                  <a:lnTo>
                    <a:pt x="1156470" y="528072"/>
                  </a:lnTo>
                  <a:cubicBezTo>
                    <a:pt x="1191381" y="562983"/>
                    <a:pt x="1191381" y="619670"/>
                    <a:pt x="1156470" y="654581"/>
                  </a:cubicBezTo>
                  <a:lnTo>
                    <a:pt x="654581" y="1156470"/>
                  </a:lnTo>
                  <a:cubicBezTo>
                    <a:pt x="619670" y="1191381"/>
                    <a:pt x="562983" y="1191381"/>
                    <a:pt x="528072" y="1156470"/>
                  </a:cubicBezTo>
                  <a:lnTo>
                    <a:pt x="26184" y="654581"/>
                  </a:lnTo>
                  <a:cubicBezTo>
                    <a:pt x="-8728" y="619670"/>
                    <a:pt x="-8728" y="562983"/>
                    <a:pt x="26184" y="528072"/>
                  </a:cubicBezTo>
                  <a:lnTo>
                    <a:pt x="528072" y="26183"/>
                  </a:lnTo>
                  <a:cubicBezTo>
                    <a:pt x="545528" y="8728"/>
                    <a:pt x="568427" y="0"/>
                    <a:pt x="591327" y="0"/>
                  </a:cubicBezTo>
                  <a:close/>
                </a:path>
              </a:pathLst>
            </a:custGeom>
            <a:solidFill>
              <a:schemeClr val="accent1"/>
            </a:solidFill>
            <a:ln w="9525" cap="flat">
              <a:noFill/>
              <a:prstDash val="solid"/>
              <a:miter/>
            </a:ln>
          </p:spPr>
          <p:txBody>
            <a:bodyPr rtlCol="0" anchor="ctr"/>
            <a:lstStyle/>
            <a:p>
              <a:endParaRPr lang="en-US" dirty="0"/>
            </a:p>
          </p:txBody>
        </p:sp>
      </p:grpSp>
      <p:sp>
        <p:nvSpPr>
          <p:cNvPr id="8" name="TextBox 7">
            <a:extLst>
              <a:ext uri="{FF2B5EF4-FFF2-40B4-BE49-F238E27FC236}">
                <a16:creationId xmlns:a16="http://schemas.microsoft.com/office/drawing/2014/main" id="{B09DF1BC-3D41-7142-8A2F-5C187C6A3C8D}"/>
              </a:ext>
            </a:extLst>
          </p:cNvPr>
          <p:cNvSpPr txBox="1"/>
          <p:nvPr/>
        </p:nvSpPr>
        <p:spPr>
          <a:xfrm>
            <a:off x="860162" y="832797"/>
            <a:ext cx="8099300" cy="461665"/>
          </a:xfrm>
          <a:prstGeom prst="rect">
            <a:avLst/>
          </a:prstGeom>
          <a:noFill/>
        </p:spPr>
        <p:txBody>
          <a:bodyPr wrap="square" rtlCol="0">
            <a:spAutoFit/>
          </a:bodyPr>
          <a:lstStyle/>
          <a:p>
            <a:r>
              <a:rPr lang="en-US" altLang="ko-KR" sz="2400" b="1" dirty="0">
                <a:cs typeface="Arial" pitchFamily="34" charset="0"/>
              </a:rPr>
              <a:t>Machine Learning: Regression, Clustering, and Classification</a:t>
            </a:r>
          </a:p>
        </p:txBody>
      </p:sp>
      <p:sp>
        <p:nvSpPr>
          <p:cNvPr id="9" name="TextBox 8">
            <a:extLst>
              <a:ext uri="{FF2B5EF4-FFF2-40B4-BE49-F238E27FC236}">
                <a16:creationId xmlns:a16="http://schemas.microsoft.com/office/drawing/2014/main" id="{E8221E3D-C6A9-E844-801B-1B996F03E9C0}"/>
              </a:ext>
            </a:extLst>
          </p:cNvPr>
          <p:cNvSpPr txBox="1"/>
          <p:nvPr/>
        </p:nvSpPr>
        <p:spPr>
          <a:xfrm>
            <a:off x="860162" y="1379832"/>
            <a:ext cx="3067122" cy="369332"/>
          </a:xfrm>
          <a:prstGeom prst="rect">
            <a:avLst/>
          </a:prstGeom>
          <a:noFill/>
        </p:spPr>
        <p:txBody>
          <a:bodyPr wrap="none" rtlCol="0">
            <a:spAutoFit/>
          </a:bodyPr>
          <a:lstStyle/>
          <a:p>
            <a:pPr marL="285750" indent="-285750">
              <a:buFont typeface="Wingdings" pitchFamily="2" charset="2"/>
              <a:buChar char="q"/>
            </a:pPr>
            <a:r>
              <a:rPr lang="en-US" dirty="0"/>
              <a:t>Linear Regression in Python</a:t>
            </a:r>
          </a:p>
        </p:txBody>
      </p:sp>
      <p:sp>
        <p:nvSpPr>
          <p:cNvPr id="14" name="TextBox 13">
            <a:extLst>
              <a:ext uri="{FF2B5EF4-FFF2-40B4-BE49-F238E27FC236}">
                <a16:creationId xmlns:a16="http://schemas.microsoft.com/office/drawing/2014/main" id="{5C80BDC0-A965-D64B-A5C1-EF2CF6975834}"/>
              </a:ext>
            </a:extLst>
          </p:cNvPr>
          <p:cNvSpPr txBox="1"/>
          <p:nvPr/>
        </p:nvSpPr>
        <p:spPr>
          <a:xfrm>
            <a:off x="1257300" y="1944172"/>
            <a:ext cx="10585655" cy="2031325"/>
          </a:xfrm>
          <a:prstGeom prst="rect">
            <a:avLst/>
          </a:prstGeom>
          <a:noFill/>
        </p:spPr>
        <p:txBody>
          <a:bodyPr wrap="square" rtlCol="0">
            <a:spAutoFit/>
          </a:bodyPr>
          <a:lstStyle/>
          <a:p>
            <a:r>
              <a:rPr lang="en-GB" b="1" dirty="0"/>
              <a:t>Evaluating the Algorithm</a:t>
            </a:r>
          </a:p>
          <a:p>
            <a:r>
              <a:rPr lang="en-GB" dirty="0"/>
              <a:t>The final step is to evaluate the performance of algorithm. This step is particularly important to compare how well different algorithms perform on a particular dataset. For regression algorithms, three evaluation metrics are commonly used:</a:t>
            </a:r>
            <a:br>
              <a:rPr lang="en-GB" dirty="0"/>
            </a:br>
            <a:br>
              <a:rPr lang="en-GB" dirty="0"/>
            </a:br>
            <a:r>
              <a:rPr lang="en-GB" dirty="0"/>
              <a:t>-Mean Absolute Error (MAE) is the mean of the absolute value of the errors. It is calculated as:</a:t>
            </a:r>
          </a:p>
          <a:p>
            <a:endParaRPr lang="en-US" dirty="0"/>
          </a:p>
        </p:txBody>
      </p:sp>
      <p:pic>
        <p:nvPicPr>
          <p:cNvPr id="1026" name="Picture 2" descr="Mean Absolute Error">
            <a:extLst>
              <a:ext uri="{FF2B5EF4-FFF2-40B4-BE49-F238E27FC236}">
                <a16:creationId xmlns:a16="http://schemas.microsoft.com/office/drawing/2014/main" id="{2482428E-3A03-3A4B-9DEE-08623C103D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18499" y="3657997"/>
            <a:ext cx="2070100" cy="635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F7EFE8B8-5CC5-AF42-B5F3-6C3F97C71454}"/>
              </a:ext>
            </a:extLst>
          </p:cNvPr>
          <p:cNvSpPr txBox="1"/>
          <p:nvPr/>
        </p:nvSpPr>
        <p:spPr>
          <a:xfrm>
            <a:off x="1257300" y="4302041"/>
            <a:ext cx="7797391" cy="646331"/>
          </a:xfrm>
          <a:prstGeom prst="rect">
            <a:avLst/>
          </a:prstGeom>
          <a:noFill/>
        </p:spPr>
        <p:txBody>
          <a:bodyPr wrap="none" rtlCol="0">
            <a:spAutoFit/>
          </a:bodyPr>
          <a:lstStyle/>
          <a:p>
            <a:r>
              <a:rPr lang="en-GB" dirty="0"/>
              <a:t>-Mean Squared Error (MSE) is the mean of the squared errors and is calculated as:</a:t>
            </a:r>
          </a:p>
          <a:p>
            <a:endParaRPr lang="en-US" dirty="0"/>
          </a:p>
        </p:txBody>
      </p:sp>
      <p:pic>
        <p:nvPicPr>
          <p:cNvPr id="1028" name="Picture 4" descr="Mean Squared Error">
            <a:extLst>
              <a:ext uri="{FF2B5EF4-FFF2-40B4-BE49-F238E27FC236}">
                <a16:creationId xmlns:a16="http://schemas.microsoft.com/office/drawing/2014/main" id="{850A48F9-9610-F643-A9DC-27BBF8C061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18499" y="4748571"/>
            <a:ext cx="2146300" cy="63500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E3AF4EB6-4F63-E94C-8E71-8CC3B3A842B3}"/>
              </a:ext>
            </a:extLst>
          </p:cNvPr>
          <p:cNvSpPr txBox="1"/>
          <p:nvPr/>
        </p:nvSpPr>
        <p:spPr>
          <a:xfrm>
            <a:off x="1257300" y="5478168"/>
            <a:ext cx="8307018" cy="646331"/>
          </a:xfrm>
          <a:prstGeom prst="rect">
            <a:avLst/>
          </a:prstGeom>
          <a:noFill/>
        </p:spPr>
        <p:txBody>
          <a:bodyPr wrap="none" rtlCol="0">
            <a:spAutoFit/>
          </a:bodyPr>
          <a:lstStyle/>
          <a:p>
            <a:r>
              <a:rPr lang="en-GB" dirty="0"/>
              <a:t>-Root Mean Squared Error (RMSE) is the square root of the mean of the squared errors:</a:t>
            </a:r>
          </a:p>
          <a:p>
            <a:endParaRPr lang="en-US" dirty="0"/>
          </a:p>
        </p:txBody>
      </p:sp>
      <p:pic>
        <p:nvPicPr>
          <p:cNvPr id="1030" name="Picture 6" descr="Root Mean Squared Error">
            <a:extLst>
              <a:ext uri="{FF2B5EF4-FFF2-40B4-BE49-F238E27FC236}">
                <a16:creationId xmlns:a16="http://schemas.microsoft.com/office/drawing/2014/main" id="{4EE9289B-1946-A546-BBC8-1D2E830331A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81627" y="5920380"/>
            <a:ext cx="1968500"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04455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05213981-51F6-DF41-9FC9-ABF4DFB3227D}"/>
              </a:ext>
            </a:extLst>
          </p:cNvPr>
          <p:cNvGrpSpPr/>
          <p:nvPr/>
        </p:nvGrpSpPr>
        <p:grpSpPr>
          <a:xfrm>
            <a:off x="180474" y="694619"/>
            <a:ext cx="647255" cy="738022"/>
            <a:chOff x="4753009" y="790578"/>
            <a:chExt cx="958096" cy="958096"/>
          </a:xfrm>
        </p:grpSpPr>
        <p:sp>
          <p:nvSpPr>
            <p:cNvPr id="3" name="TextBox 2">
              <a:extLst>
                <a:ext uri="{FF2B5EF4-FFF2-40B4-BE49-F238E27FC236}">
                  <a16:creationId xmlns:a16="http://schemas.microsoft.com/office/drawing/2014/main" id="{45F13D5F-44A1-934D-8551-BC8CE9DF6ABD}"/>
                </a:ext>
              </a:extLst>
            </p:cNvPr>
            <p:cNvSpPr txBox="1"/>
            <p:nvPr/>
          </p:nvSpPr>
          <p:spPr>
            <a:xfrm>
              <a:off x="4753009" y="914221"/>
              <a:ext cx="958096" cy="679241"/>
            </a:xfrm>
            <a:prstGeom prst="rect">
              <a:avLst/>
            </a:prstGeom>
            <a:noFill/>
          </p:spPr>
          <p:txBody>
            <a:bodyPr wrap="square" lIns="108000" rIns="108000" rtlCol="0">
              <a:spAutoFit/>
            </a:bodyPr>
            <a:lstStyle/>
            <a:p>
              <a:pPr algn="ctr"/>
              <a:r>
                <a:rPr lang="en-US" altLang="ko-KR" sz="2800" b="1" dirty="0">
                  <a:cs typeface="Arial" pitchFamily="34" charset="0"/>
                </a:rPr>
                <a:t>1</a:t>
              </a:r>
              <a:endParaRPr lang="ko-KR" altLang="en-US" sz="2800" b="1" dirty="0">
                <a:cs typeface="Arial" pitchFamily="34" charset="0"/>
              </a:endParaRPr>
            </a:p>
          </p:txBody>
        </p:sp>
        <p:sp>
          <p:nvSpPr>
            <p:cNvPr id="4" name="Freeform: Shape 44">
              <a:extLst>
                <a:ext uri="{FF2B5EF4-FFF2-40B4-BE49-F238E27FC236}">
                  <a16:creationId xmlns:a16="http://schemas.microsoft.com/office/drawing/2014/main" id="{743E4BC0-720D-0C4A-B403-BB84479457FC}"/>
                </a:ext>
              </a:extLst>
            </p:cNvPr>
            <p:cNvSpPr/>
            <p:nvPr/>
          </p:nvSpPr>
          <p:spPr>
            <a:xfrm>
              <a:off x="4753009" y="790578"/>
              <a:ext cx="958096" cy="958096"/>
            </a:xfrm>
            <a:custGeom>
              <a:avLst/>
              <a:gdLst>
                <a:gd name="connsiteX0" fmla="*/ 591326 w 1182653"/>
                <a:gd name="connsiteY0" fmla="*/ 99202 h 1182653"/>
                <a:gd name="connsiteX1" fmla="*/ 542935 w 1182653"/>
                <a:gd name="connsiteY1" fmla="*/ 119164 h 1182653"/>
                <a:gd name="connsiteX2" fmla="*/ 119164 w 1182653"/>
                <a:gd name="connsiteY2" fmla="*/ 542935 h 1182653"/>
                <a:gd name="connsiteX3" fmla="*/ 119164 w 1182653"/>
                <a:gd name="connsiteY3" fmla="*/ 639718 h 1182653"/>
                <a:gd name="connsiteX4" fmla="*/ 542935 w 1182653"/>
                <a:gd name="connsiteY4" fmla="*/ 1063489 h 1182653"/>
                <a:gd name="connsiteX5" fmla="*/ 639718 w 1182653"/>
                <a:gd name="connsiteY5" fmla="*/ 1063489 h 1182653"/>
                <a:gd name="connsiteX6" fmla="*/ 1063489 w 1182653"/>
                <a:gd name="connsiteY6" fmla="*/ 639718 h 1182653"/>
                <a:gd name="connsiteX7" fmla="*/ 1063489 w 1182653"/>
                <a:gd name="connsiteY7" fmla="*/ 542935 h 1182653"/>
                <a:gd name="connsiteX8" fmla="*/ 639718 w 1182653"/>
                <a:gd name="connsiteY8" fmla="*/ 119164 h 1182653"/>
                <a:gd name="connsiteX9" fmla="*/ 591326 w 1182653"/>
                <a:gd name="connsiteY9" fmla="*/ 99202 h 1182653"/>
                <a:gd name="connsiteX10" fmla="*/ 591327 w 1182653"/>
                <a:gd name="connsiteY10" fmla="*/ 0 h 1182653"/>
                <a:gd name="connsiteX11" fmla="*/ 654581 w 1182653"/>
                <a:gd name="connsiteY11" fmla="*/ 26183 h 1182653"/>
                <a:gd name="connsiteX12" fmla="*/ 1156470 w 1182653"/>
                <a:gd name="connsiteY12" fmla="*/ 528072 h 1182653"/>
                <a:gd name="connsiteX13" fmla="*/ 1156470 w 1182653"/>
                <a:gd name="connsiteY13" fmla="*/ 654581 h 1182653"/>
                <a:gd name="connsiteX14" fmla="*/ 654581 w 1182653"/>
                <a:gd name="connsiteY14" fmla="*/ 1156470 h 1182653"/>
                <a:gd name="connsiteX15" fmla="*/ 528072 w 1182653"/>
                <a:gd name="connsiteY15" fmla="*/ 1156470 h 1182653"/>
                <a:gd name="connsiteX16" fmla="*/ 26184 w 1182653"/>
                <a:gd name="connsiteY16" fmla="*/ 654581 h 1182653"/>
                <a:gd name="connsiteX17" fmla="*/ 26184 w 1182653"/>
                <a:gd name="connsiteY17" fmla="*/ 528072 h 1182653"/>
                <a:gd name="connsiteX18" fmla="*/ 528072 w 1182653"/>
                <a:gd name="connsiteY18" fmla="*/ 26183 h 1182653"/>
                <a:gd name="connsiteX19" fmla="*/ 591327 w 1182653"/>
                <a:gd name="connsiteY19" fmla="*/ 0 h 1182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82653" h="1182653">
                  <a:moveTo>
                    <a:pt x="591326" y="99202"/>
                  </a:moveTo>
                  <a:cubicBezTo>
                    <a:pt x="573784" y="99202"/>
                    <a:pt x="556242" y="105856"/>
                    <a:pt x="542935" y="119164"/>
                  </a:cubicBezTo>
                  <a:lnTo>
                    <a:pt x="119164" y="542935"/>
                  </a:lnTo>
                  <a:cubicBezTo>
                    <a:pt x="92548" y="569550"/>
                    <a:pt x="92548" y="613102"/>
                    <a:pt x="119164" y="639718"/>
                  </a:cubicBezTo>
                  <a:lnTo>
                    <a:pt x="542935" y="1063489"/>
                  </a:lnTo>
                  <a:cubicBezTo>
                    <a:pt x="569550" y="1090104"/>
                    <a:pt x="613102" y="1090104"/>
                    <a:pt x="639718" y="1063489"/>
                  </a:cubicBezTo>
                  <a:lnTo>
                    <a:pt x="1063489" y="639718"/>
                  </a:lnTo>
                  <a:cubicBezTo>
                    <a:pt x="1090450" y="613102"/>
                    <a:pt x="1090450" y="569550"/>
                    <a:pt x="1063489" y="542935"/>
                  </a:cubicBezTo>
                  <a:lnTo>
                    <a:pt x="639718" y="119164"/>
                  </a:lnTo>
                  <a:cubicBezTo>
                    <a:pt x="626410" y="105856"/>
                    <a:pt x="608868" y="99202"/>
                    <a:pt x="591326" y="99202"/>
                  </a:cubicBezTo>
                  <a:close/>
                  <a:moveTo>
                    <a:pt x="591327" y="0"/>
                  </a:moveTo>
                  <a:cubicBezTo>
                    <a:pt x="614226" y="0"/>
                    <a:pt x="637126" y="8728"/>
                    <a:pt x="654581" y="26183"/>
                  </a:cubicBezTo>
                  <a:lnTo>
                    <a:pt x="1156470" y="528072"/>
                  </a:lnTo>
                  <a:cubicBezTo>
                    <a:pt x="1191381" y="562983"/>
                    <a:pt x="1191381" y="619670"/>
                    <a:pt x="1156470" y="654581"/>
                  </a:cubicBezTo>
                  <a:lnTo>
                    <a:pt x="654581" y="1156470"/>
                  </a:lnTo>
                  <a:cubicBezTo>
                    <a:pt x="619670" y="1191381"/>
                    <a:pt x="562983" y="1191381"/>
                    <a:pt x="528072" y="1156470"/>
                  </a:cubicBezTo>
                  <a:lnTo>
                    <a:pt x="26184" y="654581"/>
                  </a:lnTo>
                  <a:cubicBezTo>
                    <a:pt x="-8728" y="619670"/>
                    <a:pt x="-8728" y="562983"/>
                    <a:pt x="26184" y="528072"/>
                  </a:cubicBezTo>
                  <a:lnTo>
                    <a:pt x="528072" y="26183"/>
                  </a:lnTo>
                  <a:cubicBezTo>
                    <a:pt x="545528" y="8728"/>
                    <a:pt x="568427" y="0"/>
                    <a:pt x="591327" y="0"/>
                  </a:cubicBezTo>
                  <a:close/>
                </a:path>
              </a:pathLst>
            </a:custGeom>
            <a:solidFill>
              <a:schemeClr val="accent1"/>
            </a:solidFill>
            <a:ln w="9525" cap="flat">
              <a:noFill/>
              <a:prstDash val="solid"/>
              <a:miter/>
            </a:ln>
          </p:spPr>
          <p:txBody>
            <a:bodyPr rtlCol="0" anchor="ctr"/>
            <a:lstStyle/>
            <a:p>
              <a:endParaRPr lang="en-US" dirty="0"/>
            </a:p>
          </p:txBody>
        </p:sp>
      </p:grpSp>
      <p:sp>
        <p:nvSpPr>
          <p:cNvPr id="8" name="TextBox 7">
            <a:extLst>
              <a:ext uri="{FF2B5EF4-FFF2-40B4-BE49-F238E27FC236}">
                <a16:creationId xmlns:a16="http://schemas.microsoft.com/office/drawing/2014/main" id="{B09DF1BC-3D41-7142-8A2F-5C187C6A3C8D}"/>
              </a:ext>
            </a:extLst>
          </p:cNvPr>
          <p:cNvSpPr txBox="1"/>
          <p:nvPr/>
        </p:nvSpPr>
        <p:spPr>
          <a:xfrm>
            <a:off x="860162" y="832797"/>
            <a:ext cx="8099300" cy="461665"/>
          </a:xfrm>
          <a:prstGeom prst="rect">
            <a:avLst/>
          </a:prstGeom>
          <a:noFill/>
        </p:spPr>
        <p:txBody>
          <a:bodyPr wrap="square" rtlCol="0">
            <a:spAutoFit/>
          </a:bodyPr>
          <a:lstStyle/>
          <a:p>
            <a:r>
              <a:rPr lang="en-US" altLang="ko-KR" sz="2400" b="1" dirty="0">
                <a:cs typeface="Arial" pitchFamily="34" charset="0"/>
              </a:rPr>
              <a:t>Machine Learning: Regression, Clustering, and Classification</a:t>
            </a:r>
          </a:p>
        </p:txBody>
      </p:sp>
      <p:sp>
        <p:nvSpPr>
          <p:cNvPr id="9" name="TextBox 8">
            <a:extLst>
              <a:ext uri="{FF2B5EF4-FFF2-40B4-BE49-F238E27FC236}">
                <a16:creationId xmlns:a16="http://schemas.microsoft.com/office/drawing/2014/main" id="{E8221E3D-C6A9-E844-801B-1B996F03E9C0}"/>
              </a:ext>
            </a:extLst>
          </p:cNvPr>
          <p:cNvSpPr txBox="1"/>
          <p:nvPr/>
        </p:nvSpPr>
        <p:spPr>
          <a:xfrm>
            <a:off x="860162" y="1379832"/>
            <a:ext cx="3067122" cy="369332"/>
          </a:xfrm>
          <a:prstGeom prst="rect">
            <a:avLst/>
          </a:prstGeom>
          <a:noFill/>
        </p:spPr>
        <p:txBody>
          <a:bodyPr wrap="none" rtlCol="0">
            <a:spAutoFit/>
          </a:bodyPr>
          <a:lstStyle/>
          <a:p>
            <a:pPr marL="285750" indent="-285750">
              <a:buFont typeface="Wingdings" pitchFamily="2" charset="2"/>
              <a:buChar char="q"/>
            </a:pPr>
            <a:r>
              <a:rPr lang="en-US" dirty="0"/>
              <a:t>Linear Regression in Python</a:t>
            </a:r>
          </a:p>
        </p:txBody>
      </p:sp>
      <p:sp>
        <p:nvSpPr>
          <p:cNvPr id="14" name="TextBox 13">
            <a:extLst>
              <a:ext uri="{FF2B5EF4-FFF2-40B4-BE49-F238E27FC236}">
                <a16:creationId xmlns:a16="http://schemas.microsoft.com/office/drawing/2014/main" id="{5C80BDC0-A965-D64B-A5C1-EF2CF6975834}"/>
              </a:ext>
            </a:extLst>
          </p:cNvPr>
          <p:cNvSpPr txBox="1"/>
          <p:nvPr/>
        </p:nvSpPr>
        <p:spPr>
          <a:xfrm>
            <a:off x="1257300" y="1944172"/>
            <a:ext cx="10585655" cy="923330"/>
          </a:xfrm>
          <a:prstGeom prst="rect">
            <a:avLst/>
          </a:prstGeom>
          <a:noFill/>
        </p:spPr>
        <p:txBody>
          <a:bodyPr wrap="square" rtlCol="0">
            <a:spAutoFit/>
          </a:bodyPr>
          <a:lstStyle/>
          <a:p>
            <a:r>
              <a:rPr lang="en-GB" dirty="0"/>
              <a:t>The Scikit-Learn library comes with pre-built functions that can be used to find out these values for us.</a:t>
            </a:r>
          </a:p>
          <a:p>
            <a:r>
              <a:rPr lang="en-GB" dirty="0"/>
              <a:t>Let's find the values for these metrics using our test data. Execute the following code:</a:t>
            </a:r>
          </a:p>
          <a:p>
            <a:endParaRPr lang="en-US" dirty="0"/>
          </a:p>
        </p:txBody>
      </p:sp>
      <p:pic>
        <p:nvPicPr>
          <p:cNvPr id="5" name="Picture 4">
            <a:extLst>
              <a:ext uri="{FF2B5EF4-FFF2-40B4-BE49-F238E27FC236}">
                <a16:creationId xmlns:a16="http://schemas.microsoft.com/office/drawing/2014/main" id="{12FEDD70-A523-9F43-99C5-6296D7D3DBBA}"/>
              </a:ext>
            </a:extLst>
          </p:cNvPr>
          <p:cNvPicPr>
            <a:picLocks noChangeAspect="1"/>
          </p:cNvPicPr>
          <p:nvPr/>
        </p:nvPicPr>
        <p:blipFill>
          <a:blip r:embed="rId2"/>
          <a:stretch>
            <a:fillRect/>
          </a:stretch>
        </p:blipFill>
        <p:spPr>
          <a:xfrm>
            <a:off x="2109018" y="2537599"/>
            <a:ext cx="7258052" cy="2036052"/>
          </a:xfrm>
          <a:prstGeom prst="rect">
            <a:avLst/>
          </a:prstGeom>
        </p:spPr>
      </p:pic>
      <p:sp>
        <p:nvSpPr>
          <p:cNvPr id="7" name="Rectangle 6">
            <a:extLst>
              <a:ext uri="{FF2B5EF4-FFF2-40B4-BE49-F238E27FC236}">
                <a16:creationId xmlns:a16="http://schemas.microsoft.com/office/drawing/2014/main" id="{DC901A28-F27D-314D-8057-6C53537247D9}"/>
              </a:ext>
            </a:extLst>
          </p:cNvPr>
          <p:cNvSpPr/>
          <p:nvPr/>
        </p:nvSpPr>
        <p:spPr>
          <a:xfrm>
            <a:off x="1257300" y="4496824"/>
            <a:ext cx="9037074" cy="923330"/>
          </a:xfrm>
          <a:prstGeom prst="rect">
            <a:avLst/>
          </a:prstGeom>
        </p:spPr>
        <p:txBody>
          <a:bodyPr wrap="square">
            <a:spAutoFit/>
          </a:bodyPr>
          <a:lstStyle/>
          <a:p>
            <a:r>
              <a:rPr lang="en-GB" dirty="0"/>
              <a:t>The output will look similar to this (but probably slightly different):</a:t>
            </a:r>
          </a:p>
          <a:p>
            <a:br>
              <a:rPr lang="en-GB" dirty="0"/>
            </a:br>
            <a:endParaRPr lang="en-US" dirty="0"/>
          </a:p>
        </p:txBody>
      </p:sp>
      <p:pic>
        <p:nvPicPr>
          <p:cNvPr id="11" name="Picture 10">
            <a:extLst>
              <a:ext uri="{FF2B5EF4-FFF2-40B4-BE49-F238E27FC236}">
                <a16:creationId xmlns:a16="http://schemas.microsoft.com/office/drawing/2014/main" id="{926C14D8-9D83-204F-B484-2ED9FBD0772C}"/>
              </a:ext>
            </a:extLst>
          </p:cNvPr>
          <p:cNvPicPr>
            <a:picLocks noChangeAspect="1"/>
          </p:cNvPicPr>
          <p:nvPr/>
        </p:nvPicPr>
        <p:blipFill>
          <a:blip r:embed="rId3"/>
          <a:stretch>
            <a:fillRect/>
          </a:stretch>
        </p:blipFill>
        <p:spPr>
          <a:xfrm>
            <a:off x="2184604" y="4853370"/>
            <a:ext cx="7182466" cy="1032085"/>
          </a:xfrm>
          <a:prstGeom prst="rect">
            <a:avLst/>
          </a:prstGeom>
        </p:spPr>
      </p:pic>
      <p:sp>
        <p:nvSpPr>
          <p:cNvPr id="12" name="Rectangle 11">
            <a:extLst>
              <a:ext uri="{FF2B5EF4-FFF2-40B4-BE49-F238E27FC236}">
                <a16:creationId xmlns:a16="http://schemas.microsoft.com/office/drawing/2014/main" id="{DCA19D66-F537-2942-ADF4-8B2D78FC562D}"/>
              </a:ext>
            </a:extLst>
          </p:cNvPr>
          <p:cNvSpPr/>
          <p:nvPr/>
        </p:nvSpPr>
        <p:spPr>
          <a:xfrm>
            <a:off x="1257300" y="5885455"/>
            <a:ext cx="9768350" cy="646331"/>
          </a:xfrm>
          <a:prstGeom prst="rect">
            <a:avLst/>
          </a:prstGeom>
        </p:spPr>
        <p:txBody>
          <a:bodyPr wrap="square">
            <a:spAutoFit/>
          </a:bodyPr>
          <a:lstStyle/>
          <a:p>
            <a:r>
              <a:rPr lang="en-GB" dirty="0">
                <a:latin typeface="Inter"/>
              </a:rPr>
              <a:t>You can see that the value of root mean squared error is 4.64, which is less than 10% of the mean value of the percentages of all the students i.e., 51.48. This means that our algorithm did a decent job.</a:t>
            </a:r>
            <a:endParaRPr lang="en-US" dirty="0"/>
          </a:p>
        </p:txBody>
      </p:sp>
    </p:spTree>
    <p:extLst>
      <p:ext uri="{BB962C8B-B14F-4D97-AF65-F5344CB8AC3E}">
        <p14:creationId xmlns:p14="http://schemas.microsoft.com/office/powerpoint/2010/main" val="40821563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05213981-51F6-DF41-9FC9-ABF4DFB3227D}"/>
              </a:ext>
            </a:extLst>
          </p:cNvPr>
          <p:cNvGrpSpPr/>
          <p:nvPr/>
        </p:nvGrpSpPr>
        <p:grpSpPr>
          <a:xfrm>
            <a:off x="180474" y="694619"/>
            <a:ext cx="647255" cy="738022"/>
            <a:chOff x="4753009" y="790578"/>
            <a:chExt cx="958096" cy="958096"/>
          </a:xfrm>
        </p:grpSpPr>
        <p:sp>
          <p:nvSpPr>
            <p:cNvPr id="3" name="TextBox 2">
              <a:extLst>
                <a:ext uri="{FF2B5EF4-FFF2-40B4-BE49-F238E27FC236}">
                  <a16:creationId xmlns:a16="http://schemas.microsoft.com/office/drawing/2014/main" id="{45F13D5F-44A1-934D-8551-BC8CE9DF6ABD}"/>
                </a:ext>
              </a:extLst>
            </p:cNvPr>
            <p:cNvSpPr txBox="1"/>
            <p:nvPr/>
          </p:nvSpPr>
          <p:spPr>
            <a:xfrm>
              <a:off x="4753009" y="914221"/>
              <a:ext cx="958096" cy="679241"/>
            </a:xfrm>
            <a:prstGeom prst="rect">
              <a:avLst/>
            </a:prstGeom>
            <a:noFill/>
          </p:spPr>
          <p:txBody>
            <a:bodyPr wrap="square" lIns="108000" rIns="108000" rtlCol="0">
              <a:spAutoFit/>
            </a:bodyPr>
            <a:lstStyle/>
            <a:p>
              <a:pPr algn="ctr"/>
              <a:r>
                <a:rPr lang="en-US" altLang="ko-KR" sz="2800" b="1" dirty="0">
                  <a:cs typeface="Arial" pitchFamily="34" charset="0"/>
                </a:rPr>
                <a:t>1</a:t>
              </a:r>
              <a:endParaRPr lang="ko-KR" altLang="en-US" sz="2800" b="1" dirty="0">
                <a:cs typeface="Arial" pitchFamily="34" charset="0"/>
              </a:endParaRPr>
            </a:p>
          </p:txBody>
        </p:sp>
        <p:sp>
          <p:nvSpPr>
            <p:cNvPr id="4" name="Freeform: Shape 44">
              <a:extLst>
                <a:ext uri="{FF2B5EF4-FFF2-40B4-BE49-F238E27FC236}">
                  <a16:creationId xmlns:a16="http://schemas.microsoft.com/office/drawing/2014/main" id="{743E4BC0-720D-0C4A-B403-BB84479457FC}"/>
                </a:ext>
              </a:extLst>
            </p:cNvPr>
            <p:cNvSpPr/>
            <p:nvPr/>
          </p:nvSpPr>
          <p:spPr>
            <a:xfrm>
              <a:off x="4753009" y="790578"/>
              <a:ext cx="958096" cy="958096"/>
            </a:xfrm>
            <a:custGeom>
              <a:avLst/>
              <a:gdLst>
                <a:gd name="connsiteX0" fmla="*/ 591326 w 1182653"/>
                <a:gd name="connsiteY0" fmla="*/ 99202 h 1182653"/>
                <a:gd name="connsiteX1" fmla="*/ 542935 w 1182653"/>
                <a:gd name="connsiteY1" fmla="*/ 119164 h 1182653"/>
                <a:gd name="connsiteX2" fmla="*/ 119164 w 1182653"/>
                <a:gd name="connsiteY2" fmla="*/ 542935 h 1182653"/>
                <a:gd name="connsiteX3" fmla="*/ 119164 w 1182653"/>
                <a:gd name="connsiteY3" fmla="*/ 639718 h 1182653"/>
                <a:gd name="connsiteX4" fmla="*/ 542935 w 1182653"/>
                <a:gd name="connsiteY4" fmla="*/ 1063489 h 1182653"/>
                <a:gd name="connsiteX5" fmla="*/ 639718 w 1182653"/>
                <a:gd name="connsiteY5" fmla="*/ 1063489 h 1182653"/>
                <a:gd name="connsiteX6" fmla="*/ 1063489 w 1182653"/>
                <a:gd name="connsiteY6" fmla="*/ 639718 h 1182653"/>
                <a:gd name="connsiteX7" fmla="*/ 1063489 w 1182653"/>
                <a:gd name="connsiteY7" fmla="*/ 542935 h 1182653"/>
                <a:gd name="connsiteX8" fmla="*/ 639718 w 1182653"/>
                <a:gd name="connsiteY8" fmla="*/ 119164 h 1182653"/>
                <a:gd name="connsiteX9" fmla="*/ 591326 w 1182653"/>
                <a:gd name="connsiteY9" fmla="*/ 99202 h 1182653"/>
                <a:gd name="connsiteX10" fmla="*/ 591327 w 1182653"/>
                <a:gd name="connsiteY10" fmla="*/ 0 h 1182653"/>
                <a:gd name="connsiteX11" fmla="*/ 654581 w 1182653"/>
                <a:gd name="connsiteY11" fmla="*/ 26183 h 1182653"/>
                <a:gd name="connsiteX12" fmla="*/ 1156470 w 1182653"/>
                <a:gd name="connsiteY12" fmla="*/ 528072 h 1182653"/>
                <a:gd name="connsiteX13" fmla="*/ 1156470 w 1182653"/>
                <a:gd name="connsiteY13" fmla="*/ 654581 h 1182653"/>
                <a:gd name="connsiteX14" fmla="*/ 654581 w 1182653"/>
                <a:gd name="connsiteY14" fmla="*/ 1156470 h 1182653"/>
                <a:gd name="connsiteX15" fmla="*/ 528072 w 1182653"/>
                <a:gd name="connsiteY15" fmla="*/ 1156470 h 1182653"/>
                <a:gd name="connsiteX16" fmla="*/ 26184 w 1182653"/>
                <a:gd name="connsiteY16" fmla="*/ 654581 h 1182653"/>
                <a:gd name="connsiteX17" fmla="*/ 26184 w 1182653"/>
                <a:gd name="connsiteY17" fmla="*/ 528072 h 1182653"/>
                <a:gd name="connsiteX18" fmla="*/ 528072 w 1182653"/>
                <a:gd name="connsiteY18" fmla="*/ 26183 h 1182653"/>
                <a:gd name="connsiteX19" fmla="*/ 591327 w 1182653"/>
                <a:gd name="connsiteY19" fmla="*/ 0 h 1182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82653" h="1182653">
                  <a:moveTo>
                    <a:pt x="591326" y="99202"/>
                  </a:moveTo>
                  <a:cubicBezTo>
                    <a:pt x="573784" y="99202"/>
                    <a:pt x="556242" y="105856"/>
                    <a:pt x="542935" y="119164"/>
                  </a:cubicBezTo>
                  <a:lnTo>
                    <a:pt x="119164" y="542935"/>
                  </a:lnTo>
                  <a:cubicBezTo>
                    <a:pt x="92548" y="569550"/>
                    <a:pt x="92548" y="613102"/>
                    <a:pt x="119164" y="639718"/>
                  </a:cubicBezTo>
                  <a:lnTo>
                    <a:pt x="542935" y="1063489"/>
                  </a:lnTo>
                  <a:cubicBezTo>
                    <a:pt x="569550" y="1090104"/>
                    <a:pt x="613102" y="1090104"/>
                    <a:pt x="639718" y="1063489"/>
                  </a:cubicBezTo>
                  <a:lnTo>
                    <a:pt x="1063489" y="639718"/>
                  </a:lnTo>
                  <a:cubicBezTo>
                    <a:pt x="1090450" y="613102"/>
                    <a:pt x="1090450" y="569550"/>
                    <a:pt x="1063489" y="542935"/>
                  </a:cubicBezTo>
                  <a:lnTo>
                    <a:pt x="639718" y="119164"/>
                  </a:lnTo>
                  <a:cubicBezTo>
                    <a:pt x="626410" y="105856"/>
                    <a:pt x="608868" y="99202"/>
                    <a:pt x="591326" y="99202"/>
                  </a:cubicBezTo>
                  <a:close/>
                  <a:moveTo>
                    <a:pt x="591327" y="0"/>
                  </a:moveTo>
                  <a:cubicBezTo>
                    <a:pt x="614226" y="0"/>
                    <a:pt x="637126" y="8728"/>
                    <a:pt x="654581" y="26183"/>
                  </a:cubicBezTo>
                  <a:lnTo>
                    <a:pt x="1156470" y="528072"/>
                  </a:lnTo>
                  <a:cubicBezTo>
                    <a:pt x="1191381" y="562983"/>
                    <a:pt x="1191381" y="619670"/>
                    <a:pt x="1156470" y="654581"/>
                  </a:cubicBezTo>
                  <a:lnTo>
                    <a:pt x="654581" y="1156470"/>
                  </a:lnTo>
                  <a:cubicBezTo>
                    <a:pt x="619670" y="1191381"/>
                    <a:pt x="562983" y="1191381"/>
                    <a:pt x="528072" y="1156470"/>
                  </a:cubicBezTo>
                  <a:lnTo>
                    <a:pt x="26184" y="654581"/>
                  </a:lnTo>
                  <a:cubicBezTo>
                    <a:pt x="-8728" y="619670"/>
                    <a:pt x="-8728" y="562983"/>
                    <a:pt x="26184" y="528072"/>
                  </a:cubicBezTo>
                  <a:lnTo>
                    <a:pt x="528072" y="26183"/>
                  </a:lnTo>
                  <a:cubicBezTo>
                    <a:pt x="545528" y="8728"/>
                    <a:pt x="568427" y="0"/>
                    <a:pt x="591327" y="0"/>
                  </a:cubicBezTo>
                  <a:close/>
                </a:path>
              </a:pathLst>
            </a:custGeom>
            <a:solidFill>
              <a:schemeClr val="accent1"/>
            </a:solidFill>
            <a:ln w="9525" cap="flat">
              <a:noFill/>
              <a:prstDash val="solid"/>
              <a:miter/>
            </a:ln>
          </p:spPr>
          <p:txBody>
            <a:bodyPr rtlCol="0" anchor="ctr"/>
            <a:lstStyle/>
            <a:p>
              <a:endParaRPr lang="en-US" dirty="0"/>
            </a:p>
          </p:txBody>
        </p:sp>
      </p:grpSp>
      <p:sp>
        <p:nvSpPr>
          <p:cNvPr id="8" name="TextBox 7">
            <a:extLst>
              <a:ext uri="{FF2B5EF4-FFF2-40B4-BE49-F238E27FC236}">
                <a16:creationId xmlns:a16="http://schemas.microsoft.com/office/drawing/2014/main" id="{B09DF1BC-3D41-7142-8A2F-5C187C6A3C8D}"/>
              </a:ext>
            </a:extLst>
          </p:cNvPr>
          <p:cNvSpPr txBox="1"/>
          <p:nvPr/>
        </p:nvSpPr>
        <p:spPr>
          <a:xfrm>
            <a:off x="860162" y="832797"/>
            <a:ext cx="8099300" cy="461665"/>
          </a:xfrm>
          <a:prstGeom prst="rect">
            <a:avLst/>
          </a:prstGeom>
          <a:noFill/>
        </p:spPr>
        <p:txBody>
          <a:bodyPr wrap="square" rtlCol="0">
            <a:spAutoFit/>
          </a:bodyPr>
          <a:lstStyle/>
          <a:p>
            <a:r>
              <a:rPr lang="en-US" altLang="ko-KR" sz="2400" b="1" dirty="0">
                <a:cs typeface="Arial" pitchFamily="34" charset="0"/>
              </a:rPr>
              <a:t>Machine Learning: Regression, Clustering, and Classification</a:t>
            </a:r>
          </a:p>
        </p:txBody>
      </p:sp>
      <p:sp>
        <p:nvSpPr>
          <p:cNvPr id="9" name="TextBox 8">
            <a:extLst>
              <a:ext uri="{FF2B5EF4-FFF2-40B4-BE49-F238E27FC236}">
                <a16:creationId xmlns:a16="http://schemas.microsoft.com/office/drawing/2014/main" id="{E8221E3D-C6A9-E844-801B-1B996F03E9C0}"/>
              </a:ext>
            </a:extLst>
          </p:cNvPr>
          <p:cNvSpPr txBox="1"/>
          <p:nvPr/>
        </p:nvSpPr>
        <p:spPr>
          <a:xfrm>
            <a:off x="860162" y="1379832"/>
            <a:ext cx="3280322" cy="369332"/>
          </a:xfrm>
          <a:prstGeom prst="rect">
            <a:avLst/>
          </a:prstGeom>
          <a:noFill/>
        </p:spPr>
        <p:txBody>
          <a:bodyPr wrap="none" rtlCol="0">
            <a:spAutoFit/>
          </a:bodyPr>
          <a:lstStyle/>
          <a:p>
            <a:pPr marL="285750" indent="-285750">
              <a:buFont typeface="Wingdings" pitchFamily="2" charset="2"/>
              <a:buChar char="q"/>
            </a:pPr>
            <a:r>
              <a:rPr lang="en-US" dirty="0"/>
              <a:t>Multiple Regression in Python</a:t>
            </a:r>
          </a:p>
        </p:txBody>
      </p:sp>
      <p:sp>
        <p:nvSpPr>
          <p:cNvPr id="14" name="TextBox 13">
            <a:extLst>
              <a:ext uri="{FF2B5EF4-FFF2-40B4-BE49-F238E27FC236}">
                <a16:creationId xmlns:a16="http://schemas.microsoft.com/office/drawing/2014/main" id="{5C80BDC0-A965-D64B-A5C1-EF2CF6975834}"/>
              </a:ext>
            </a:extLst>
          </p:cNvPr>
          <p:cNvSpPr txBox="1"/>
          <p:nvPr/>
        </p:nvSpPr>
        <p:spPr>
          <a:xfrm>
            <a:off x="1257301" y="1944172"/>
            <a:ext cx="7702162" cy="1200329"/>
          </a:xfrm>
          <a:prstGeom prst="rect">
            <a:avLst/>
          </a:prstGeom>
          <a:noFill/>
        </p:spPr>
        <p:txBody>
          <a:bodyPr wrap="square" rtlCol="0">
            <a:spAutoFit/>
          </a:bodyPr>
          <a:lstStyle/>
          <a:p>
            <a:r>
              <a:rPr lang="en-GB" dirty="0"/>
              <a:t>The steps to perform multiple linear regression are almost similar to that of simple linear regression. The difference lies in the evaluation. You can use it to find out which factor has the highest impact on the predicted output and how different variables relate to each other.</a:t>
            </a:r>
            <a:endParaRPr lang="en-US" dirty="0"/>
          </a:p>
        </p:txBody>
      </p:sp>
      <p:sp>
        <p:nvSpPr>
          <p:cNvPr id="6" name="TextBox 5">
            <a:extLst>
              <a:ext uri="{FF2B5EF4-FFF2-40B4-BE49-F238E27FC236}">
                <a16:creationId xmlns:a16="http://schemas.microsoft.com/office/drawing/2014/main" id="{38A8D250-098E-2147-9FA7-770EAB1756AD}"/>
              </a:ext>
            </a:extLst>
          </p:cNvPr>
          <p:cNvSpPr txBox="1"/>
          <p:nvPr/>
        </p:nvSpPr>
        <p:spPr>
          <a:xfrm>
            <a:off x="1257301" y="3113335"/>
            <a:ext cx="7385255" cy="1200329"/>
          </a:xfrm>
          <a:prstGeom prst="rect">
            <a:avLst/>
          </a:prstGeom>
          <a:noFill/>
        </p:spPr>
        <p:txBody>
          <a:bodyPr wrap="square" rtlCol="0">
            <a:spAutoFit/>
          </a:bodyPr>
          <a:lstStyle/>
          <a:p>
            <a:r>
              <a:rPr lang="en-GB" dirty="0"/>
              <a:t>In this section we will use multiple linear regression to predict the gas consumptions (in millions of gallons) in 48 US states based upon gas taxes (in cents), per capita income (dollars), paved highways (in miles) and the proportion of population that has a drivers license.</a:t>
            </a:r>
            <a:endParaRPr lang="en-US" dirty="0"/>
          </a:p>
        </p:txBody>
      </p:sp>
      <p:pic>
        <p:nvPicPr>
          <p:cNvPr id="13" name="Picture 12">
            <a:extLst>
              <a:ext uri="{FF2B5EF4-FFF2-40B4-BE49-F238E27FC236}">
                <a16:creationId xmlns:a16="http://schemas.microsoft.com/office/drawing/2014/main" id="{32714997-4D1F-AE41-B4AF-A4E9ACE697D9}"/>
              </a:ext>
            </a:extLst>
          </p:cNvPr>
          <p:cNvPicPr>
            <a:picLocks noChangeAspect="1"/>
          </p:cNvPicPr>
          <p:nvPr/>
        </p:nvPicPr>
        <p:blipFill>
          <a:blip r:embed="rId2"/>
          <a:stretch>
            <a:fillRect/>
          </a:stretch>
        </p:blipFill>
        <p:spPr>
          <a:xfrm>
            <a:off x="9764195" y="868003"/>
            <a:ext cx="2080698" cy="5914103"/>
          </a:xfrm>
          <a:prstGeom prst="rect">
            <a:avLst/>
          </a:prstGeom>
        </p:spPr>
      </p:pic>
      <p:sp>
        <p:nvSpPr>
          <p:cNvPr id="15" name="Rectangle 14">
            <a:extLst>
              <a:ext uri="{FF2B5EF4-FFF2-40B4-BE49-F238E27FC236}">
                <a16:creationId xmlns:a16="http://schemas.microsoft.com/office/drawing/2014/main" id="{B4ADCB24-3AAA-D44D-BD12-732DE25A838A}"/>
              </a:ext>
            </a:extLst>
          </p:cNvPr>
          <p:cNvSpPr/>
          <p:nvPr/>
        </p:nvSpPr>
        <p:spPr>
          <a:xfrm>
            <a:off x="1257301" y="4456821"/>
            <a:ext cx="6096000" cy="923330"/>
          </a:xfrm>
          <a:prstGeom prst="rect">
            <a:avLst/>
          </a:prstGeom>
        </p:spPr>
        <p:txBody>
          <a:bodyPr>
            <a:spAutoFit/>
          </a:bodyPr>
          <a:lstStyle/>
          <a:p>
            <a:r>
              <a:rPr lang="en-GB" b="1" dirty="0">
                <a:latin typeface="Inter"/>
              </a:rPr>
              <a:t>Importing the Libraries</a:t>
            </a:r>
          </a:p>
          <a:p>
            <a:br>
              <a:rPr lang="en-GB" dirty="0"/>
            </a:br>
            <a:endParaRPr lang="en-US" dirty="0"/>
          </a:p>
        </p:txBody>
      </p:sp>
      <p:pic>
        <p:nvPicPr>
          <p:cNvPr id="16" name="Picture 15">
            <a:extLst>
              <a:ext uri="{FF2B5EF4-FFF2-40B4-BE49-F238E27FC236}">
                <a16:creationId xmlns:a16="http://schemas.microsoft.com/office/drawing/2014/main" id="{A00A2695-CF1D-1346-9590-4CF810EB7C57}"/>
              </a:ext>
            </a:extLst>
          </p:cNvPr>
          <p:cNvPicPr>
            <a:picLocks noChangeAspect="1"/>
          </p:cNvPicPr>
          <p:nvPr/>
        </p:nvPicPr>
        <p:blipFill>
          <a:blip r:embed="rId3"/>
          <a:stretch>
            <a:fillRect/>
          </a:stretch>
        </p:blipFill>
        <p:spPr>
          <a:xfrm>
            <a:off x="860162" y="5019323"/>
            <a:ext cx="8978900" cy="1371600"/>
          </a:xfrm>
          <a:prstGeom prst="rect">
            <a:avLst/>
          </a:prstGeom>
        </p:spPr>
      </p:pic>
    </p:spTree>
    <p:extLst>
      <p:ext uri="{BB962C8B-B14F-4D97-AF65-F5344CB8AC3E}">
        <p14:creationId xmlns:p14="http://schemas.microsoft.com/office/powerpoint/2010/main" val="32020919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05213981-51F6-DF41-9FC9-ABF4DFB3227D}"/>
              </a:ext>
            </a:extLst>
          </p:cNvPr>
          <p:cNvGrpSpPr/>
          <p:nvPr/>
        </p:nvGrpSpPr>
        <p:grpSpPr>
          <a:xfrm>
            <a:off x="180474" y="694619"/>
            <a:ext cx="647255" cy="738022"/>
            <a:chOff x="4753009" y="790578"/>
            <a:chExt cx="958096" cy="958096"/>
          </a:xfrm>
        </p:grpSpPr>
        <p:sp>
          <p:nvSpPr>
            <p:cNvPr id="3" name="TextBox 2">
              <a:extLst>
                <a:ext uri="{FF2B5EF4-FFF2-40B4-BE49-F238E27FC236}">
                  <a16:creationId xmlns:a16="http://schemas.microsoft.com/office/drawing/2014/main" id="{45F13D5F-44A1-934D-8551-BC8CE9DF6ABD}"/>
                </a:ext>
              </a:extLst>
            </p:cNvPr>
            <p:cNvSpPr txBox="1"/>
            <p:nvPr/>
          </p:nvSpPr>
          <p:spPr>
            <a:xfrm>
              <a:off x="4753009" y="914221"/>
              <a:ext cx="958096" cy="679241"/>
            </a:xfrm>
            <a:prstGeom prst="rect">
              <a:avLst/>
            </a:prstGeom>
            <a:noFill/>
          </p:spPr>
          <p:txBody>
            <a:bodyPr wrap="square" lIns="108000" rIns="108000" rtlCol="0">
              <a:spAutoFit/>
            </a:bodyPr>
            <a:lstStyle/>
            <a:p>
              <a:pPr algn="ctr"/>
              <a:r>
                <a:rPr lang="en-US" altLang="ko-KR" sz="2800" b="1" dirty="0">
                  <a:cs typeface="Arial" pitchFamily="34" charset="0"/>
                </a:rPr>
                <a:t>1</a:t>
              </a:r>
              <a:endParaRPr lang="ko-KR" altLang="en-US" sz="2800" b="1" dirty="0">
                <a:cs typeface="Arial" pitchFamily="34" charset="0"/>
              </a:endParaRPr>
            </a:p>
          </p:txBody>
        </p:sp>
        <p:sp>
          <p:nvSpPr>
            <p:cNvPr id="4" name="Freeform: Shape 44">
              <a:extLst>
                <a:ext uri="{FF2B5EF4-FFF2-40B4-BE49-F238E27FC236}">
                  <a16:creationId xmlns:a16="http://schemas.microsoft.com/office/drawing/2014/main" id="{743E4BC0-720D-0C4A-B403-BB84479457FC}"/>
                </a:ext>
              </a:extLst>
            </p:cNvPr>
            <p:cNvSpPr/>
            <p:nvPr/>
          </p:nvSpPr>
          <p:spPr>
            <a:xfrm>
              <a:off x="4753009" y="790578"/>
              <a:ext cx="958096" cy="958096"/>
            </a:xfrm>
            <a:custGeom>
              <a:avLst/>
              <a:gdLst>
                <a:gd name="connsiteX0" fmla="*/ 591326 w 1182653"/>
                <a:gd name="connsiteY0" fmla="*/ 99202 h 1182653"/>
                <a:gd name="connsiteX1" fmla="*/ 542935 w 1182653"/>
                <a:gd name="connsiteY1" fmla="*/ 119164 h 1182653"/>
                <a:gd name="connsiteX2" fmla="*/ 119164 w 1182653"/>
                <a:gd name="connsiteY2" fmla="*/ 542935 h 1182653"/>
                <a:gd name="connsiteX3" fmla="*/ 119164 w 1182653"/>
                <a:gd name="connsiteY3" fmla="*/ 639718 h 1182653"/>
                <a:gd name="connsiteX4" fmla="*/ 542935 w 1182653"/>
                <a:gd name="connsiteY4" fmla="*/ 1063489 h 1182653"/>
                <a:gd name="connsiteX5" fmla="*/ 639718 w 1182653"/>
                <a:gd name="connsiteY5" fmla="*/ 1063489 h 1182653"/>
                <a:gd name="connsiteX6" fmla="*/ 1063489 w 1182653"/>
                <a:gd name="connsiteY6" fmla="*/ 639718 h 1182653"/>
                <a:gd name="connsiteX7" fmla="*/ 1063489 w 1182653"/>
                <a:gd name="connsiteY7" fmla="*/ 542935 h 1182653"/>
                <a:gd name="connsiteX8" fmla="*/ 639718 w 1182653"/>
                <a:gd name="connsiteY8" fmla="*/ 119164 h 1182653"/>
                <a:gd name="connsiteX9" fmla="*/ 591326 w 1182653"/>
                <a:gd name="connsiteY9" fmla="*/ 99202 h 1182653"/>
                <a:gd name="connsiteX10" fmla="*/ 591327 w 1182653"/>
                <a:gd name="connsiteY10" fmla="*/ 0 h 1182653"/>
                <a:gd name="connsiteX11" fmla="*/ 654581 w 1182653"/>
                <a:gd name="connsiteY11" fmla="*/ 26183 h 1182653"/>
                <a:gd name="connsiteX12" fmla="*/ 1156470 w 1182653"/>
                <a:gd name="connsiteY12" fmla="*/ 528072 h 1182653"/>
                <a:gd name="connsiteX13" fmla="*/ 1156470 w 1182653"/>
                <a:gd name="connsiteY13" fmla="*/ 654581 h 1182653"/>
                <a:gd name="connsiteX14" fmla="*/ 654581 w 1182653"/>
                <a:gd name="connsiteY14" fmla="*/ 1156470 h 1182653"/>
                <a:gd name="connsiteX15" fmla="*/ 528072 w 1182653"/>
                <a:gd name="connsiteY15" fmla="*/ 1156470 h 1182653"/>
                <a:gd name="connsiteX16" fmla="*/ 26184 w 1182653"/>
                <a:gd name="connsiteY16" fmla="*/ 654581 h 1182653"/>
                <a:gd name="connsiteX17" fmla="*/ 26184 w 1182653"/>
                <a:gd name="connsiteY17" fmla="*/ 528072 h 1182653"/>
                <a:gd name="connsiteX18" fmla="*/ 528072 w 1182653"/>
                <a:gd name="connsiteY18" fmla="*/ 26183 h 1182653"/>
                <a:gd name="connsiteX19" fmla="*/ 591327 w 1182653"/>
                <a:gd name="connsiteY19" fmla="*/ 0 h 1182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82653" h="1182653">
                  <a:moveTo>
                    <a:pt x="591326" y="99202"/>
                  </a:moveTo>
                  <a:cubicBezTo>
                    <a:pt x="573784" y="99202"/>
                    <a:pt x="556242" y="105856"/>
                    <a:pt x="542935" y="119164"/>
                  </a:cubicBezTo>
                  <a:lnTo>
                    <a:pt x="119164" y="542935"/>
                  </a:lnTo>
                  <a:cubicBezTo>
                    <a:pt x="92548" y="569550"/>
                    <a:pt x="92548" y="613102"/>
                    <a:pt x="119164" y="639718"/>
                  </a:cubicBezTo>
                  <a:lnTo>
                    <a:pt x="542935" y="1063489"/>
                  </a:lnTo>
                  <a:cubicBezTo>
                    <a:pt x="569550" y="1090104"/>
                    <a:pt x="613102" y="1090104"/>
                    <a:pt x="639718" y="1063489"/>
                  </a:cubicBezTo>
                  <a:lnTo>
                    <a:pt x="1063489" y="639718"/>
                  </a:lnTo>
                  <a:cubicBezTo>
                    <a:pt x="1090450" y="613102"/>
                    <a:pt x="1090450" y="569550"/>
                    <a:pt x="1063489" y="542935"/>
                  </a:cubicBezTo>
                  <a:lnTo>
                    <a:pt x="639718" y="119164"/>
                  </a:lnTo>
                  <a:cubicBezTo>
                    <a:pt x="626410" y="105856"/>
                    <a:pt x="608868" y="99202"/>
                    <a:pt x="591326" y="99202"/>
                  </a:cubicBezTo>
                  <a:close/>
                  <a:moveTo>
                    <a:pt x="591327" y="0"/>
                  </a:moveTo>
                  <a:cubicBezTo>
                    <a:pt x="614226" y="0"/>
                    <a:pt x="637126" y="8728"/>
                    <a:pt x="654581" y="26183"/>
                  </a:cubicBezTo>
                  <a:lnTo>
                    <a:pt x="1156470" y="528072"/>
                  </a:lnTo>
                  <a:cubicBezTo>
                    <a:pt x="1191381" y="562983"/>
                    <a:pt x="1191381" y="619670"/>
                    <a:pt x="1156470" y="654581"/>
                  </a:cubicBezTo>
                  <a:lnTo>
                    <a:pt x="654581" y="1156470"/>
                  </a:lnTo>
                  <a:cubicBezTo>
                    <a:pt x="619670" y="1191381"/>
                    <a:pt x="562983" y="1191381"/>
                    <a:pt x="528072" y="1156470"/>
                  </a:cubicBezTo>
                  <a:lnTo>
                    <a:pt x="26184" y="654581"/>
                  </a:lnTo>
                  <a:cubicBezTo>
                    <a:pt x="-8728" y="619670"/>
                    <a:pt x="-8728" y="562983"/>
                    <a:pt x="26184" y="528072"/>
                  </a:cubicBezTo>
                  <a:lnTo>
                    <a:pt x="528072" y="26183"/>
                  </a:lnTo>
                  <a:cubicBezTo>
                    <a:pt x="545528" y="8728"/>
                    <a:pt x="568427" y="0"/>
                    <a:pt x="591327" y="0"/>
                  </a:cubicBezTo>
                  <a:close/>
                </a:path>
              </a:pathLst>
            </a:custGeom>
            <a:solidFill>
              <a:schemeClr val="accent1"/>
            </a:solidFill>
            <a:ln w="9525" cap="flat">
              <a:noFill/>
              <a:prstDash val="solid"/>
              <a:miter/>
            </a:ln>
          </p:spPr>
          <p:txBody>
            <a:bodyPr rtlCol="0" anchor="ctr"/>
            <a:lstStyle/>
            <a:p>
              <a:endParaRPr lang="en-US" dirty="0"/>
            </a:p>
          </p:txBody>
        </p:sp>
      </p:grpSp>
      <p:sp>
        <p:nvSpPr>
          <p:cNvPr id="8" name="TextBox 7">
            <a:extLst>
              <a:ext uri="{FF2B5EF4-FFF2-40B4-BE49-F238E27FC236}">
                <a16:creationId xmlns:a16="http://schemas.microsoft.com/office/drawing/2014/main" id="{B09DF1BC-3D41-7142-8A2F-5C187C6A3C8D}"/>
              </a:ext>
            </a:extLst>
          </p:cNvPr>
          <p:cNvSpPr txBox="1"/>
          <p:nvPr/>
        </p:nvSpPr>
        <p:spPr>
          <a:xfrm>
            <a:off x="860162" y="832797"/>
            <a:ext cx="8099300" cy="461665"/>
          </a:xfrm>
          <a:prstGeom prst="rect">
            <a:avLst/>
          </a:prstGeom>
          <a:noFill/>
        </p:spPr>
        <p:txBody>
          <a:bodyPr wrap="square" rtlCol="0">
            <a:spAutoFit/>
          </a:bodyPr>
          <a:lstStyle/>
          <a:p>
            <a:r>
              <a:rPr lang="en-US" altLang="ko-KR" sz="2400" b="1" dirty="0">
                <a:cs typeface="Arial" pitchFamily="34" charset="0"/>
              </a:rPr>
              <a:t>Machine Learning: Regression, Clustering, and Classification</a:t>
            </a:r>
          </a:p>
        </p:txBody>
      </p:sp>
      <p:sp>
        <p:nvSpPr>
          <p:cNvPr id="9" name="TextBox 8">
            <a:extLst>
              <a:ext uri="{FF2B5EF4-FFF2-40B4-BE49-F238E27FC236}">
                <a16:creationId xmlns:a16="http://schemas.microsoft.com/office/drawing/2014/main" id="{E8221E3D-C6A9-E844-801B-1B996F03E9C0}"/>
              </a:ext>
            </a:extLst>
          </p:cNvPr>
          <p:cNvSpPr txBox="1"/>
          <p:nvPr/>
        </p:nvSpPr>
        <p:spPr>
          <a:xfrm>
            <a:off x="860162" y="1379832"/>
            <a:ext cx="3280322" cy="369332"/>
          </a:xfrm>
          <a:prstGeom prst="rect">
            <a:avLst/>
          </a:prstGeom>
          <a:noFill/>
        </p:spPr>
        <p:txBody>
          <a:bodyPr wrap="none" rtlCol="0">
            <a:spAutoFit/>
          </a:bodyPr>
          <a:lstStyle/>
          <a:p>
            <a:pPr marL="285750" indent="-285750">
              <a:buFont typeface="Wingdings" pitchFamily="2" charset="2"/>
              <a:buChar char="q"/>
            </a:pPr>
            <a:r>
              <a:rPr lang="en-US" dirty="0"/>
              <a:t>Multiple Regression in Python</a:t>
            </a:r>
          </a:p>
        </p:txBody>
      </p:sp>
      <p:sp>
        <p:nvSpPr>
          <p:cNvPr id="14" name="TextBox 13">
            <a:extLst>
              <a:ext uri="{FF2B5EF4-FFF2-40B4-BE49-F238E27FC236}">
                <a16:creationId xmlns:a16="http://schemas.microsoft.com/office/drawing/2014/main" id="{5C80BDC0-A965-D64B-A5C1-EF2CF6975834}"/>
              </a:ext>
            </a:extLst>
          </p:cNvPr>
          <p:cNvSpPr txBox="1"/>
          <p:nvPr/>
        </p:nvSpPr>
        <p:spPr>
          <a:xfrm>
            <a:off x="1257301" y="1944172"/>
            <a:ext cx="7702162" cy="369332"/>
          </a:xfrm>
          <a:prstGeom prst="rect">
            <a:avLst/>
          </a:prstGeom>
          <a:noFill/>
        </p:spPr>
        <p:txBody>
          <a:bodyPr wrap="square" rtlCol="0">
            <a:spAutoFit/>
          </a:bodyPr>
          <a:lstStyle/>
          <a:p>
            <a:r>
              <a:rPr lang="en-GB" b="1" dirty="0"/>
              <a:t>Dataset</a:t>
            </a:r>
          </a:p>
        </p:txBody>
      </p:sp>
      <p:sp>
        <p:nvSpPr>
          <p:cNvPr id="5" name="Rectangle 4">
            <a:extLst>
              <a:ext uri="{FF2B5EF4-FFF2-40B4-BE49-F238E27FC236}">
                <a16:creationId xmlns:a16="http://schemas.microsoft.com/office/drawing/2014/main" id="{E78DDE2E-D053-2E4D-A286-58A580B3E47E}"/>
              </a:ext>
            </a:extLst>
          </p:cNvPr>
          <p:cNvSpPr/>
          <p:nvPr/>
        </p:nvSpPr>
        <p:spPr>
          <a:xfrm>
            <a:off x="1361608" y="2363049"/>
            <a:ext cx="8283838" cy="923330"/>
          </a:xfrm>
          <a:prstGeom prst="rect">
            <a:avLst/>
          </a:prstGeom>
        </p:spPr>
        <p:txBody>
          <a:bodyPr wrap="square">
            <a:spAutoFit/>
          </a:bodyPr>
          <a:lstStyle/>
          <a:p>
            <a:r>
              <a:rPr lang="en-GB" dirty="0"/>
              <a:t>The following command imports the dataset from the csv file:</a:t>
            </a:r>
          </a:p>
          <a:p>
            <a:br>
              <a:rPr lang="en-GB" dirty="0"/>
            </a:br>
            <a:endParaRPr lang="en-US" dirty="0"/>
          </a:p>
        </p:txBody>
      </p:sp>
      <p:pic>
        <p:nvPicPr>
          <p:cNvPr id="7" name="Picture 6">
            <a:extLst>
              <a:ext uri="{FF2B5EF4-FFF2-40B4-BE49-F238E27FC236}">
                <a16:creationId xmlns:a16="http://schemas.microsoft.com/office/drawing/2014/main" id="{CBDB08C1-D6EA-4D43-AE94-31E81AA7ACD1}"/>
              </a:ext>
            </a:extLst>
          </p:cNvPr>
          <p:cNvPicPr>
            <a:picLocks noChangeAspect="1"/>
          </p:cNvPicPr>
          <p:nvPr/>
        </p:nvPicPr>
        <p:blipFill>
          <a:blip r:embed="rId2"/>
          <a:stretch>
            <a:fillRect/>
          </a:stretch>
        </p:blipFill>
        <p:spPr>
          <a:xfrm>
            <a:off x="1361608" y="2766810"/>
            <a:ext cx="8839200" cy="558800"/>
          </a:xfrm>
          <a:prstGeom prst="rect">
            <a:avLst/>
          </a:prstGeom>
        </p:spPr>
      </p:pic>
      <p:sp>
        <p:nvSpPr>
          <p:cNvPr id="10" name="Rectangle 9">
            <a:extLst>
              <a:ext uri="{FF2B5EF4-FFF2-40B4-BE49-F238E27FC236}">
                <a16:creationId xmlns:a16="http://schemas.microsoft.com/office/drawing/2014/main" id="{3BA55C7A-36F4-174B-A717-94DF3FE790D4}"/>
              </a:ext>
            </a:extLst>
          </p:cNvPr>
          <p:cNvSpPr/>
          <p:nvPr/>
        </p:nvSpPr>
        <p:spPr>
          <a:xfrm>
            <a:off x="1361607" y="3382091"/>
            <a:ext cx="8839199" cy="1200329"/>
          </a:xfrm>
          <a:prstGeom prst="rect">
            <a:avLst/>
          </a:prstGeom>
        </p:spPr>
        <p:txBody>
          <a:bodyPr wrap="square">
            <a:spAutoFit/>
          </a:bodyPr>
          <a:lstStyle/>
          <a:p>
            <a:r>
              <a:rPr lang="en-GB" dirty="0"/>
              <a:t>Just like last time, let's take a look at what our dataset actually looks like. Execute the head() command:</a:t>
            </a:r>
          </a:p>
          <a:p>
            <a:br>
              <a:rPr lang="en-GB" dirty="0"/>
            </a:br>
            <a:endParaRPr lang="en-US" dirty="0"/>
          </a:p>
        </p:txBody>
      </p:sp>
      <p:pic>
        <p:nvPicPr>
          <p:cNvPr id="11" name="Picture 10">
            <a:extLst>
              <a:ext uri="{FF2B5EF4-FFF2-40B4-BE49-F238E27FC236}">
                <a16:creationId xmlns:a16="http://schemas.microsoft.com/office/drawing/2014/main" id="{A5EBC420-1743-414C-B45E-9C4315EE15DA}"/>
              </a:ext>
            </a:extLst>
          </p:cNvPr>
          <p:cNvPicPr>
            <a:picLocks noChangeAspect="1"/>
          </p:cNvPicPr>
          <p:nvPr/>
        </p:nvPicPr>
        <p:blipFill>
          <a:blip r:embed="rId3"/>
          <a:stretch>
            <a:fillRect/>
          </a:stretch>
        </p:blipFill>
        <p:spPr>
          <a:xfrm>
            <a:off x="1425106" y="4111851"/>
            <a:ext cx="8775700" cy="571500"/>
          </a:xfrm>
          <a:prstGeom prst="rect">
            <a:avLst/>
          </a:prstGeom>
        </p:spPr>
      </p:pic>
      <p:sp>
        <p:nvSpPr>
          <p:cNvPr id="12" name="Rectangle 11">
            <a:extLst>
              <a:ext uri="{FF2B5EF4-FFF2-40B4-BE49-F238E27FC236}">
                <a16:creationId xmlns:a16="http://schemas.microsoft.com/office/drawing/2014/main" id="{CF2A347C-C09B-BC40-A230-A68EF536C2E4}"/>
              </a:ext>
            </a:extLst>
          </p:cNvPr>
          <p:cNvSpPr/>
          <p:nvPr/>
        </p:nvSpPr>
        <p:spPr>
          <a:xfrm>
            <a:off x="1425106" y="4727582"/>
            <a:ext cx="6096000" cy="923330"/>
          </a:xfrm>
          <a:prstGeom prst="rect">
            <a:avLst/>
          </a:prstGeom>
        </p:spPr>
        <p:txBody>
          <a:bodyPr>
            <a:spAutoFit/>
          </a:bodyPr>
          <a:lstStyle/>
          <a:p>
            <a:r>
              <a:rPr lang="en-GB" dirty="0">
                <a:latin typeface="Inter"/>
              </a:rPr>
              <a:t>The first few lines of our dataset looks like this:</a:t>
            </a:r>
          </a:p>
          <a:p>
            <a:br>
              <a:rPr lang="en-GB" dirty="0"/>
            </a:br>
            <a:endParaRPr lang="en-US" dirty="0"/>
          </a:p>
        </p:txBody>
      </p:sp>
      <p:pic>
        <p:nvPicPr>
          <p:cNvPr id="17" name="Picture 16">
            <a:extLst>
              <a:ext uri="{FF2B5EF4-FFF2-40B4-BE49-F238E27FC236}">
                <a16:creationId xmlns:a16="http://schemas.microsoft.com/office/drawing/2014/main" id="{45DBB903-5483-174C-B3F1-40A20E48EE6F}"/>
              </a:ext>
            </a:extLst>
          </p:cNvPr>
          <p:cNvPicPr>
            <a:picLocks noChangeAspect="1"/>
          </p:cNvPicPr>
          <p:nvPr/>
        </p:nvPicPr>
        <p:blipFill>
          <a:blip r:embed="rId4"/>
          <a:stretch>
            <a:fillRect/>
          </a:stretch>
        </p:blipFill>
        <p:spPr>
          <a:xfrm>
            <a:off x="6185536" y="4643093"/>
            <a:ext cx="5547852" cy="2225410"/>
          </a:xfrm>
          <a:prstGeom prst="rect">
            <a:avLst/>
          </a:prstGeom>
        </p:spPr>
      </p:pic>
    </p:spTree>
    <p:extLst>
      <p:ext uri="{BB962C8B-B14F-4D97-AF65-F5344CB8AC3E}">
        <p14:creationId xmlns:p14="http://schemas.microsoft.com/office/powerpoint/2010/main" val="23000998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05213981-51F6-DF41-9FC9-ABF4DFB3227D}"/>
              </a:ext>
            </a:extLst>
          </p:cNvPr>
          <p:cNvGrpSpPr/>
          <p:nvPr/>
        </p:nvGrpSpPr>
        <p:grpSpPr>
          <a:xfrm>
            <a:off x="180474" y="694619"/>
            <a:ext cx="647255" cy="738022"/>
            <a:chOff x="4753009" y="790578"/>
            <a:chExt cx="958096" cy="958096"/>
          </a:xfrm>
        </p:grpSpPr>
        <p:sp>
          <p:nvSpPr>
            <p:cNvPr id="3" name="TextBox 2">
              <a:extLst>
                <a:ext uri="{FF2B5EF4-FFF2-40B4-BE49-F238E27FC236}">
                  <a16:creationId xmlns:a16="http://schemas.microsoft.com/office/drawing/2014/main" id="{45F13D5F-44A1-934D-8551-BC8CE9DF6ABD}"/>
                </a:ext>
              </a:extLst>
            </p:cNvPr>
            <p:cNvSpPr txBox="1"/>
            <p:nvPr/>
          </p:nvSpPr>
          <p:spPr>
            <a:xfrm>
              <a:off x="4753009" y="914221"/>
              <a:ext cx="958096" cy="679241"/>
            </a:xfrm>
            <a:prstGeom prst="rect">
              <a:avLst/>
            </a:prstGeom>
            <a:noFill/>
          </p:spPr>
          <p:txBody>
            <a:bodyPr wrap="square" lIns="108000" rIns="108000" rtlCol="0">
              <a:spAutoFit/>
            </a:bodyPr>
            <a:lstStyle/>
            <a:p>
              <a:pPr algn="ctr"/>
              <a:r>
                <a:rPr lang="en-US" altLang="ko-KR" sz="2800" b="1" dirty="0">
                  <a:cs typeface="Arial" pitchFamily="34" charset="0"/>
                </a:rPr>
                <a:t>1</a:t>
              </a:r>
              <a:endParaRPr lang="ko-KR" altLang="en-US" sz="2800" b="1" dirty="0">
                <a:cs typeface="Arial" pitchFamily="34" charset="0"/>
              </a:endParaRPr>
            </a:p>
          </p:txBody>
        </p:sp>
        <p:sp>
          <p:nvSpPr>
            <p:cNvPr id="4" name="Freeform: Shape 44">
              <a:extLst>
                <a:ext uri="{FF2B5EF4-FFF2-40B4-BE49-F238E27FC236}">
                  <a16:creationId xmlns:a16="http://schemas.microsoft.com/office/drawing/2014/main" id="{743E4BC0-720D-0C4A-B403-BB84479457FC}"/>
                </a:ext>
              </a:extLst>
            </p:cNvPr>
            <p:cNvSpPr/>
            <p:nvPr/>
          </p:nvSpPr>
          <p:spPr>
            <a:xfrm>
              <a:off x="4753009" y="790578"/>
              <a:ext cx="958096" cy="958096"/>
            </a:xfrm>
            <a:custGeom>
              <a:avLst/>
              <a:gdLst>
                <a:gd name="connsiteX0" fmla="*/ 591326 w 1182653"/>
                <a:gd name="connsiteY0" fmla="*/ 99202 h 1182653"/>
                <a:gd name="connsiteX1" fmla="*/ 542935 w 1182653"/>
                <a:gd name="connsiteY1" fmla="*/ 119164 h 1182653"/>
                <a:gd name="connsiteX2" fmla="*/ 119164 w 1182653"/>
                <a:gd name="connsiteY2" fmla="*/ 542935 h 1182653"/>
                <a:gd name="connsiteX3" fmla="*/ 119164 w 1182653"/>
                <a:gd name="connsiteY3" fmla="*/ 639718 h 1182653"/>
                <a:gd name="connsiteX4" fmla="*/ 542935 w 1182653"/>
                <a:gd name="connsiteY4" fmla="*/ 1063489 h 1182653"/>
                <a:gd name="connsiteX5" fmla="*/ 639718 w 1182653"/>
                <a:gd name="connsiteY5" fmla="*/ 1063489 h 1182653"/>
                <a:gd name="connsiteX6" fmla="*/ 1063489 w 1182653"/>
                <a:gd name="connsiteY6" fmla="*/ 639718 h 1182653"/>
                <a:gd name="connsiteX7" fmla="*/ 1063489 w 1182653"/>
                <a:gd name="connsiteY7" fmla="*/ 542935 h 1182653"/>
                <a:gd name="connsiteX8" fmla="*/ 639718 w 1182653"/>
                <a:gd name="connsiteY8" fmla="*/ 119164 h 1182653"/>
                <a:gd name="connsiteX9" fmla="*/ 591326 w 1182653"/>
                <a:gd name="connsiteY9" fmla="*/ 99202 h 1182653"/>
                <a:gd name="connsiteX10" fmla="*/ 591327 w 1182653"/>
                <a:gd name="connsiteY10" fmla="*/ 0 h 1182653"/>
                <a:gd name="connsiteX11" fmla="*/ 654581 w 1182653"/>
                <a:gd name="connsiteY11" fmla="*/ 26183 h 1182653"/>
                <a:gd name="connsiteX12" fmla="*/ 1156470 w 1182653"/>
                <a:gd name="connsiteY12" fmla="*/ 528072 h 1182653"/>
                <a:gd name="connsiteX13" fmla="*/ 1156470 w 1182653"/>
                <a:gd name="connsiteY13" fmla="*/ 654581 h 1182653"/>
                <a:gd name="connsiteX14" fmla="*/ 654581 w 1182653"/>
                <a:gd name="connsiteY14" fmla="*/ 1156470 h 1182653"/>
                <a:gd name="connsiteX15" fmla="*/ 528072 w 1182653"/>
                <a:gd name="connsiteY15" fmla="*/ 1156470 h 1182653"/>
                <a:gd name="connsiteX16" fmla="*/ 26184 w 1182653"/>
                <a:gd name="connsiteY16" fmla="*/ 654581 h 1182653"/>
                <a:gd name="connsiteX17" fmla="*/ 26184 w 1182653"/>
                <a:gd name="connsiteY17" fmla="*/ 528072 h 1182653"/>
                <a:gd name="connsiteX18" fmla="*/ 528072 w 1182653"/>
                <a:gd name="connsiteY18" fmla="*/ 26183 h 1182653"/>
                <a:gd name="connsiteX19" fmla="*/ 591327 w 1182653"/>
                <a:gd name="connsiteY19" fmla="*/ 0 h 1182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82653" h="1182653">
                  <a:moveTo>
                    <a:pt x="591326" y="99202"/>
                  </a:moveTo>
                  <a:cubicBezTo>
                    <a:pt x="573784" y="99202"/>
                    <a:pt x="556242" y="105856"/>
                    <a:pt x="542935" y="119164"/>
                  </a:cubicBezTo>
                  <a:lnTo>
                    <a:pt x="119164" y="542935"/>
                  </a:lnTo>
                  <a:cubicBezTo>
                    <a:pt x="92548" y="569550"/>
                    <a:pt x="92548" y="613102"/>
                    <a:pt x="119164" y="639718"/>
                  </a:cubicBezTo>
                  <a:lnTo>
                    <a:pt x="542935" y="1063489"/>
                  </a:lnTo>
                  <a:cubicBezTo>
                    <a:pt x="569550" y="1090104"/>
                    <a:pt x="613102" y="1090104"/>
                    <a:pt x="639718" y="1063489"/>
                  </a:cubicBezTo>
                  <a:lnTo>
                    <a:pt x="1063489" y="639718"/>
                  </a:lnTo>
                  <a:cubicBezTo>
                    <a:pt x="1090450" y="613102"/>
                    <a:pt x="1090450" y="569550"/>
                    <a:pt x="1063489" y="542935"/>
                  </a:cubicBezTo>
                  <a:lnTo>
                    <a:pt x="639718" y="119164"/>
                  </a:lnTo>
                  <a:cubicBezTo>
                    <a:pt x="626410" y="105856"/>
                    <a:pt x="608868" y="99202"/>
                    <a:pt x="591326" y="99202"/>
                  </a:cubicBezTo>
                  <a:close/>
                  <a:moveTo>
                    <a:pt x="591327" y="0"/>
                  </a:moveTo>
                  <a:cubicBezTo>
                    <a:pt x="614226" y="0"/>
                    <a:pt x="637126" y="8728"/>
                    <a:pt x="654581" y="26183"/>
                  </a:cubicBezTo>
                  <a:lnTo>
                    <a:pt x="1156470" y="528072"/>
                  </a:lnTo>
                  <a:cubicBezTo>
                    <a:pt x="1191381" y="562983"/>
                    <a:pt x="1191381" y="619670"/>
                    <a:pt x="1156470" y="654581"/>
                  </a:cubicBezTo>
                  <a:lnTo>
                    <a:pt x="654581" y="1156470"/>
                  </a:lnTo>
                  <a:cubicBezTo>
                    <a:pt x="619670" y="1191381"/>
                    <a:pt x="562983" y="1191381"/>
                    <a:pt x="528072" y="1156470"/>
                  </a:cubicBezTo>
                  <a:lnTo>
                    <a:pt x="26184" y="654581"/>
                  </a:lnTo>
                  <a:cubicBezTo>
                    <a:pt x="-8728" y="619670"/>
                    <a:pt x="-8728" y="562983"/>
                    <a:pt x="26184" y="528072"/>
                  </a:cubicBezTo>
                  <a:lnTo>
                    <a:pt x="528072" y="26183"/>
                  </a:lnTo>
                  <a:cubicBezTo>
                    <a:pt x="545528" y="8728"/>
                    <a:pt x="568427" y="0"/>
                    <a:pt x="591327" y="0"/>
                  </a:cubicBezTo>
                  <a:close/>
                </a:path>
              </a:pathLst>
            </a:custGeom>
            <a:solidFill>
              <a:schemeClr val="accent1"/>
            </a:solidFill>
            <a:ln w="9525" cap="flat">
              <a:noFill/>
              <a:prstDash val="solid"/>
              <a:miter/>
            </a:ln>
          </p:spPr>
          <p:txBody>
            <a:bodyPr rtlCol="0" anchor="ctr"/>
            <a:lstStyle/>
            <a:p>
              <a:endParaRPr lang="en-US" dirty="0"/>
            </a:p>
          </p:txBody>
        </p:sp>
      </p:grpSp>
      <p:sp>
        <p:nvSpPr>
          <p:cNvPr id="8" name="TextBox 7">
            <a:extLst>
              <a:ext uri="{FF2B5EF4-FFF2-40B4-BE49-F238E27FC236}">
                <a16:creationId xmlns:a16="http://schemas.microsoft.com/office/drawing/2014/main" id="{B09DF1BC-3D41-7142-8A2F-5C187C6A3C8D}"/>
              </a:ext>
            </a:extLst>
          </p:cNvPr>
          <p:cNvSpPr txBox="1"/>
          <p:nvPr/>
        </p:nvSpPr>
        <p:spPr>
          <a:xfrm>
            <a:off x="860162" y="832797"/>
            <a:ext cx="8099300" cy="461665"/>
          </a:xfrm>
          <a:prstGeom prst="rect">
            <a:avLst/>
          </a:prstGeom>
          <a:noFill/>
        </p:spPr>
        <p:txBody>
          <a:bodyPr wrap="square" rtlCol="0">
            <a:spAutoFit/>
          </a:bodyPr>
          <a:lstStyle/>
          <a:p>
            <a:r>
              <a:rPr lang="en-US" altLang="ko-KR" sz="2400" b="1" dirty="0">
                <a:cs typeface="Arial" pitchFamily="34" charset="0"/>
              </a:rPr>
              <a:t>Machine Learning: Regression, Clustering, and Classification</a:t>
            </a:r>
          </a:p>
        </p:txBody>
      </p:sp>
      <p:sp>
        <p:nvSpPr>
          <p:cNvPr id="9" name="TextBox 8">
            <a:extLst>
              <a:ext uri="{FF2B5EF4-FFF2-40B4-BE49-F238E27FC236}">
                <a16:creationId xmlns:a16="http://schemas.microsoft.com/office/drawing/2014/main" id="{E8221E3D-C6A9-E844-801B-1B996F03E9C0}"/>
              </a:ext>
            </a:extLst>
          </p:cNvPr>
          <p:cNvSpPr txBox="1"/>
          <p:nvPr/>
        </p:nvSpPr>
        <p:spPr>
          <a:xfrm>
            <a:off x="860162" y="1379832"/>
            <a:ext cx="3280322" cy="369332"/>
          </a:xfrm>
          <a:prstGeom prst="rect">
            <a:avLst/>
          </a:prstGeom>
          <a:noFill/>
        </p:spPr>
        <p:txBody>
          <a:bodyPr wrap="none" rtlCol="0">
            <a:spAutoFit/>
          </a:bodyPr>
          <a:lstStyle/>
          <a:p>
            <a:pPr marL="285750" indent="-285750">
              <a:buFont typeface="Wingdings" pitchFamily="2" charset="2"/>
              <a:buChar char="q"/>
            </a:pPr>
            <a:r>
              <a:rPr lang="en-US" dirty="0"/>
              <a:t>Multiple Regression in Python</a:t>
            </a:r>
          </a:p>
        </p:txBody>
      </p:sp>
      <p:sp>
        <p:nvSpPr>
          <p:cNvPr id="14" name="TextBox 13">
            <a:extLst>
              <a:ext uri="{FF2B5EF4-FFF2-40B4-BE49-F238E27FC236}">
                <a16:creationId xmlns:a16="http://schemas.microsoft.com/office/drawing/2014/main" id="{5C80BDC0-A965-D64B-A5C1-EF2CF6975834}"/>
              </a:ext>
            </a:extLst>
          </p:cNvPr>
          <p:cNvSpPr txBox="1"/>
          <p:nvPr/>
        </p:nvSpPr>
        <p:spPr>
          <a:xfrm>
            <a:off x="1257301" y="1944172"/>
            <a:ext cx="7702162" cy="369332"/>
          </a:xfrm>
          <a:prstGeom prst="rect">
            <a:avLst/>
          </a:prstGeom>
          <a:noFill/>
        </p:spPr>
        <p:txBody>
          <a:bodyPr wrap="square" rtlCol="0">
            <a:spAutoFit/>
          </a:bodyPr>
          <a:lstStyle/>
          <a:p>
            <a:r>
              <a:rPr lang="en-GB" b="1" dirty="0"/>
              <a:t>Dataset</a:t>
            </a:r>
          </a:p>
        </p:txBody>
      </p:sp>
      <p:sp>
        <p:nvSpPr>
          <p:cNvPr id="5" name="Rectangle 4">
            <a:extLst>
              <a:ext uri="{FF2B5EF4-FFF2-40B4-BE49-F238E27FC236}">
                <a16:creationId xmlns:a16="http://schemas.microsoft.com/office/drawing/2014/main" id="{E78DDE2E-D053-2E4D-A286-58A580B3E47E}"/>
              </a:ext>
            </a:extLst>
          </p:cNvPr>
          <p:cNvSpPr/>
          <p:nvPr/>
        </p:nvSpPr>
        <p:spPr>
          <a:xfrm>
            <a:off x="1361608" y="2363049"/>
            <a:ext cx="8283838" cy="1200329"/>
          </a:xfrm>
          <a:prstGeom prst="rect">
            <a:avLst/>
          </a:prstGeom>
        </p:spPr>
        <p:txBody>
          <a:bodyPr wrap="square">
            <a:spAutoFit/>
          </a:bodyPr>
          <a:lstStyle/>
          <a:p>
            <a:r>
              <a:rPr lang="en-GB" dirty="0"/>
              <a:t>To see statistical details of the dataset, we'll use the describe() command again:</a:t>
            </a:r>
          </a:p>
          <a:p>
            <a:br>
              <a:rPr lang="en-GB" dirty="0"/>
            </a:br>
            <a:br>
              <a:rPr lang="en-GB" dirty="0"/>
            </a:br>
            <a:endParaRPr lang="en-US" dirty="0"/>
          </a:p>
        </p:txBody>
      </p:sp>
      <p:pic>
        <p:nvPicPr>
          <p:cNvPr id="6" name="Picture 5">
            <a:extLst>
              <a:ext uri="{FF2B5EF4-FFF2-40B4-BE49-F238E27FC236}">
                <a16:creationId xmlns:a16="http://schemas.microsoft.com/office/drawing/2014/main" id="{59296F3B-C336-1143-9EFD-146CE68864D5}"/>
              </a:ext>
            </a:extLst>
          </p:cNvPr>
          <p:cNvPicPr>
            <a:picLocks noChangeAspect="1"/>
          </p:cNvPicPr>
          <p:nvPr/>
        </p:nvPicPr>
        <p:blipFill>
          <a:blip r:embed="rId2"/>
          <a:stretch>
            <a:fillRect/>
          </a:stretch>
        </p:blipFill>
        <p:spPr>
          <a:xfrm>
            <a:off x="1461034" y="2652063"/>
            <a:ext cx="8775700" cy="622300"/>
          </a:xfrm>
          <a:prstGeom prst="rect">
            <a:avLst/>
          </a:prstGeom>
        </p:spPr>
      </p:pic>
      <p:pic>
        <p:nvPicPr>
          <p:cNvPr id="13" name="Picture 12">
            <a:extLst>
              <a:ext uri="{FF2B5EF4-FFF2-40B4-BE49-F238E27FC236}">
                <a16:creationId xmlns:a16="http://schemas.microsoft.com/office/drawing/2014/main" id="{3E274C6D-FFB6-9442-B098-AA6EF15DD628}"/>
              </a:ext>
            </a:extLst>
          </p:cNvPr>
          <p:cNvPicPr>
            <a:picLocks noChangeAspect="1"/>
          </p:cNvPicPr>
          <p:nvPr/>
        </p:nvPicPr>
        <p:blipFill>
          <a:blip r:embed="rId3"/>
          <a:stretch>
            <a:fillRect/>
          </a:stretch>
        </p:blipFill>
        <p:spPr>
          <a:xfrm>
            <a:off x="3116826" y="3153632"/>
            <a:ext cx="4422653" cy="3601127"/>
          </a:xfrm>
          <a:prstGeom prst="rect">
            <a:avLst/>
          </a:prstGeom>
        </p:spPr>
      </p:pic>
    </p:spTree>
    <p:extLst>
      <p:ext uri="{BB962C8B-B14F-4D97-AF65-F5344CB8AC3E}">
        <p14:creationId xmlns:p14="http://schemas.microsoft.com/office/powerpoint/2010/main" val="117991299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05213981-51F6-DF41-9FC9-ABF4DFB3227D}"/>
              </a:ext>
            </a:extLst>
          </p:cNvPr>
          <p:cNvGrpSpPr/>
          <p:nvPr/>
        </p:nvGrpSpPr>
        <p:grpSpPr>
          <a:xfrm>
            <a:off x="180474" y="694619"/>
            <a:ext cx="647255" cy="738022"/>
            <a:chOff x="4753009" y="790578"/>
            <a:chExt cx="958096" cy="958096"/>
          </a:xfrm>
        </p:grpSpPr>
        <p:sp>
          <p:nvSpPr>
            <p:cNvPr id="3" name="TextBox 2">
              <a:extLst>
                <a:ext uri="{FF2B5EF4-FFF2-40B4-BE49-F238E27FC236}">
                  <a16:creationId xmlns:a16="http://schemas.microsoft.com/office/drawing/2014/main" id="{45F13D5F-44A1-934D-8551-BC8CE9DF6ABD}"/>
                </a:ext>
              </a:extLst>
            </p:cNvPr>
            <p:cNvSpPr txBox="1"/>
            <p:nvPr/>
          </p:nvSpPr>
          <p:spPr>
            <a:xfrm>
              <a:off x="4753009" y="914221"/>
              <a:ext cx="958096" cy="679241"/>
            </a:xfrm>
            <a:prstGeom prst="rect">
              <a:avLst/>
            </a:prstGeom>
            <a:noFill/>
          </p:spPr>
          <p:txBody>
            <a:bodyPr wrap="square" lIns="108000" rIns="108000" rtlCol="0">
              <a:spAutoFit/>
            </a:bodyPr>
            <a:lstStyle/>
            <a:p>
              <a:pPr algn="ctr"/>
              <a:r>
                <a:rPr lang="en-US" altLang="ko-KR" sz="2800" b="1" dirty="0">
                  <a:cs typeface="Arial" pitchFamily="34" charset="0"/>
                </a:rPr>
                <a:t>1</a:t>
              </a:r>
              <a:endParaRPr lang="ko-KR" altLang="en-US" sz="2800" b="1" dirty="0">
                <a:cs typeface="Arial" pitchFamily="34" charset="0"/>
              </a:endParaRPr>
            </a:p>
          </p:txBody>
        </p:sp>
        <p:sp>
          <p:nvSpPr>
            <p:cNvPr id="4" name="Freeform: Shape 44">
              <a:extLst>
                <a:ext uri="{FF2B5EF4-FFF2-40B4-BE49-F238E27FC236}">
                  <a16:creationId xmlns:a16="http://schemas.microsoft.com/office/drawing/2014/main" id="{743E4BC0-720D-0C4A-B403-BB84479457FC}"/>
                </a:ext>
              </a:extLst>
            </p:cNvPr>
            <p:cNvSpPr/>
            <p:nvPr/>
          </p:nvSpPr>
          <p:spPr>
            <a:xfrm>
              <a:off x="4753009" y="790578"/>
              <a:ext cx="958096" cy="958096"/>
            </a:xfrm>
            <a:custGeom>
              <a:avLst/>
              <a:gdLst>
                <a:gd name="connsiteX0" fmla="*/ 591326 w 1182653"/>
                <a:gd name="connsiteY0" fmla="*/ 99202 h 1182653"/>
                <a:gd name="connsiteX1" fmla="*/ 542935 w 1182653"/>
                <a:gd name="connsiteY1" fmla="*/ 119164 h 1182653"/>
                <a:gd name="connsiteX2" fmla="*/ 119164 w 1182653"/>
                <a:gd name="connsiteY2" fmla="*/ 542935 h 1182653"/>
                <a:gd name="connsiteX3" fmla="*/ 119164 w 1182653"/>
                <a:gd name="connsiteY3" fmla="*/ 639718 h 1182653"/>
                <a:gd name="connsiteX4" fmla="*/ 542935 w 1182653"/>
                <a:gd name="connsiteY4" fmla="*/ 1063489 h 1182653"/>
                <a:gd name="connsiteX5" fmla="*/ 639718 w 1182653"/>
                <a:gd name="connsiteY5" fmla="*/ 1063489 h 1182653"/>
                <a:gd name="connsiteX6" fmla="*/ 1063489 w 1182653"/>
                <a:gd name="connsiteY6" fmla="*/ 639718 h 1182653"/>
                <a:gd name="connsiteX7" fmla="*/ 1063489 w 1182653"/>
                <a:gd name="connsiteY7" fmla="*/ 542935 h 1182653"/>
                <a:gd name="connsiteX8" fmla="*/ 639718 w 1182653"/>
                <a:gd name="connsiteY8" fmla="*/ 119164 h 1182653"/>
                <a:gd name="connsiteX9" fmla="*/ 591326 w 1182653"/>
                <a:gd name="connsiteY9" fmla="*/ 99202 h 1182653"/>
                <a:gd name="connsiteX10" fmla="*/ 591327 w 1182653"/>
                <a:gd name="connsiteY10" fmla="*/ 0 h 1182653"/>
                <a:gd name="connsiteX11" fmla="*/ 654581 w 1182653"/>
                <a:gd name="connsiteY11" fmla="*/ 26183 h 1182653"/>
                <a:gd name="connsiteX12" fmla="*/ 1156470 w 1182653"/>
                <a:gd name="connsiteY12" fmla="*/ 528072 h 1182653"/>
                <a:gd name="connsiteX13" fmla="*/ 1156470 w 1182653"/>
                <a:gd name="connsiteY13" fmla="*/ 654581 h 1182653"/>
                <a:gd name="connsiteX14" fmla="*/ 654581 w 1182653"/>
                <a:gd name="connsiteY14" fmla="*/ 1156470 h 1182653"/>
                <a:gd name="connsiteX15" fmla="*/ 528072 w 1182653"/>
                <a:gd name="connsiteY15" fmla="*/ 1156470 h 1182653"/>
                <a:gd name="connsiteX16" fmla="*/ 26184 w 1182653"/>
                <a:gd name="connsiteY16" fmla="*/ 654581 h 1182653"/>
                <a:gd name="connsiteX17" fmla="*/ 26184 w 1182653"/>
                <a:gd name="connsiteY17" fmla="*/ 528072 h 1182653"/>
                <a:gd name="connsiteX18" fmla="*/ 528072 w 1182653"/>
                <a:gd name="connsiteY18" fmla="*/ 26183 h 1182653"/>
                <a:gd name="connsiteX19" fmla="*/ 591327 w 1182653"/>
                <a:gd name="connsiteY19" fmla="*/ 0 h 1182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82653" h="1182653">
                  <a:moveTo>
                    <a:pt x="591326" y="99202"/>
                  </a:moveTo>
                  <a:cubicBezTo>
                    <a:pt x="573784" y="99202"/>
                    <a:pt x="556242" y="105856"/>
                    <a:pt x="542935" y="119164"/>
                  </a:cubicBezTo>
                  <a:lnTo>
                    <a:pt x="119164" y="542935"/>
                  </a:lnTo>
                  <a:cubicBezTo>
                    <a:pt x="92548" y="569550"/>
                    <a:pt x="92548" y="613102"/>
                    <a:pt x="119164" y="639718"/>
                  </a:cubicBezTo>
                  <a:lnTo>
                    <a:pt x="542935" y="1063489"/>
                  </a:lnTo>
                  <a:cubicBezTo>
                    <a:pt x="569550" y="1090104"/>
                    <a:pt x="613102" y="1090104"/>
                    <a:pt x="639718" y="1063489"/>
                  </a:cubicBezTo>
                  <a:lnTo>
                    <a:pt x="1063489" y="639718"/>
                  </a:lnTo>
                  <a:cubicBezTo>
                    <a:pt x="1090450" y="613102"/>
                    <a:pt x="1090450" y="569550"/>
                    <a:pt x="1063489" y="542935"/>
                  </a:cubicBezTo>
                  <a:lnTo>
                    <a:pt x="639718" y="119164"/>
                  </a:lnTo>
                  <a:cubicBezTo>
                    <a:pt x="626410" y="105856"/>
                    <a:pt x="608868" y="99202"/>
                    <a:pt x="591326" y="99202"/>
                  </a:cubicBezTo>
                  <a:close/>
                  <a:moveTo>
                    <a:pt x="591327" y="0"/>
                  </a:moveTo>
                  <a:cubicBezTo>
                    <a:pt x="614226" y="0"/>
                    <a:pt x="637126" y="8728"/>
                    <a:pt x="654581" y="26183"/>
                  </a:cubicBezTo>
                  <a:lnTo>
                    <a:pt x="1156470" y="528072"/>
                  </a:lnTo>
                  <a:cubicBezTo>
                    <a:pt x="1191381" y="562983"/>
                    <a:pt x="1191381" y="619670"/>
                    <a:pt x="1156470" y="654581"/>
                  </a:cubicBezTo>
                  <a:lnTo>
                    <a:pt x="654581" y="1156470"/>
                  </a:lnTo>
                  <a:cubicBezTo>
                    <a:pt x="619670" y="1191381"/>
                    <a:pt x="562983" y="1191381"/>
                    <a:pt x="528072" y="1156470"/>
                  </a:cubicBezTo>
                  <a:lnTo>
                    <a:pt x="26184" y="654581"/>
                  </a:lnTo>
                  <a:cubicBezTo>
                    <a:pt x="-8728" y="619670"/>
                    <a:pt x="-8728" y="562983"/>
                    <a:pt x="26184" y="528072"/>
                  </a:cubicBezTo>
                  <a:lnTo>
                    <a:pt x="528072" y="26183"/>
                  </a:lnTo>
                  <a:cubicBezTo>
                    <a:pt x="545528" y="8728"/>
                    <a:pt x="568427" y="0"/>
                    <a:pt x="591327" y="0"/>
                  </a:cubicBezTo>
                  <a:close/>
                </a:path>
              </a:pathLst>
            </a:custGeom>
            <a:solidFill>
              <a:schemeClr val="accent1"/>
            </a:solidFill>
            <a:ln w="9525" cap="flat">
              <a:noFill/>
              <a:prstDash val="solid"/>
              <a:miter/>
            </a:ln>
          </p:spPr>
          <p:txBody>
            <a:bodyPr rtlCol="0" anchor="ctr"/>
            <a:lstStyle/>
            <a:p>
              <a:endParaRPr lang="en-US" dirty="0"/>
            </a:p>
          </p:txBody>
        </p:sp>
      </p:grpSp>
      <p:sp>
        <p:nvSpPr>
          <p:cNvPr id="8" name="TextBox 7">
            <a:extLst>
              <a:ext uri="{FF2B5EF4-FFF2-40B4-BE49-F238E27FC236}">
                <a16:creationId xmlns:a16="http://schemas.microsoft.com/office/drawing/2014/main" id="{B09DF1BC-3D41-7142-8A2F-5C187C6A3C8D}"/>
              </a:ext>
            </a:extLst>
          </p:cNvPr>
          <p:cNvSpPr txBox="1"/>
          <p:nvPr/>
        </p:nvSpPr>
        <p:spPr>
          <a:xfrm>
            <a:off x="860162" y="832797"/>
            <a:ext cx="8099300" cy="461665"/>
          </a:xfrm>
          <a:prstGeom prst="rect">
            <a:avLst/>
          </a:prstGeom>
          <a:noFill/>
        </p:spPr>
        <p:txBody>
          <a:bodyPr wrap="square" rtlCol="0">
            <a:spAutoFit/>
          </a:bodyPr>
          <a:lstStyle/>
          <a:p>
            <a:r>
              <a:rPr lang="en-US" altLang="ko-KR" sz="2400" b="1" dirty="0">
                <a:cs typeface="Arial" pitchFamily="34" charset="0"/>
              </a:rPr>
              <a:t>Machine Learning: Regression, Clustering, and Classification</a:t>
            </a:r>
          </a:p>
        </p:txBody>
      </p:sp>
      <p:sp>
        <p:nvSpPr>
          <p:cNvPr id="9" name="TextBox 8">
            <a:extLst>
              <a:ext uri="{FF2B5EF4-FFF2-40B4-BE49-F238E27FC236}">
                <a16:creationId xmlns:a16="http://schemas.microsoft.com/office/drawing/2014/main" id="{E8221E3D-C6A9-E844-801B-1B996F03E9C0}"/>
              </a:ext>
            </a:extLst>
          </p:cNvPr>
          <p:cNvSpPr txBox="1"/>
          <p:nvPr/>
        </p:nvSpPr>
        <p:spPr>
          <a:xfrm>
            <a:off x="860162" y="1379832"/>
            <a:ext cx="3280322" cy="369332"/>
          </a:xfrm>
          <a:prstGeom prst="rect">
            <a:avLst/>
          </a:prstGeom>
          <a:noFill/>
        </p:spPr>
        <p:txBody>
          <a:bodyPr wrap="none" rtlCol="0">
            <a:spAutoFit/>
          </a:bodyPr>
          <a:lstStyle/>
          <a:p>
            <a:pPr marL="285750" indent="-285750">
              <a:buFont typeface="Wingdings" pitchFamily="2" charset="2"/>
              <a:buChar char="q"/>
            </a:pPr>
            <a:r>
              <a:rPr lang="en-US" dirty="0"/>
              <a:t>Multiple Regression in Python</a:t>
            </a:r>
          </a:p>
        </p:txBody>
      </p:sp>
      <p:sp>
        <p:nvSpPr>
          <p:cNvPr id="14" name="TextBox 13">
            <a:extLst>
              <a:ext uri="{FF2B5EF4-FFF2-40B4-BE49-F238E27FC236}">
                <a16:creationId xmlns:a16="http://schemas.microsoft.com/office/drawing/2014/main" id="{5C80BDC0-A965-D64B-A5C1-EF2CF6975834}"/>
              </a:ext>
            </a:extLst>
          </p:cNvPr>
          <p:cNvSpPr txBox="1"/>
          <p:nvPr/>
        </p:nvSpPr>
        <p:spPr>
          <a:xfrm>
            <a:off x="1257301" y="1944172"/>
            <a:ext cx="7702162" cy="923330"/>
          </a:xfrm>
          <a:prstGeom prst="rect">
            <a:avLst/>
          </a:prstGeom>
          <a:noFill/>
        </p:spPr>
        <p:txBody>
          <a:bodyPr wrap="square" rtlCol="0">
            <a:spAutoFit/>
          </a:bodyPr>
          <a:lstStyle/>
          <a:p>
            <a:r>
              <a:rPr lang="en-GB" b="1" dirty="0"/>
              <a:t>Preparing the Data</a:t>
            </a:r>
          </a:p>
          <a:p>
            <a:br>
              <a:rPr lang="en-GB" dirty="0"/>
            </a:br>
            <a:endParaRPr lang="en-GB" b="1" dirty="0"/>
          </a:p>
        </p:txBody>
      </p:sp>
      <p:sp>
        <p:nvSpPr>
          <p:cNvPr id="5" name="Rectangle 4">
            <a:extLst>
              <a:ext uri="{FF2B5EF4-FFF2-40B4-BE49-F238E27FC236}">
                <a16:creationId xmlns:a16="http://schemas.microsoft.com/office/drawing/2014/main" id="{E78DDE2E-D053-2E4D-A286-58A580B3E47E}"/>
              </a:ext>
            </a:extLst>
          </p:cNvPr>
          <p:cNvSpPr/>
          <p:nvPr/>
        </p:nvSpPr>
        <p:spPr>
          <a:xfrm>
            <a:off x="1361608" y="2363049"/>
            <a:ext cx="8283838" cy="1477328"/>
          </a:xfrm>
          <a:prstGeom prst="rect">
            <a:avLst/>
          </a:prstGeom>
        </p:spPr>
        <p:txBody>
          <a:bodyPr wrap="square">
            <a:spAutoFit/>
          </a:bodyPr>
          <a:lstStyle/>
          <a:p>
            <a:r>
              <a:rPr lang="en-GB" dirty="0"/>
              <a:t>The next step is to divide the data into attributes and labels as we did previously. However, unlike last time, this time around we are going to use column names for creating an attribute set and label. Execute the following script:</a:t>
            </a:r>
            <a:br>
              <a:rPr lang="en-GB" dirty="0"/>
            </a:br>
            <a:br>
              <a:rPr lang="en-GB" dirty="0"/>
            </a:br>
            <a:endParaRPr lang="en-US" dirty="0"/>
          </a:p>
        </p:txBody>
      </p:sp>
      <p:pic>
        <p:nvPicPr>
          <p:cNvPr id="7" name="Picture 6">
            <a:extLst>
              <a:ext uri="{FF2B5EF4-FFF2-40B4-BE49-F238E27FC236}">
                <a16:creationId xmlns:a16="http://schemas.microsoft.com/office/drawing/2014/main" id="{086DF822-677B-1E40-9C50-42AC18E4C48B}"/>
              </a:ext>
            </a:extLst>
          </p:cNvPr>
          <p:cNvPicPr>
            <a:picLocks noChangeAspect="1"/>
          </p:cNvPicPr>
          <p:nvPr/>
        </p:nvPicPr>
        <p:blipFill>
          <a:blip r:embed="rId2"/>
          <a:stretch>
            <a:fillRect/>
          </a:stretch>
        </p:blipFill>
        <p:spPr>
          <a:xfrm>
            <a:off x="1469923" y="3345077"/>
            <a:ext cx="8839200" cy="990600"/>
          </a:xfrm>
          <a:prstGeom prst="rect">
            <a:avLst/>
          </a:prstGeom>
        </p:spPr>
      </p:pic>
      <p:sp>
        <p:nvSpPr>
          <p:cNvPr id="10" name="Rectangle 9">
            <a:extLst>
              <a:ext uri="{FF2B5EF4-FFF2-40B4-BE49-F238E27FC236}">
                <a16:creationId xmlns:a16="http://schemas.microsoft.com/office/drawing/2014/main" id="{2A530196-D16A-1540-AC1F-71BE20D5ED99}"/>
              </a:ext>
            </a:extLst>
          </p:cNvPr>
          <p:cNvSpPr/>
          <p:nvPr/>
        </p:nvSpPr>
        <p:spPr>
          <a:xfrm>
            <a:off x="1436613" y="4335677"/>
            <a:ext cx="8839200" cy="923330"/>
          </a:xfrm>
          <a:prstGeom prst="rect">
            <a:avLst/>
          </a:prstGeom>
        </p:spPr>
        <p:txBody>
          <a:bodyPr wrap="square">
            <a:spAutoFit/>
          </a:bodyPr>
          <a:lstStyle/>
          <a:p>
            <a:r>
              <a:rPr lang="en-GB" dirty="0"/>
              <a:t>Execute the following code to divide our data into training and test sets:</a:t>
            </a:r>
          </a:p>
          <a:p>
            <a:br>
              <a:rPr lang="en-GB" dirty="0"/>
            </a:br>
            <a:endParaRPr lang="en-US" dirty="0"/>
          </a:p>
        </p:txBody>
      </p:sp>
      <p:pic>
        <p:nvPicPr>
          <p:cNvPr id="11" name="Picture 10">
            <a:extLst>
              <a:ext uri="{FF2B5EF4-FFF2-40B4-BE49-F238E27FC236}">
                <a16:creationId xmlns:a16="http://schemas.microsoft.com/office/drawing/2014/main" id="{F739FDAC-D768-BF41-BE5B-80CA62BAFDFB}"/>
              </a:ext>
            </a:extLst>
          </p:cNvPr>
          <p:cNvPicPr>
            <a:picLocks noChangeAspect="1"/>
          </p:cNvPicPr>
          <p:nvPr/>
        </p:nvPicPr>
        <p:blipFill>
          <a:blip r:embed="rId3"/>
          <a:stretch>
            <a:fillRect/>
          </a:stretch>
        </p:blipFill>
        <p:spPr>
          <a:xfrm>
            <a:off x="1488973" y="4839907"/>
            <a:ext cx="8801100" cy="838200"/>
          </a:xfrm>
          <a:prstGeom prst="rect">
            <a:avLst/>
          </a:prstGeom>
        </p:spPr>
      </p:pic>
    </p:spTree>
    <p:extLst>
      <p:ext uri="{BB962C8B-B14F-4D97-AF65-F5344CB8AC3E}">
        <p14:creationId xmlns:p14="http://schemas.microsoft.com/office/powerpoint/2010/main" val="11816075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05213981-51F6-DF41-9FC9-ABF4DFB3227D}"/>
              </a:ext>
            </a:extLst>
          </p:cNvPr>
          <p:cNvGrpSpPr/>
          <p:nvPr/>
        </p:nvGrpSpPr>
        <p:grpSpPr>
          <a:xfrm>
            <a:off x="180474" y="694619"/>
            <a:ext cx="647255" cy="738022"/>
            <a:chOff x="4753009" y="790578"/>
            <a:chExt cx="958096" cy="958096"/>
          </a:xfrm>
        </p:grpSpPr>
        <p:sp>
          <p:nvSpPr>
            <p:cNvPr id="3" name="TextBox 2">
              <a:extLst>
                <a:ext uri="{FF2B5EF4-FFF2-40B4-BE49-F238E27FC236}">
                  <a16:creationId xmlns:a16="http://schemas.microsoft.com/office/drawing/2014/main" id="{45F13D5F-44A1-934D-8551-BC8CE9DF6ABD}"/>
                </a:ext>
              </a:extLst>
            </p:cNvPr>
            <p:cNvSpPr txBox="1"/>
            <p:nvPr/>
          </p:nvSpPr>
          <p:spPr>
            <a:xfrm>
              <a:off x="4753009" y="914221"/>
              <a:ext cx="958096" cy="679241"/>
            </a:xfrm>
            <a:prstGeom prst="rect">
              <a:avLst/>
            </a:prstGeom>
            <a:noFill/>
          </p:spPr>
          <p:txBody>
            <a:bodyPr wrap="square" lIns="108000" rIns="108000" rtlCol="0">
              <a:spAutoFit/>
            </a:bodyPr>
            <a:lstStyle/>
            <a:p>
              <a:pPr algn="ctr"/>
              <a:r>
                <a:rPr lang="en-US" altLang="ko-KR" sz="2800" b="1" dirty="0">
                  <a:cs typeface="Arial" pitchFamily="34" charset="0"/>
                </a:rPr>
                <a:t>1</a:t>
              </a:r>
              <a:endParaRPr lang="ko-KR" altLang="en-US" sz="2800" b="1" dirty="0">
                <a:cs typeface="Arial" pitchFamily="34" charset="0"/>
              </a:endParaRPr>
            </a:p>
          </p:txBody>
        </p:sp>
        <p:sp>
          <p:nvSpPr>
            <p:cNvPr id="4" name="Freeform: Shape 44">
              <a:extLst>
                <a:ext uri="{FF2B5EF4-FFF2-40B4-BE49-F238E27FC236}">
                  <a16:creationId xmlns:a16="http://schemas.microsoft.com/office/drawing/2014/main" id="{743E4BC0-720D-0C4A-B403-BB84479457FC}"/>
                </a:ext>
              </a:extLst>
            </p:cNvPr>
            <p:cNvSpPr/>
            <p:nvPr/>
          </p:nvSpPr>
          <p:spPr>
            <a:xfrm>
              <a:off x="4753009" y="790578"/>
              <a:ext cx="958096" cy="958096"/>
            </a:xfrm>
            <a:custGeom>
              <a:avLst/>
              <a:gdLst>
                <a:gd name="connsiteX0" fmla="*/ 591326 w 1182653"/>
                <a:gd name="connsiteY0" fmla="*/ 99202 h 1182653"/>
                <a:gd name="connsiteX1" fmla="*/ 542935 w 1182653"/>
                <a:gd name="connsiteY1" fmla="*/ 119164 h 1182653"/>
                <a:gd name="connsiteX2" fmla="*/ 119164 w 1182653"/>
                <a:gd name="connsiteY2" fmla="*/ 542935 h 1182653"/>
                <a:gd name="connsiteX3" fmla="*/ 119164 w 1182653"/>
                <a:gd name="connsiteY3" fmla="*/ 639718 h 1182653"/>
                <a:gd name="connsiteX4" fmla="*/ 542935 w 1182653"/>
                <a:gd name="connsiteY4" fmla="*/ 1063489 h 1182653"/>
                <a:gd name="connsiteX5" fmla="*/ 639718 w 1182653"/>
                <a:gd name="connsiteY5" fmla="*/ 1063489 h 1182653"/>
                <a:gd name="connsiteX6" fmla="*/ 1063489 w 1182653"/>
                <a:gd name="connsiteY6" fmla="*/ 639718 h 1182653"/>
                <a:gd name="connsiteX7" fmla="*/ 1063489 w 1182653"/>
                <a:gd name="connsiteY7" fmla="*/ 542935 h 1182653"/>
                <a:gd name="connsiteX8" fmla="*/ 639718 w 1182653"/>
                <a:gd name="connsiteY8" fmla="*/ 119164 h 1182653"/>
                <a:gd name="connsiteX9" fmla="*/ 591326 w 1182653"/>
                <a:gd name="connsiteY9" fmla="*/ 99202 h 1182653"/>
                <a:gd name="connsiteX10" fmla="*/ 591327 w 1182653"/>
                <a:gd name="connsiteY10" fmla="*/ 0 h 1182653"/>
                <a:gd name="connsiteX11" fmla="*/ 654581 w 1182653"/>
                <a:gd name="connsiteY11" fmla="*/ 26183 h 1182653"/>
                <a:gd name="connsiteX12" fmla="*/ 1156470 w 1182653"/>
                <a:gd name="connsiteY12" fmla="*/ 528072 h 1182653"/>
                <a:gd name="connsiteX13" fmla="*/ 1156470 w 1182653"/>
                <a:gd name="connsiteY13" fmla="*/ 654581 h 1182653"/>
                <a:gd name="connsiteX14" fmla="*/ 654581 w 1182653"/>
                <a:gd name="connsiteY14" fmla="*/ 1156470 h 1182653"/>
                <a:gd name="connsiteX15" fmla="*/ 528072 w 1182653"/>
                <a:gd name="connsiteY15" fmla="*/ 1156470 h 1182653"/>
                <a:gd name="connsiteX16" fmla="*/ 26184 w 1182653"/>
                <a:gd name="connsiteY16" fmla="*/ 654581 h 1182653"/>
                <a:gd name="connsiteX17" fmla="*/ 26184 w 1182653"/>
                <a:gd name="connsiteY17" fmla="*/ 528072 h 1182653"/>
                <a:gd name="connsiteX18" fmla="*/ 528072 w 1182653"/>
                <a:gd name="connsiteY18" fmla="*/ 26183 h 1182653"/>
                <a:gd name="connsiteX19" fmla="*/ 591327 w 1182653"/>
                <a:gd name="connsiteY19" fmla="*/ 0 h 1182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82653" h="1182653">
                  <a:moveTo>
                    <a:pt x="591326" y="99202"/>
                  </a:moveTo>
                  <a:cubicBezTo>
                    <a:pt x="573784" y="99202"/>
                    <a:pt x="556242" y="105856"/>
                    <a:pt x="542935" y="119164"/>
                  </a:cubicBezTo>
                  <a:lnTo>
                    <a:pt x="119164" y="542935"/>
                  </a:lnTo>
                  <a:cubicBezTo>
                    <a:pt x="92548" y="569550"/>
                    <a:pt x="92548" y="613102"/>
                    <a:pt x="119164" y="639718"/>
                  </a:cubicBezTo>
                  <a:lnTo>
                    <a:pt x="542935" y="1063489"/>
                  </a:lnTo>
                  <a:cubicBezTo>
                    <a:pt x="569550" y="1090104"/>
                    <a:pt x="613102" y="1090104"/>
                    <a:pt x="639718" y="1063489"/>
                  </a:cubicBezTo>
                  <a:lnTo>
                    <a:pt x="1063489" y="639718"/>
                  </a:lnTo>
                  <a:cubicBezTo>
                    <a:pt x="1090450" y="613102"/>
                    <a:pt x="1090450" y="569550"/>
                    <a:pt x="1063489" y="542935"/>
                  </a:cubicBezTo>
                  <a:lnTo>
                    <a:pt x="639718" y="119164"/>
                  </a:lnTo>
                  <a:cubicBezTo>
                    <a:pt x="626410" y="105856"/>
                    <a:pt x="608868" y="99202"/>
                    <a:pt x="591326" y="99202"/>
                  </a:cubicBezTo>
                  <a:close/>
                  <a:moveTo>
                    <a:pt x="591327" y="0"/>
                  </a:moveTo>
                  <a:cubicBezTo>
                    <a:pt x="614226" y="0"/>
                    <a:pt x="637126" y="8728"/>
                    <a:pt x="654581" y="26183"/>
                  </a:cubicBezTo>
                  <a:lnTo>
                    <a:pt x="1156470" y="528072"/>
                  </a:lnTo>
                  <a:cubicBezTo>
                    <a:pt x="1191381" y="562983"/>
                    <a:pt x="1191381" y="619670"/>
                    <a:pt x="1156470" y="654581"/>
                  </a:cubicBezTo>
                  <a:lnTo>
                    <a:pt x="654581" y="1156470"/>
                  </a:lnTo>
                  <a:cubicBezTo>
                    <a:pt x="619670" y="1191381"/>
                    <a:pt x="562983" y="1191381"/>
                    <a:pt x="528072" y="1156470"/>
                  </a:cubicBezTo>
                  <a:lnTo>
                    <a:pt x="26184" y="654581"/>
                  </a:lnTo>
                  <a:cubicBezTo>
                    <a:pt x="-8728" y="619670"/>
                    <a:pt x="-8728" y="562983"/>
                    <a:pt x="26184" y="528072"/>
                  </a:cubicBezTo>
                  <a:lnTo>
                    <a:pt x="528072" y="26183"/>
                  </a:lnTo>
                  <a:cubicBezTo>
                    <a:pt x="545528" y="8728"/>
                    <a:pt x="568427" y="0"/>
                    <a:pt x="591327" y="0"/>
                  </a:cubicBezTo>
                  <a:close/>
                </a:path>
              </a:pathLst>
            </a:custGeom>
            <a:solidFill>
              <a:schemeClr val="accent1"/>
            </a:solidFill>
            <a:ln w="9525" cap="flat">
              <a:noFill/>
              <a:prstDash val="solid"/>
              <a:miter/>
            </a:ln>
          </p:spPr>
          <p:txBody>
            <a:bodyPr rtlCol="0" anchor="ctr"/>
            <a:lstStyle/>
            <a:p>
              <a:endParaRPr lang="en-US" dirty="0"/>
            </a:p>
          </p:txBody>
        </p:sp>
      </p:grpSp>
      <p:sp>
        <p:nvSpPr>
          <p:cNvPr id="8" name="TextBox 7">
            <a:extLst>
              <a:ext uri="{FF2B5EF4-FFF2-40B4-BE49-F238E27FC236}">
                <a16:creationId xmlns:a16="http://schemas.microsoft.com/office/drawing/2014/main" id="{B09DF1BC-3D41-7142-8A2F-5C187C6A3C8D}"/>
              </a:ext>
            </a:extLst>
          </p:cNvPr>
          <p:cNvSpPr txBox="1"/>
          <p:nvPr/>
        </p:nvSpPr>
        <p:spPr>
          <a:xfrm>
            <a:off x="860162" y="832797"/>
            <a:ext cx="8099300" cy="461665"/>
          </a:xfrm>
          <a:prstGeom prst="rect">
            <a:avLst/>
          </a:prstGeom>
          <a:noFill/>
        </p:spPr>
        <p:txBody>
          <a:bodyPr wrap="square" rtlCol="0">
            <a:spAutoFit/>
          </a:bodyPr>
          <a:lstStyle/>
          <a:p>
            <a:r>
              <a:rPr lang="en-US" altLang="ko-KR" sz="2400" b="1" dirty="0">
                <a:cs typeface="Arial" pitchFamily="34" charset="0"/>
              </a:rPr>
              <a:t>Machine Learning: Regression, Clustering, and Classification</a:t>
            </a:r>
          </a:p>
        </p:txBody>
      </p:sp>
      <p:sp>
        <p:nvSpPr>
          <p:cNvPr id="9" name="TextBox 8">
            <a:extLst>
              <a:ext uri="{FF2B5EF4-FFF2-40B4-BE49-F238E27FC236}">
                <a16:creationId xmlns:a16="http://schemas.microsoft.com/office/drawing/2014/main" id="{E8221E3D-C6A9-E844-801B-1B996F03E9C0}"/>
              </a:ext>
            </a:extLst>
          </p:cNvPr>
          <p:cNvSpPr txBox="1"/>
          <p:nvPr/>
        </p:nvSpPr>
        <p:spPr>
          <a:xfrm>
            <a:off x="860162" y="1379832"/>
            <a:ext cx="3280322" cy="369332"/>
          </a:xfrm>
          <a:prstGeom prst="rect">
            <a:avLst/>
          </a:prstGeom>
          <a:noFill/>
        </p:spPr>
        <p:txBody>
          <a:bodyPr wrap="none" rtlCol="0">
            <a:spAutoFit/>
          </a:bodyPr>
          <a:lstStyle/>
          <a:p>
            <a:pPr marL="285750" indent="-285750">
              <a:buFont typeface="Wingdings" pitchFamily="2" charset="2"/>
              <a:buChar char="q"/>
            </a:pPr>
            <a:r>
              <a:rPr lang="en-US" dirty="0"/>
              <a:t>Multiple Regression in Python</a:t>
            </a:r>
          </a:p>
        </p:txBody>
      </p:sp>
      <p:sp>
        <p:nvSpPr>
          <p:cNvPr id="14" name="TextBox 13">
            <a:extLst>
              <a:ext uri="{FF2B5EF4-FFF2-40B4-BE49-F238E27FC236}">
                <a16:creationId xmlns:a16="http://schemas.microsoft.com/office/drawing/2014/main" id="{5C80BDC0-A965-D64B-A5C1-EF2CF6975834}"/>
              </a:ext>
            </a:extLst>
          </p:cNvPr>
          <p:cNvSpPr txBox="1"/>
          <p:nvPr/>
        </p:nvSpPr>
        <p:spPr>
          <a:xfrm>
            <a:off x="1257301" y="1944172"/>
            <a:ext cx="7702162" cy="1200329"/>
          </a:xfrm>
          <a:prstGeom prst="rect">
            <a:avLst/>
          </a:prstGeom>
          <a:noFill/>
        </p:spPr>
        <p:txBody>
          <a:bodyPr wrap="square" rtlCol="0">
            <a:spAutoFit/>
          </a:bodyPr>
          <a:lstStyle/>
          <a:p>
            <a:r>
              <a:rPr lang="en-GB" b="1" dirty="0"/>
              <a:t>Training the Algorithm</a:t>
            </a:r>
          </a:p>
          <a:p>
            <a:br>
              <a:rPr lang="en-GB" dirty="0"/>
            </a:br>
            <a:br>
              <a:rPr lang="en-GB" dirty="0"/>
            </a:br>
            <a:endParaRPr lang="en-GB" b="1" dirty="0"/>
          </a:p>
        </p:txBody>
      </p:sp>
      <p:sp>
        <p:nvSpPr>
          <p:cNvPr id="5" name="Rectangle 4">
            <a:extLst>
              <a:ext uri="{FF2B5EF4-FFF2-40B4-BE49-F238E27FC236}">
                <a16:creationId xmlns:a16="http://schemas.microsoft.com/office/drawing/2014/main" id="{E78DDE2E-D053-2E4D-A286-58A580B3E47E}"/>
              </a:ext>
            </a:extLst>
          </p:cNvPr>
          <p:cNvSpPr/>
          <p:nvPr/>
        </p:nvSpPr>
        <p:spPr>
          <a:xfrm>
            <a:off x="1361607" y="2363049"/>
            <a:ext cx="9139243" cy="646331"/>
          </a:xfrm>
          <a:prstGeom prst="rect">
            <a:avLst/>
          </a:prstGeom>
        </p:spPr>
        <p:txBody>
          <a:bodyPr wrap="square">
            <a:spAutoFit/>
          </a:bodyPr>
          <a:lstStyle/>
          <a:p>
            <a:r>
              <a:rPr lang="en-GB" dirty="0"/>
              <a:t>And finally, to train the algorithm we execute the same code as before, using the fit() method of the </a:t>
            </a:r>
            <a:r>
              <a:rPr lang="en-GB" dirty="0" err="1"/>
              <a:t>LinearRegression</a:t>
            </a:r>
            <a:r>
              <a:rPr lang="en-GB" dirty="0"/>
              <a:t> class:</a:t>
            </a:r>
            <a:endParaRPr lang="en-US" dirty="0"/>
          </a:p>
        </p:txBody>
      </p:sp>
      <p:pic>
        <p:nvPicPr>
          <p:cNvPr id="6" name="Picture 5">
            <a:extLst>
              <a:ext uri="{FF2B5EF4-FFF2-40B4-BE49-F238E27FC236}">
                <a16:creationId xmlns:a16="http://schemas.microsoft.com/office/drawing/2014/main" id="{EB99747D-7373-554B-8A03-3C76CB92A713}"/>
              </a:ext>
            </a:extLst>
          </p:cNvPr>
          <p:cNvPicPr>
            <a:picLocks noChangeAspect="1"/>
          </p:cNvPicPr>
          <p:nvPr/>
        </p:nvPicPr>
        <p:blipFill>
          <a:blip r:embed="rId2"/>
          <a:stretch>
            <a:fillRect/>
          </a:stretch>
        </p:blipFill>
        <p:spPr>
          <a:xfrm>
            <a:off x="1361608" y="3205500"/>
            <a:ext cx="8851900" cy="1016000"/>
          </a:xfrm>
          <a:prstGeom prst="rect">
            <a:avLst/>
          </a:prstGeom>
        </p:spPr>
      </p:pic>
      <p:sp>
        <p:nvSpPr>
          <p:cNvPr id="12" name="Rectangle 11">
            <a:extLst>
              <a:ext uri="{FF2B5EF4-FFF2-40B4-BE49-F238E27FC236}">
                <a16:creationId xmlns:a16="http://schemas.microsoft.com/office/drawing/2014/main" id="{F4BE30D9-0FEF-B641-B083-D5CC34467553}"/>
              </a:ext>
            </a:extLst>
          </p:cNvPr>
          <p:cNvSpPr/>
          <p:nvPr/>
        </p:nvSpPr>
        <p:spPr>
          <a:xfrm>
            <a:off x="1361608" y="4282499"/>
            <a:ext cx="6096000" cy="923330"/>
          </a:xfrm>
          <a:prstGeom prst="rect">
            <a:avLst/>
          </a:prstGeom>
        </p:spPr>
        <p:txBody>
          <a:bodyPr>
            <a:spAutoFit/>
          </a:bodyPr>
          <a:lstStyle/>
          <a:p>
            <a:r>
              <a:rPr lang="en-GB" b="1" dirty="0">
                <a:latin typeface="Inter"/>
              </a:rPr>
              <a:t>Making Predictions</a:t>
            </a:r>
          </a:p>
          <a:p>
            <a:br>
              <a:rPr lang="en-GB" dirty="0"/>
            </a:br>
            <a:endParaRPr lang="en-US" dirty="0"/>
          </a:p>
        </p:txBody>
      </p:sp>
      <p:pic>
        <p:nvPicPr>
          <p:cNvPr id="13" name="Picture 12">
            <a:extLst>
              <a:ext uri="{FF2B5EF4-FFF2-40B4-BE49-F238E27FC236}">
                <a16:creationId xmlns:a16="http://schemas.microsoft.com/office/drawing/2014/main" id="{16D245C3-D187-A14D-9CE5-79CE131E457E}"/>
              </a:ext>
            </a:extLst>
          </p:cNvPr>
          <p:cNvPicPr>
            <a:picLocks noChangeAspect="1"/>
          </p:cNvPicPr>
          <p:nvPr/>
        </p:nvPicPr>
        <p:blipFill>
          <a:blip r:embed="rId3"/>
          <a:stretch>
            <a:fillRect/>
          </a:stretch>
        </p:blipFill>
        <p:spPr>
          <a:xfrm>
            <a:off x="1348908" y="4744164"/>
            <a:ext cx="8864600" cy="609600"/>
          </a:xfrm>
          <a:prstGeom prst="rect">
            <a:avLst/>
          </a:prstGeom>
        </p:spPr>
      </p:pic>
      <p:sp>
        <p:nvSpPr>
          <p:cNvPr id="15" name="Rectangle 14">
            <a:extLst>
              <a:ext uri="{FF2B5EF4-FFF2-40B4-BE49-F238E27FC236}">
                <a16:creationId xmlns:a16="http://schemas.microsoft.com/office/drawing/2014/main" id="{F3641457-00B2-3D4A-B593-082BE60D2D84}"/>
              </a:ext>
            </a:extLst>
          </p:cNvPr>
          <p:cNvSpPr/>
          <p:nvPr/>
        </p:nvSpPr>
        <p:spPr>
          <a:xfrm>
            <a:off x="1361608" y="5478168"/>
            <a:ext cx="9139244" cy="1200329"/>
          </a:xfrm>
          <a:prstGeom prst="rect">
            <a:avLst/>
          </a:prstGeom>
        </p:spPr>
        <p:txBody>
          <a:bodyPr wrap="square">
            <a:spAutoFit/>
          </a:bodyPr>
          <a:lstStyle/>
          <a:p>
            <a:r>
              <a:rPr lang="en-GB" dirty="0"/>
              <a:t>To compare the actual output values for </a:t>
            </a:r>
            <a:r>
              <a:rPr lang="en-GB" dirty="0" err="1"/>
              <a:t>X_test</a:t>
            </a:r>
            <a:r>
              <a:rPr lang="en-GB" dirty="0"/>
              <a:t> with the predicted values, execute the following script:</a:t>
            </a:r>
          </a:p>
          <a:p>
            <a:br>
              <a:rPr lang="en-GB" dirty="0"/>
            </a:br>
            <a:endParaRPr lang="en-US" dirty="0"/>
          </a:p>
        </p:txBody>
      </p:sp>
      <p:pic>
        <p:nvPicPr>
          <p:cNvPr id="16" name="Picture 15">
            <a:extLst>
              <a:ext uri="{FF2B5EF4-FFF2-40B4-BE49-F238E27FC236}">
                <a16:creationId xmlns:a16="http://schemas.microsoft.com/office/drawing/2014/main" id="{20088E4E-0A20-6B4F-B552-306E11CC765F}"/>
              </a:ext>
            </a:extLst>
          </p:cNvPr>
          <p:cNvPicPr>
            <a:picLocks noChangeAspect="1"/>
          </p:cNvPicPr>
          <p:nvPr/>
        </p:nvPicPr>
        <p:blipFill>
          <a:blip r:embed="rId4"/>
          <a:stretch>
            <a:fillRect/>
          </a:stretch>
        </p:blipFill>
        <p:spPr>
          <a:xfrm>
            <a:off x="1361607" y="6096000"/>
            <a:ext cx="8902700" cy="762000"/>
          </a:xfrm>
          <a:prstGeom prst="rect">
            <a:avLst/>
          </a:prstGeom>
        </p:spPr>
      </p:pic>
    </p:spTree>
    <p:extLst>
      <p:ext uri="{BB962C8B-B14F-4D97-AF65-F5344CB8AC3E}">
        <p14:creationId xmlns:p14="http://schemas.microsoft.com/office/powerpoint/2010/main" val="29754267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05213981-51F6-DF41-9FC9-ABF4DFB3227D}"/>
              </a:ext>
            </a:extLst>
          </p:cNvPr>
          <p:cNvGrpSpPr/>
          <p:nvPr/>
        </p:nvGrpSpPr>
        <p:grpSpPr>
          <a:xfrm>
            <a:off x="180474" y="694619"/>
            <a:ext cx="647255" cy="738022"/>
            <a:chOff x="4753009" y="790578"/>
            <a:chExt cx="958096" cy="958096"/>
          </a:xfrm>
        </p:grpSpPr>
        <p:sp>
          <p:nvSpPr>
            <p:cNvPr id="3" name="TextBox 2">
              <a:extLst>
                <a:ext uri="{FF2B5EF4-FFF2-40B4-BE49-F238E27FC236}">
                  <a16:creationId xmlns:a16="http://schemas.microsoft.com/office/drawing/2014/main" id="{45F13D5F-44A1-934D-8551-BC8CE9DF6ABD}"/>
                </a:ext>
              </a:extLst>
            </p:cNvPr>
            <p:cNvSpPr txBox="1"/>
            <p:nvPr/>
          </p:nvSpPr>
          <p:spPr>
            <a:xfrm>
              <a:off x="4753009" y="914221"/>
              <a:ext cx="958096" cy="679241"/>
            </a:xfrm>
            <a:prstGeom prst="rect">
              <a:avLst/>
            </a:prstGeom>
            <a:noFill/>
          </p:spPr>
          <p:txBody>
            <a:bodyPr wrap="square" lIns="108000" rIns="108000" rtlCol="0">
              <a:spAutoFit/>
            </a:bodyPr>
            <a:lstStyle/>
            <a:p>
              <a:pPr algn="ctr"/>
              <a:r>
                <a:rPr lang="en-US" altLang="ko-KR" sz="2800" b="1" dirty="0">
                  <a:cs typeface="Arial" pitchFamily="34" charset="0"/>
                </a:rPr>
                <a:t>1</a:t>
              </a:r>
              <a:endParaRPr lang="ko-KR" altLang="en-US" sz="2800" b="1" dirty="0">
                <a:cs typeface="Arial" pitchFamily="34" charset="0"/>
              </a:endParaRPr>
            </a:p>
          </p:txBody>
        </p:sp>
        <p:sp>
          <p:nvSpPr>
            <p:cNvPr id="4" name="Freeform: Shape 44">
              <a:extLst>
                <a:ext uri="{FF2B5EF4-FFF2-40B4-BE49-F238E27FC236}">
                  <a16:creationId xmlns:a16="http://schemas.microsoft.com/office/drawing/2014/main" id="{743E4BC0-720D-0C4A-B403-BB84479457FC}"/>
                </a:ext>
              </a:extLst>
            </p:cNvPr>
            <p:cNvSpPr/>
            <p:nvPr/>
          </p:nvSpPr>
          <p:spPr>
            <a:xfrm>
              <a:off x="4753009" y="790578"/>
              <a:ext cx="958096" cy="958096"/>
            </a:xfrm>
            <a:custGeom>
              <a:avLst/>
              <a:gdLst>
                <a:gd name="connsiteX0" fmla="*/ 591326 w 1182653"/>
                <a:gd name="connsiteY0" fmla="*/ 99202 h 1182653"/>
                <a:gd name="connsiteX1" fmla="*/ 542935 w 1182653"/>
                <a:gd name="connsiteY1" fmla="*/ 119164 h 1182653"/>
                <a:gd name="connsiteX2" fmla="*/ 119164 w 1182653"/>
                <a:gd name="connsiteY2" fmla="*/ 542935 h 1182653"/>
                <a:gd name="connsiteX3" fmla="*/ 119164 w 1182653"/>
                <a:gd name="connsiteY3" fmla="*/ 639718 h 1182653"/>
                <a:gd name="connsiteX4" fmla="*/ 542935 w 1182653"/>
                <a:gd name="connsiteY4" fmla="*/ 1063489 h 1182653"/>
                <a:gd name="connsiteX5" fmla="*/ 639718 w 1182653"/>
                <a:gd name="connsiteY5" fmla="*/ 1063489 h 1182653"/>
                <a:gd name="connsiteX6" fmla="*/ 1063489 w 1182653"/>
                <a:gd name="connsiteY6" fmla="*/ 639718 h 1182653"/>
                <a:gd name="connsiteX7" fmla="*/ 1063489 w 1182653"/>
                <a:gd name="connsiteY7" fmla="*/ 542935 h 1182653"/>
                <a:gd name="connsiteX8" fmla="*/ 639718 w 1182653"/>
                <a:gd name="connsiteY8" fmla="*/ 119164 h 1182653"/>
                <a:gd name="connsiteX9" fmla="*/ 591326 w 1182653"/>
                <a:gd name="connsiteY9" fmla="*/ 99202 h 1182653"/>
                <a:gd name="connsiteX10" fmla="*/ 591327 w 1182653"/>
                <a:gd name="connsiteY10" fmla="*/ 0 h 1182653"/>
                <a:gd name="connsiteX11" fmla="*/ 654581 w 1182653"/>
                <a:gd name="connsiteY11" fmla="*/ 26183 h 1182653"/>
                <a:gd name="connsiteX12" fmla="*/ 1156470 w 1182653"/>
                <a:gd name="connsiteY12" fmla="*/ 528072 h 1182653"/>
                <a:gd name="connsiteX13" fmla="*/ 1156470 w 1182653"/>
                <a:gd name="connsiteY13" fmla="*/ 654581 h 1182653"/>
                <a:gd name="connsiteX14" fmla="*/ 654581 w 1182653"/>
                <a:gd name="connsiteY14" fmla="*/ 1156470 h 1182653"/>
                <a:gd name="connsiteX15" fmla="*/ 528072 w 1182653"/>
                <a:gd name="connsiteY15" fmla="*/ 1156470 h 1182653"/>
                <a:gd name="connsiteX16" fmla="*/ 26184 w 1182653"/>
                <a:gd name="connsiteY16" fmla="*/ 654581 h 1182653"/>
                <a:gd name="connsiteX17" fmla="*/ 26184 w 1182653"/>
                <a:gd name="connsiteY17" fmla="*/ 528072 h 1182653"/>
                <a:gd name="connsiteX18" fmla="*/ 528072 w 1182653"/>
                <a:gd name="connsiteY18" fmla="*/ 26183 h 1182653"/>
                <a:gd name="connsiteX19" fmla="*/ 591327 w 1182653"/>
                <a:gd name="connsiteY19" fmla="*/ 0 h 1182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82653" h="1182653">
                  <a:moveTo>
                    <a:pt x="591326" y="99202"/>
                  </a:moveTo>
                  <a:cubicBezTo>
                    <a:pt x="573784" y="99202"/>
                    <a:pt x="556242" y="105856"/>
                    <a:pt x="542935" y="119164"/>
                  </a:cubicBezTo>
                  <a:lnTo>
                    <a:pt x="119164" y="542935"/>
                  </a:lnTo>
                  <a:cubicBezTo>
                    <a:pt x="92548" y="569550"/>
                    <a:pt x="92548" y="613102"/>
                    <a:pt x="119164" y="639718"/>
                  </a:cubicBezTo>
                  <a:lnTo>
                    <a:pt x="542935" y="1063489"/>
                  </a:lnTo>
                  <a:cubicBezTo>
                    <a:pt x="569550" y="1090104"/>
                    <a:pt x="613102" y="1090104"/>
                    <a:pt x="639718" y="1063489"/>
                  </a:cubicBezTo>
                  <a:lnTo>
                    <a:pt x="1063489" y="639718"/>
                  </a:lnTo>
                  <a:cubicBezTo>
                    <a:pt x="1090450" y="613102"/>
                    <a:pt x="1090450" y="569550"/>
                    <a:pt x="1063489" y="542935"/>
                  </a:cubicBezTo>
                  <a:lnTo>
                    <a:pt x="639718" y="119164"/>
                  </a:lnTo>
                  <a:cubicBezTo>
                    <a:pt x="626410" y="105856"/>
                    <a:pt x="608868" y="99202"/>
                    <a:pt x="591326" y="99202"/>
                  </a:cubicBezTo>
                  <a:close/>
                  <a:moveTo>
                    <a:pt x="591327" y="0"/>
                  </a:moveTo>
                  <a:cubicBezTo>
                    <a:pt x="614226" y="0"/>
                    <a:pt x="637126" y="8728"/>
                    <a:pt x="654581" y="26183"/>
                  </a:cubicBezTo>
                  <a:lnTo>
                    <a:pt x="1156470" y="528072"/>
                  </a:lnTo>
                  <a:cubicBezTo>
                    <a:pt x="1191381" y="562983"/>
                    <a:pt x="1191381" y="619670"/>
                    <a:pt x="1156470" y="654581"/>
                  </a:cubicBezTo>
                  <a:lnTo>
                    <a:pt x="654581" y="1156470"/>
                  </a:lnTo>
                  <a:cubicBezTo>
                    <a:pt x="619670" y="1191381"/>
                    <a:pt x="562983" y="1191381"/>
                    <a:pt x="528072" y="1156470"/>
                  </a:cubicBezTo>
                  <a:lnTo>
                    <a:pt x="26184" y="654581"/>
                  </a:lnTo>
                  <a:cubicBezTo>
                    <a:pt x="-8728" y="619670"/>
                    <a:pt x="-8728" y="562983"/>
                    <a:pt x="26184" y="528072"/>
                  </a:cubicBezTo>
                  <a:lnTo>
                    <a:pt x="528072" y="26183"/>
                  </a:lnTo>
                  <a:cubicBezTo>
                    <a:pt x="545528" y="8728"/>
                    <a:pt x="568427" y="0"/>
                    <a:pt x="591327" y="0"/>
                  </a:cubicBezTo>
                  <a:close/>
                </a:path>
              </a:pathLst>
            </a:custGeom>
            <a:solidFill>
              <a:schemeClr val="accent1"/>
            </a:solidFill>
            <a:ln w="9525" cap="flat">
              <a:noFill/>
              <a:prstDash val="solid"/>
              <a:miter/>
            </a:ln>
          </p:spPr>
          <p:txBody>
            <a:bodyPr rtlCol="0" anchor="ctr"/>
            <a:lstStyle/>
            <a:p>
              <a:endParaRPr lang="en-US" dirty="0"/>
            </a:p>
          </p:txBody>
        </p:sp>
      </p:grpSp>
      <p:sp>
        <p:nvSpPr>
          <p:cNvPr id="8" name="TextBox 7">
            <a:extLst>
              <a:ext uri="{FF2B5EF4-FFF2-40B4-BE49-F238E27FC236}">
                <a16:creationId xmlns:a16="http://schemas.microsoft.com/office/drawing/2014/main" id="{B09DF1BC-3D41-7142-8A2F-5C187C6A3C8D}"/>
              </a:ext>
            </a:extLst>
          </p:cNvPr>
          <p:cNvSpPr txBox="1"/>
          <p:nvPr/>
        </p:nvSpPr>
        <p:spPr>
          <a:xfrm>
            <a:off x="860162" y="832797"/>
            <a:ext cx="8099300" cy="461665"/>
          </a:xfrm>
          <a:prstGeom prst="rect">
            <a:avLst/>
          </a:prstGeom>
          <a:noFill/>
        </p:spPr>
        <p:txBody>
          <a:bodyPr wrap="square" rtlCol="0">
            <a:spAutoFit/>
          </a:bodyPr>
          <a:lstStyle/>
          <a:p>
            <a:r>
              <a:rPr lang="en-US" altLang="ko-KR" sz="2400" b="1" dirty="0">
                <a:cs typeface="Arial" pitchFamily="34" charset="0"/>
              </a:rPr>
              <a:t>Machine Learning: Regression, Clustering, and Classification</a:t>
            </a:r>
          </a:p>
        </p:txBody>
      </p:sp>
      <p:sp>
        <p:nvSpPr>
          <p:cNvPr id="9" name="TextBox 8">
            <a:extLst>
              <a:ext uri="{FF2B5EF4-FFF2-40B4-BE49-F238E27FC236}">
                <a16:creationId xmlns:a16="http://schemas.microsoft.com/office/drawing/2014/main" id="{E8221E3D-C6A9-E844-801B-1B996F03E9C0}"/>
              </a:ext>
            </a:extLst>
          </p:cNvPr>
          <p:cNvSpPr txBox="1"/>
          <p:nvPr/>
        </p:nvSpPr>
        <p:spPr>
          <a:xfrm>
            <a:off x="860162" y="1379832"/>
            <a:ext cx="3280322" cy="369332"/>
          </a:xfrm>
          <a:prstGeom prst="rect">
            <a:avLst/>
          </a:prstGeom>
          <a:noFill/>
        </p:spPr>
        <p:txBody>
          <a:bodyPr wrap="none" rtlCol="0">
            <a:spAutoFit/>
          </a:bodyPr>
          <a:lstStyle/>
          <a:p>
            <a:pPr marL="285750" indent="-285750">
              <a:buFont typeface="Wingdings" pitchFamily="2" charset="2"/>
              <a:buChar char="q"/>
            </a:pPr>
            <a:r>
              <a:rPr lang="en-US" dirty="0"/>
              <a:t>Multiple Regression in Python</a:t>
            </a:r>
          </a:p>
        </p:txBody>
      </p:sp>
      <p:sp>
        <p:nvSpPr>
          <p:cNvPr id="14" name="TextBox 13">
            <a:extLst>
              <a:ext uri="{FF2B5EF4-FFF2-40B4-BE49-F238E27FC236}">
                <a16:creationId xmlns:a16="http://schemas.microsoft.com/office/drawing/2014/main" id="{5C80BDC0-A965-D64B-A5C1-EF2CF6975834}"/>
              </a:ext>
            </a:extLst>
          </p:cNvPr>
          <p:cNvSpPr txBox="1"/>
          <p:nvPr/>
        </p:nvSpPr>
        <p:spPr>
          <a:xfrm>
            <a:off x="1257301" y="1944172"/>
            <a:ext cx="7702162" cy="923330"/>
          </a:xfrm>
          <a:prstGeom prst="rect">
            <a:avLst/>
          </a:prstGeom>
          <a:noFill/>
        </p:spPr>
        <p:txBody>
          <a:bodyPr wrap="square" rtlCol="0">
            <a:spAutoFit/>
          </a:bodyPr>
          <a:lstStyle/>
          <a:p>
            <a:br>
              <a:rPr lang="en-GB" dirty="0"/>
            </a:br>
            <a:br>
              <a:rPr lang="en-GB" dirty="0"/>
            </a:br>
            <a:endParaRPr lang="en-GB" b="1" dirty="0"/>
          </a:p>
        </p:txBody>
      </p:sp>
      <p:sp>
        <p:nvSpPr>
          <p:cNvPr id="5" name="Rectangle 4">
            <a:extLst>
              <a:ext uri="{FF2B5EF4-FFF2-40B4-BE49-F238E27FC236}">
                <a16:creationId xmlns:a16="http://schemas.microsoft.com/office/drawing/2014/main" id="{E78DDE2E-D053-2E4D-A286-58A580B3E47E}"/>
              </a:ext>
            </a:extLst>
          </p:cNvPr>
          <p:cNvSpPr/>
          <p:nvPr/>
        </p:nvSpPr>
        <p:spPr>
          <a:xfrm>
            <a:off x="1297733" y="1944172"/>
            <a:ext cx="9139243" cy="923330"/>
          </a:xfrm>
          <a:prstGeom prst="rect">
            <a:avLst/>
          </a:prstGeom>
        </p:spPr>
        <p:txBody>
          <a:bodyPr wrap="square">
            <a:spAutoFit/>
          </a:bodyPr>
          <a:lstStyle/>
          <a:p>
            <a:r>
              <a:rPr lang="en-GB" dirty="0"/>
              <a:t>The output looks like this:</a:t>
            </a:r>
          </a:p>
          <a:p>
            <a:br>
              <a:rPr lang="en-GB" dirty="0"/>
            </a:br>
            <a:endParaRPr lang="en-US" dirty="0"/>
          </a:p>
        </p:txBody>
      </p:sp>
      <p:pic>
        <p:nvPicPr>
          <p:cNvPr id="7" name="Picture 6">
            <a:extLst>
              <a:ext uri="{FF2B5EF4-FFF2-40B4-BE49-F238E27FC236}">
                <a16:creationId xmlns:a16="http://schemas.microsoft.com/office/drawing/2014/main" id="{D83627EE-DF4D-5543-BAFA-68A38E1ACA85}"/>
              </a:ext>
            </a:extLst>
          </p:cNvPr>
          <p:cNvPicPr>
            <a:picLocks noChangeAspect="1"/>
          </p:cNvPicPr>
          <p:nvPr/>
        </p:nvPicPr>
        <p:blipFill>
          <a:blip r:embed="rId2"/>
          <a:stretch>
            <a:fillRect/>
          </a:stretch>
        </p:blipFill>
        <p:spPr>
          <a:xfrm>
            <a:off x="4140484" y="1944172"/>
            <a:ext cx="6925802" cy="4659531"/>
          </a:xfrm>
          <a:prstGeom prst="rect">
            <a:avLst/>
          </a:prstGeom>
        </p:spPr>
      </p:pic>
    </p:spTree>
    <p:extLst>
      <p:ext uri="{BB962C8B-B14F-4D97-AF65-F5344CB8AC3E}">
        <p14:creationId xmlns:p14="http://schemas.microsoft.com/office/powerpoint/2010/main" val="18168298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Title 1">
            <a:extLst>
              <a:ext uri="{FF2B5EF4-FFF2-40B4-BE49-F238E27FC236}">
                <a16:creationId xmlns:a16="http://schemas.microsoft.com/office/drawing/2014/main" id="{D0240DEF-7BD5-0542-A523-DCBCE9D02F84}"/>
              </a:ext>
            </a:extLst>
          </p:cNvPr>
          <p:cNvSpPr>
            <a:spLocks noGrp="1"/>
          </p:cNvSpPr>
          <p:nvPr>
            <p:ph type="title"/>
          </p:nvPr>
        </p:nvSpPr>
        <p:spPr/>
        <p:txBody>
          <a:bodyPr/>
          <a:lstStyle/>
          <a:p>
            <a:pPr eaLnBrk="1" hangingPunct="1"/>
            <a:r>
              <a:rPr lang="en-US" altLang="en-US" b="1" dirty="0">
                <a:ea typeface="ＭＳ Ｐゴシック" panose="020B0600070205080204" pitchFamily="34" charset="-128"/>
              </a:rPr>
              <a:t>Class Expectations</a:t>
            </a:r>
          </a:p>
        </p:txBody>
      </p:sp>
      <p:sp>
        <p:nvSpPr>
          <p:cNvPr id="22530" name="Content Placeholder 2">
            <a:extLst>
              <a:ext uri="{FF2B5EF4-FFF2-40B4-BE49-F238E27FC236}">
                <a16:creationId xmlns:a16="http://schemas.microsoft.com/office/drawing/2014/main" id="{81607ABA-AA81-9747-8549-B44E4EDC31F4}"/>
              </a:ext>
            </a:extLst>
          </p:cNvPr>
          <p:cNvSpPr>
            <a:spLocks noGrp="1"/>
          </p:cNvSpPr>
          <p:nvPr>
            <p:ph idx="1"/>
          </p:nvPr>
        </p:nvSpPr>
        <p:spPr/>
        <p:txBody>
          <a:bodyPr>
            <a:normAutofit/>
          </a:bodyPr>
          <a:lstStyle/>
          <a:p>
            <a:pPr eaLnBrk="1" hangingPunct="1">
              <a:lnSpc>
                <a:spcPct val="150000"/>
              </a:lnSpc>
            </a:pPr>
            <a:r>
              <a:rPr lang="en-US" altLang="en-US" dirty="0">
                <a:ea typeface="ＭＳ Ｐゴシック" panose="020B0600070205080204" pitchFamily="34" charset="-128"/>
              </a:rPr>
              <a:t>Class participation – Your input is needed for good discussion</a:t>
            </a:r>
          </a:p>
          <a:p>
            <a:pPr eaLnBrk="1" hangingPunct="1">
              <a:lnSpc>
                <a:spcPct val="150000"/>
              </a:lnSpc>
            </a:pPr>
            <a:r>
              <a:rPr lang="en-US" altLang="en-US" dirty="0">
                <a:ea typeface="ＭＳ Ｐゴシック" panose="020B0600070205080204" pitchFamily="34" charset="-128"/>
              </a:rPr>
              <a:t>Keep up with reading material</a:t>
            </a:r>
          </a:p>
          <a:p>
            <a:pPr eaLnBrk="1" hangingPunct="1">
              <a:lnSpc>
                <a:spcPct val="150000"/>
              </a:lnSpc>
            </a:pPr>
            <a:r>
              <a:rPr lang="en-US" altLang="en-US" dirty="0">
                <a:ea typeface="ＭＳ Ｐゴシック" panose="020B0600070205080204" pitchFamily="34" charset="-128"/>
              </a:rPr>
              <a:t>Complete assignments and projects on time</a:t>
            </a:r>
          </a:p>
          <a:p>
            <a:pPr eaLnBrk="1" hangingPunct="1">
              <a:lnSpc>
                <a:spcPct val="150000"/>
              </a:lnSpc>
            </a:pPr>
            <a:r>
              <a:rPr lang="en-US" altLang="en-US" dirty="0">
                <a:ea typeface="ＭＳ Ｐゴシック" panose="020B0600070205080204" pitchFamily="34" charset="-128"/>
              </a:rPr>
              <a:t>Submit clean, organized, and concise CW reports</a:t>
            </a:r>
          </a:p>
          <a:p>
            <a:pPr eaLnBrk="1" hangingPunct="1"/>
            <a:endParaRPr lang="en-US" altLang="en-US" dirty="0">
              <a:ea typeface="ＭＳ Ｐゴシック" panose="020B0600070205080204" pitchFamily="34" charset="-128"/>
            </a:endParaRPr>
          </a:p>
          <a:p>
            <a:pPr eaLnBrk="1" hangingPunct="1"/>
            <a:endParaRPr lang="en-US" altLang="en-US" dirty="0">
              <a:ea typeface="ＭＳ Ｐゴシック" panose="020B0600070205080204" pitchFamily="34" charset="-128"/>
            </a:endParaRPr>
          </a:p>
          <a:p>
            <a:pPr eaLnBrk="1" hangingPunct="1"/>
            <a:endParaRPr lang="en-US" altLang="en-US" dirty="0">
              <a:ea typeface="ＭＳ Ｐゴシック" panose="020B0600070205080204" pitchFamily="34" charset="-128"/>
            </a:endParaRPr>
          </a:p>
        </p:txBody>
      </p:sp>
      <p:sp>
        <p:nvSpPr>
          <p:cNvPr id="22531" name="Slide Number Placeholder 3">
            <a:extLst>
              <a:ext uri="{FF2B5EF4-FFF2-40B4-BE49-F238E27FC236}">
                <a16:creationId xmlns:a16="http://schemas.microsoft.com/office/drawing/2014/main" id="{19FDFF6D-54EB-3F45-9053-109161180B14}"/>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8B199985-3A50-6E41-8001-0F3607B88114}" type="slidenum">
              <a:rPr lang="en-US" altLang="en-US" sz="1200">
                <a:solidFill>
                  <a:srgbClr val="898989"/>
                </a:solidFill>
                <a:latin typeface="Calibri" panose="020F0502020204030204" pitchFamily="34" charset="0"/>
              </a:rPr>
              <a:pPr eaLnBrk="1" hangingPunct="1"/>
              <a:t>3</a:t>
            </a:fld>
            <a:endParaRPr lang="en-US" altLang="en-US" sz="1200">
              <a:solidFill>
                <a:srgbClr val="898989"/>
              </a:solidFill>
              <a:latin typeface="Calibri" panose="020F0502020204030204" pitchFamily="34"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05213981-51F6-DF41-9FC9-ABF4DFB3227D}"/>
              </a:ext>
            </a:extLst>
          </p:cNvPr>
          <p:cNvGrpSpPr/>
          <p:nvPr/>
        </p:nvGrpSpPr>
        <p:grpSpPr>
          <a:xfrm>
            <a:off x="180474" y="694619"/>
            <a:ext cx="647255" cy="738022"/>
            <a:chOff x="4753009" y="790578"/>
            <a:chExt cx="958096" cy="958096"/>
          </a:xfrm>
        </p:grpSpPr>
        <p:sp>
          <p:nvSpPr>
            <p:cNvPr id="3" name="TextBox 2">
              <a:extLst>
                <a:ext uri="{FF2B5EF4-FFF2-40B4-BE49-F238E27FC236}">
                  <a16:creationId xmlns:a16="http://schemas.microsoft.com/office/drawing/2014/main" id="{45F13D5F-44A1-934D-8551-BC8CE9DF6ABD}"/>
                </a:ext>
              </a:extLst>
            </p:cNvPr>
            <p:cNvSpPr txBox="1"/>
            <p:nvPr/>
          </p:nvSpPr>
          <p:spPr>
            <a:xfrm>
              <a:off x="4753009" y="914221"/>
              <a:ext cx="958096" cy="679241"/>
            </a:xfrm>
            <a:prstGeom prst="rect">
              <a:avLst/>
            </a:prstGeom>
            <a:noFill/>
          </p:spPr>
          <p:txBody>
            <a:bodyPr wrap="square" lIns="108000" rIns="108000" rtlCol="0">
              <a:spAutoFit/>
            </a:bodyPr>
            <a:lstStyle/>
            <a:p>
              <a:pPr algn="ctr"/>
              <a:r>
                <a:rPr lang="en-US" altLang="ko-KR" sz="2800" b="1" dirty="0">
                  <a:cs typeface="Arial" pitchFamily="34" charset="0"/>
                </a:rPr>
                <a:t>1</a:t>
              </a:r>
              <a:endParaRPr lang="ko-KR" altLang="en-US" sz="2800" b="1" dirty="0">
                <a:cs typeface="Arial" pitchFamily="34" charset="0"/>
              </a:endParaRPr>
            </a:p>
          </p:txBody>
        </p:sp>
        <p:sp>
          <p:nvSpPr>
            <p:cNvPr id="4" name="Freeform: Shape 44">
              <a:extLst>
                <a:ext uri="{FF2B5EF4-FFF2-40B4-BE49-F238E27FC236}">
                  <a16:creationId xmlns:a16="http://schemas.microsoft.com/office/drawing/2014/main" id="{743E4BC0-720D-0C4A-B403-BB84479457FC}"/>
                </a:ext>
              </a:extLst>
            </p:cNvPr>
            <p:cNvSpPr/>
            <p:nvPr/>
          </p:nvSpPr>
          <p:spPr>
            <a:xfrm>
              <a:off x="4753009" y="790578"/>
              <a:ext cx="958096" cy="958096"/>
            </a:xfrm>
            <a:custGeom>
              <a:avLst/>
              <a:gdLst>
                <a:gd name="connsiteX0" fmla="*/ 591326 w 1182653"/>
                <a:gd name="connsiteY0" fmla="*/ 99202 h 1182653"/>
                <a:gd name="connsiteX1" fmla="*/ 542935 w 1182653"/>
                <a:gd name="connsiteY1" fmla="*/ 119164 h 1182653"/>
                <a:gd name="connsiteX2" fmla="*/ 119164 w 1182653"/>
                <a:gd name="connsiteY2" fmla="*/ 542935 h 1182653"/>
                <a:gd name="connsiteX3" fmla="*/ 119164 w 1182653"/>
                <a:gd name="connsiteY3" fmla="*/ 639718 h 1182653"/>
                <a:gd name="connsiteX4" fmla="*/ 542935 w 1182653"/>
                <a:gd name="connsiteY4" fmla="*/ 1063489 h 1182653"/>
                <a:gd name="connsiteX5" fmla="*/ 639718 w 1182653"/>
                <a:gd name="connsiteY5" fmla="*/ 1063489 h 1182653"/>
                <a:gd name="connsiteX6" fmla="*/ 1063489 w 1182653"/>
                <a:gd name="connsiteY6" fmla="*/ 639718 h 1182653"/>
                <a:gd name="connsiteX7" fmla="*/ 1063489 w 1182653"/>
                <a:gd name="connsiteY7" fmla="*/ 542935 h 1182653"/>
                <a:gd name="connsiteX8" fmla="*/ 639718 w 1182653"/>
                <a:gd name="connsiteY8" fmla="*/ 119164 h 1182653"/>
                <a:gd name="connsiteX9" fmla="*/ 591326 w 1182653"/>
                <a:gd name="connsiteY9" fmla="*/ 99202 h 1182653"/>
                <a:gd name="connsiteX10" fmla="*/ 591327 w 1182653"/>
                <a:gd name="connsiteY10" fmla="*/ 0 h 1182653"/>
                <a:gd name="connsiteX11" fmla="*/ 654581 w 1182653"/>
                <a:gd name="connsiteY11" fmla="*/ 26183 h 1182653"/>
                <a:gd name="connsiteX12" fmla="*/ 1156470 w 1182653"/>
                <a:gd name="connsiteY12" fmla="*/ 528072 h 1182653"/>
                <a:gd name="connsiteX13" fmla="*/ 1156470 w 1182653"/>
                <a:gd name="connsiteY13" fmla="*/ 654581 h 1182653"/>
                <a:gd name="connsiteX14" fmla="*/ 654581 w 1182653"/>
                <a:gd name="connsiteY14" fmla="*/ 1156470 h 1182653"/>
                <a:gd name="connsiteX15" fmla="*/ 528072 w 1182653"/>
                <a:gd name="connsiteY15" fmla="*/ 1156470 h 1182653"/>
                <a:gd name="connsiteX16" fmla="*/ 26184 w 1182653"/>
                <a:gd name="connsiteY16" fmla="*/ 654581 h 1182653"/>
                <a:gd name="connsiteX17" fmla="*/ 26184 w 1182653"/>
                <a:gd name="connsiteY17" fmla="*/ 528072 h 1182653"/>
                <a:gd name="connsiteX18" fmla="*/ 528072 w 1182653"/>
                <a:gd name="connsiteY18" fmla="*/ 26183 h 1182653"/>
                <a:gd name="connsiteX19" fmla="*/ 591327 w 1182653"/>
                <a:gd name="connsiteY19" fmla="*/ 0 h 1182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82653" h="1182653">
                  <a:moveTo>
                    <a:pt x="591326" y="99202"/>
                  </a:moveTo>
                  <a:cubicBezTo>
                    <a:pt x="573784" y="99202"/>
                    <a:pt x="556242" y="105856"/>
                    <a:pt x="542935" y="119164"/>
                  </a:cubicBezTo>
                  <a:lnTo>
                    <a:pt x="119164" y="542935"/>
                  </a:lnTo>
                  <a:cubicBezTo>
                    <a:pt x="92548" y="569550"/>
                    <a:pt x="92548" y="613102"/>
                    <a:pt x="119164" y="639718"/>
                  </a:cubicBezTo>
                  <a:lnTo>
                    <a:pt x="542935" y="1063489"/>
                  </a:lnTo>
                  <a:cubicBezTo>
                    <a:pt x="569550" y="1090104"/>
                    <a:pt x="613102" y="1090104"/>
                    <a:pt x="639718" y="1063489"/>
                  </a:cubicBezTo>
                  <a:lnTo>
                    <a:pt x="1063489" y="639718"/>
                  </a:lnTo>
                  <a:cubicBezTo>
                    <a:pt x="1090450" y="613102"/>
                    <a:pt x="1090450" y="569550"/>
                    <a:pt x="1063489" y="542935"/>
                  </a:cubicBezTo>
                  <a:lnTo>
                    <a:pt x="639718" y="119164"/>
                  </a:lnTo>
                  <a:cubicBezTo>
                    <a:pt x="626410" y="105856"/>
                    <a:pt x="608868" y="99202"/>
                    <a:pt x="591326" y="99202"/>
                  </a:cubicBezTo>
                  <a:close/>
                  <a:moveTo>
                    <a:pt x="591327" y="0"/>
                  </a:moveTo>
                  <a:cubicBezTo>
                    <a:pt x="614226" y="0"/>
                    <a:pt x="637126" y="8728"/>
                    <a:pt x="654581" y="26183"/>
                  </a:cubicBezTo>
                  <a:lnTo>
                    <a:pt x="1156470" y="528072"/>
                  </a:lnTo>
                  <a:cubicBezTo>
                    <a:pt x="1191381" y="562983"/>
                    <a:pt x="1191381" y="619670"/>
                    <a:pt x="1156470" y="654581"/>
                  </a:cubicBezTo>
                  <a:lnTo>
                    <a:pt x="654581" y="1156470"/>
                  </a:lnTo>
                  <a:cubicBezTo>
                    <a:pt x="619670" y="1191381"/>
                    <a:pt x="562983" y="1191381"/>
                    <a:pt x="528072" y="1156470"/>
                  </a:cubicBezTo>
                  <a:lnTo>
                    <a:pt x="26184" y="654581"/>
                  </a:lnTo>
                  <a:cubicBezTo>
                    <a:pt x="-8728" y="619670"/>
                    <a:pt x="-8728" y="562983"/>
                    <a:pt x="26184" y="528072"/>
                  </a:cubicBezTo>
                  <a:lnTo>
                    <a:pt x="528072" y="26183"/>
                  </a:lnTo>
                  <a:cubicBezTo>
                    <a:pt x="545528" y="8728"/>
                    <a:pt x="568427" y="0"/>
                    <a:pt x="591327" y="0"/>
                  </a:cubicBezTo>
                  <a:close/>
                </a:path>
              </a:pathLst>
            </a:custGeom>
            <a:solidFill>
              <a:schemeClr val="accent1"/>
            </a:solidFill>
            <a:ln w="9525" cap="flat">
              <a:noFill/>
              <a:prstDash val="solid"/>
              <a:miter/>
            </a:ln>
          </p:spPr>
          <p:txBody>
            <a:bodyPr rtlCol="0" anchor="ctr"/>
            <a:lstStyle/>
            <a:p>
              <a:endParaRPr lang="en-US" dirty="0"/>
            </a:p>
          </p:txBody>
        </p:sp>
      </p:grpSp>
      <p:sp>
        <p:nvSpPr>
          <p:cNvPr id="8" name="TextBox 7">
            <a:extLst>
              <a:ext uri="{FF2B5EF4-FFF2-40B4-BE49-F238E27FC236}">
                <a16:creationId xmlns:a16="http://schemas.microsoft.com/office/drawing/2014/main" id="{B09DF1BC-3D41-7142-8A2F-5C187C6A3C8D}"/>
              </a:ext>
            </a:extLst>
          </p:cNvPr>
          <p:cNvSpPr txBox="1"/>
          <p:nvPr/>
        </p:nvSpPr>
        <p:spPr>
          <a:xfrm>
            <a:off x="860162" y="832797"/>
            <a:ext cx="8099300" cy="461665"/>
          </a:xfrm>
          <a:prstGeom prst="rect">
            <a:avLst/>
          </a:prstGeom>
          <a:noFill/>
        </p:spPr>
        <p:txBody>
          <a:bodyPr wrap="square" rtlCol="0">
            <a:spAutoFit/>
          </a:bodyPr>
          <a:lstStyle/>
          <a:p>
            <a:r>
              <a:rPr lang="en-US" altLang="ko-KR" sz="2400" b="1" dirty="0">
                <a:cs typeface="Arial" pitchFamily="34" charset="0"/>
              </a:rPr>
              <a:t>Machine Learning: Regression, Clustering, and Classification</a:t>
            </a:r>
          </a:p>
        </p:txBody>
      </p:sp>
      <p:sp>
        <p:nvSpPr>
          <p:cNvPr id="9" name="TextBox 8">
            <a:extLst>
              <a:ext uri="{FF2B5EF4-FFF2-40B4-BE49-F238E27FC236}">
                <a16:creationId xmlns:a16="http://schemas.microsoft.com/office/drawing/2014/main" id="{E8221E3D-C6A9-E844-801B-1B996F03E9C0}"/>
              </a:ext>
            </a:extLst>
          </p:cNvPr>
          <p:cNvSpPr txBox="1"/>
          <p:nvPr/>
        </p:nvSpPr>
        <p:spPr>
          <a:xfrm>
            <a:off x="860162" y="1379832"/>
            <a:ext cx="3280322" cy="369332"/>
          </a:xfrm>
          <a:prstGeom prst="rect">
            <a:avLst/>
          </a:prstGeom>
          <a:noFill/>
        </p:spPr>
        <p:txBody>
          <a:bodyPr wrap="none" rtlCol="0">
            <a:spAutoFit/>
          </a:bodyPr>
          <a:lstStyle/>
          <a:p>
            <a:pPr marL="285750" indent="-285750">
              <a:buFont typeface="Wingdings" pitchFamily="2" charset="2"/>
              <a:buChar char="q"/>
            </a:pPr>
            <a:r>
              <a:rPr lang="en-US" dirty="0"/>
              <a:t>Multiple Regression in Python</a:t>
            </a:r>
          </a:p>
        </p:txBody>
      </p:sp>
      <p:sp>
        <p:nvSpPr>
          <p:cNvPr id="14" name="TextBox 13">
            <a:extLst>
              <a:ext uri="{FF2B5EF4-FFF2-40B4-BE49-F238E27FC236}">
                <a16:creationId xmlns:a16="http://schemas.microsoft.com/office/drawing/2014/main" id="{5C80BDC0-A965-D64B-A5C1-EF2CF6975834}"/>
              </a:ext>
            </a:extLst>
          </p:cNvPr>
          <p:cNvSpPr txBox="1"/>
          <p:nvPr/>
        </p:nvSpPr>
        <p:spPr>
          <a:xfrm>
            <a:off x="1257301" y="1944172"/>
            <a:ext cx="7702162" cy="923330"/>
          </a:xfrm>
          <a:prstGeom prst="rect">
            <a:avLst/>
          </a:prstGeom>
          <a:noFill/>
        </p:spPr>
        <p:txBody>
          <a:bodyPr wrap="square" rtlCol="0">
            <a:spAutoFit/>
          </a:bodyPr>
          <a:lstStyle/>
          <a:p>
            <a:br>
              <a:rPr lang="en-GB" dirty="0"/>
            </a:br>
            <a:br>
              <a:rPr lang="en-GB" dirty="0"/>
            </a:br>
            <a:endParaRPr lang="en-GB" b="1" dirty="0"/>
          </a:p>
        </p:txBody>
      </p:sp>
      <p:sp>
        <p:nvSpPr>
          <p:cNvPr id="5" name="Rectangle 4">
            <a:extLst>
              <a:ext uri="{FF2B5EF4-FFF2-40B4-BE49-F238E27FC236}">
                <a16:creationId xmlns:a16="http://schemas.microsoft.com/office/drawing/2014/main" id="{E78DDE2E-D053-2E4D-A286-58A580B3E47E}"/>
              </a:ext>
            </a:extLst>
          </p:cNvPr>
          <p:cNvSpPr/>
          <p:nvPr/>
        </p:nvSpPr>
        <p:spPr>
          <a:xfrm>
            <a:off x="1297733" y="1944172"/>
            <a:ext cx="9139243" cy="1200329"/>
          </a:xfrm>
          <a:prstGeom prst="rect">
            <a:avLst/>
          </a:prstGeom>
        </p:spPr>
        <p:txBody>
          <a:bodyPr wrap="square">
            <a:spAutoFit/>
          </a:bodyPr>
          <a:lstStyle/>
          <a:p>
            <a:r>
              <a:rPr lang="en-GB" b="1" dirty="0"/>
              <a:t>Evaluating the Algorithm</a:t>
            </a:r>
          </a:p>
          <a:p>
            <a:br>
              <a:rPr lang="en-GB" dirty="0"/>
            </a:br>
            <a:br>
              <a:rPr lang="en-GB" dirty="0"/>
            </a:br>
            <a:endParaRPr lang="en-US" dirty="0"/>
          </a:p>
        </p:txBody>
      </p:sp>
      <p:sp>
        <p:nvSpPr>
          <p:cNvPr id="6" name="Rectangle 5">
            <a:extLst>
              <a:ext uri="{FF2B5EF4-FFF2-40B4-BE49-F238E27FC236}">
                <a16:creationId xmlns:a16="http://schemas.microsoft.com/office/drawing/2014/main" id="{E1930993-230E-E54F-8018-0F8D52E5ACA5}"/>
              </a:ext>
            </a:extLst>
          </p:cNvPr>
          <p:cNvSpPr/>
          <p:nvPr/>
        </p:nvSpPr>
        <p:spPr>
          <a:xfrm>
            <a:off x="1558413" y="2398874"/>
            <a:ext cx="9827342" cy="646331"/>
          </a:xfrm>
          <a:prstGeom prst="rect">
            <a:avLst/>
          </a:prstGeom>
        </p:spPr>
        <p:txBody>
          <a:bodyPr wrap="square">
            <a:spAutoFit/>
          </a:bodyPr>
          <a:lstStyle/>
          <a:p>
            <a:r>
              <a:rPr lang="en-GB" dirty="0">
                <a:latin typeface="Inter"/>
              </a:rPr>
              <a:t>The final step is to evaluate the performance of algorithm. We'll do this by finding the values for </a:t>
            </a:r>
            <a:r>
              <a:rPr lang="en-GB" dirty="0">
                <a:latin typeface="Inter"/>
                <a:hlinkClick r:id="rId2">
                  <a:extLst>
                    <a:ext uri="{A12FA001-AC4F-418D-AE19-62706E023703}">
                      <ahyp:hlinkClr xmlns:ahyp="http://schemas.microsoft.com/office/drawing/2018/hyperlinkcolor" val="tx"/>
                    </a:ext>
                  </a:extLst>
                </a:hlinkClick>
              </a:rPr>
              <a:t>MAE</a:t>
            </a:r>
            <a:r>
              <a:rPr lang="en-GB" dirty="0">
                <a:latin typeface="Inter"/>
              </a:rPr>
              <a:t>, </a:t>
            </a:r>
            <a:r>
              <a:rPr lang="en-GB" dirty="0">
                <a:latin typeface="Inter"/>
                <a:hlinkClick r:id="rId3">
                  <a:extLst>
                    <a:ext uri="{A12FA001-AC4F-418D-AE19-62706E023703}">
                      <ahyp:hlinkClr xmlns:ahyp="http://schemas.microsoft.com/office/drawing/2018/hyperlinkcolor" val="tx"/>
                    </a:ext>
                  </a:extLst>
                </a:hlinkClick>
              </a:rPr>
              <a:t>MSE</a:t>
            </a:r>
            <a:r>
              <a:rPr lang="en-GB" dirty="0">
                <a:latin typeface="Inter"/>
              </a:rPr>
              <a:t> and </a:t>
            </a:r>
            <a:r>
              <a:rPr lang="en-GB" dirty="0">
                <a:latin typeface="Inter"/>
                <a:hlinkClick r:id="rId4">
                  <a:extLst>
                    <a:ext uri="{A12FA001-AC4F-418D-AE19-62706E023703}">
                      <ahyp:hlinkClr xmlns:ahyp="http://schemas.microsoft.com/office/drawing/2018/hyperlinkcolor" val="tx"/>
                    </a:ext>
                  </a:extLst>
                </a:hlinkClick>
              </a:rPr>
              <a:t>RMSE</a:t>
            </a:r>
            <a:r>
              <a:rPr lang="en-GB" dirty="0">
                <a:latin typeface="Inter"/>
              </a:rPr>
              <a:t>. Execute the following script:</a:t>
            </a:r>
            <a:endParaRPr lang="en-US" dirty="0"/>
          </a:p>
        </p:txBody>
      </p:sp>
      <p:pic>
        <p:nvPicPr>
          <p:cNvPr id="10" name="Picture 9">
            <a:extLst>
              <a:ext uri="{FF2B5EF4-FFF2-40B4-BE49-F238E27FC236}">
                <a16:creationId xmlns:a16="http://schemas.microsoft.com/office/drawing/2014/main" id="{635E7C1A-2A74-3F47-8954-CFBECB83FBE3}"/>
              </a:ext>
            </a:extLst>
          </p:cNvPr>
          <p:cNvPicPr>
            <a:picLocks noChangeAspect="1"/>
          </p:cNvPicPr>
          <p:nvPr/>
        </p:nvPicPr>
        <p:blipFill>
          <a:blip r:embed="rId5"/>
          <a:stretch>
            <a:fillRect/>
          </a:stretch>
        </p:blipFill>
        <p:spPr>
          <a:xfrm>
            <a:off x="1558413" y="3103900"/>
            <a:ext cx="8788400" cy="1219200"/>
          </a:xfrm>
          <a:prstGeom prst="rect">
            <a:avLst/>
          </a:prstGeom>
        </p:spPr>
      </p:pic>
      <p:sp>
        <p:nvSpPr>
          <p:cNvPr id="11" name="Rectangle 10">
            <a:extLst>
              <a:ext uri="{FF2B5EF4-FFF2-40B4-BE49-F238E27FC236}">
                <a16:creationId xmlns:a16="http://schemas.microsoft.com/office/drawing/2014/main" id="{2E3BF113-97E3-6B4B-B3E2-F8901C3EC2CE}"/>
              </a:ext>
            </a:extLst>
          </p:cNvPr>
          <p:cNvSpPr/>
          <p:nvPr/>
        </p:nvSpPr>
        <p:spPr>
          <a:xfrm>
            <a:off x="1558413" y="4434475"/>
            <a:ext cx="6096000" cy="923330"/>
          </a:xfrm>
          <a:prstGeom prst="rect">
            <a:avLst/>
          </a:prstGeom>
        </p:spPr>
        <p:txBody>
          <a:bodyPr>
            <a:spAutoFit/>
          </a:bodyPr>
          <a:lstStyle/>
          <a:p>
            <a:r>
              <a:rPr lang="en-GB" dirty="0"/>
              <a:t>The output will look similar to this:</a:t>
            </a:r>
          </a:p>
          <a:p>
            <a:br>
              <a:rPr lang="en-GB" dirty="0"/>
            </a:br>
            <a:endParaRPr lang="en-US" dirty="0"/>
          </a:p>
        </p:txBody>
      </p:sp>
      <p:pic>
        <p:nvPicPr>
          <p:cNvPr id="12" name="Picture 11">
            <a:extLst>
              <a:ext uri="{FF2B5EF4-FFF2-40B4-BE49-F238E27FC236}">
                <a16:creationId xmlns:a16="http://schemas.microsoft.com/office/drawing/2014/main" id="{59E68F9D-D285-9242-98A5-0CA6AC518C07}"/>
              </a:ext>
            </a:extLst>
          </p:cNvPr>
          <p:cNvPicPr>
            <a:picLocks noChangeAspect="1"/>
          </p:cNvPicPr>
          <p:nvPr/>
        </p:nvPicPr>
        <p:blipFill>
          <a:blip r:embed="rId6"/>
          <a:stretch>
            <a:fillRect/>
          </a:stretch>
        </p:blipFill>
        <p:spPr>
          <a:xfrm>
            <a:off x="1558413" y="4849805"/>
            <a:ext cx="8839200" cy="1016000"/>
          </a:xfrm>
          <a:prstGeom prst="rect">
            <a:avLst/>
          </a:prstGeom>
        </p:spPr>
      </p:pic>
      <p:sp>
        <p:nvSpPr>
          <p:cNvPr id="13" name="TextBox 12">
            <a:extLst>
              <a:ext uri="{FF2B5EF4-FFF2-40B4-BE49-F238E27FC236}">
                <a16:creationId xmlns:a16="http://schemas.microsoft.com/office/drawing/2014/main" id="{C39A8FEC-DF4D-8D49-9D63-603B5269A346}"/>
              </a:ext>
            </a:extLst>
          </p:cNvPr>
          <p:cNvSpPr txBox="1"/>
          <p:nvPr/>
        </p:nvSpPr>
        <p:spPr>
          <a:xfrm>
            <a:off x="1597776" y="5865805"/>
            <a:ext cx="8839200" cy="923330"/>
          </a:xfrm>
          <a:prstGeom prst="rect">
            <a:avLst/>
          </a:prstGeom>
          <a:noFill/>
        </p:spPr>
        <p:txBody>
          <a:bodyPr wrap="square" rtlCol="0">
            <a:spAutoFit/>
          </a:bodyPr>
          <a:lstStyle/>
          <a:p>
            <a:r>
              <a:rPr lang="en-GB" dirty="0"/>
              <a:t>You can see that the value of root mean squared error is 60.07, which is slightly greater than 10% of the mean value of the gas consumption in all states. This means that our algorithm was not very accurate but can still make reasonably good predictions.</a:t>
            </a:r>
            <a:endParaRPr lang="en-US" dirty="0"/>
          </a:p>
        </p:txBody>
      </p:sp>
    </p:spTree>
    <p:extLst>
      <p:ext uri="{BB962C8B-B14F-4D97-AF65-F5344CB8AC3E}">
        <p14:creationId xmlns:p14="http://schemas.microsoft.com/office/powerpoint/2010/main" val="171078895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05213981-51F6-DF41-9FC9-ABF4DFB3227D}"/>
              </a:ext>
            </a:extLst>
          </p:cNvPr>
          <p:cNvGrpSpPr/>
          <p:nvPr/>
        </p:nvGrpSpPr>
        <p:grpSpPr>
          <a:xfrm>
            <a:off x="180474" y="694619"/>
            <a:ext cx="647255" cy="738022"/>
            <a:chOff x="4753009" y="790578"/>
            <a:chExt cx="958096" cy="958096"/>
          </a:xfrm>
        </p:grpSpPr>
        <p:sp>
          <p:nvSpPr>
            <p:cNvPr id="3" name="TextBox 2">
              <a:extLst>
                <a:ext uri="{FF2B5EF4-FFF2-40B4-BE49-F238E27FC236}">
                  <a16:creationId xmlns:a16="http://schemas.microsoft.com/office/drawing/2014/main" id="{45F13D5F-44A1-934D-8551-BC8CE9DF6ABD}"/>
                </a:ext>
              </a:extLst>
            </p:cNvPr>
            <p:cNvSpPr txBox="1"/>
            <p:nvPr/>
          </p:nvSpPr>
          <p:spPr>
            <a:xfrm>
              <a:off x="4753009" y="914221"/>
              <a:ext cx="958096" cy="679241"/>
            </a:xfrm>
            <a:prstGeom prst="rect">
              <a:avLst/>
            </a:prstGeom>
            <a:noFill/>
          </p:spPr>
          <p:txBody>
            <a:bodyPr wrap="square" lIns="108000" rIns="108000" rtlCol="0">
              <a:spAutoFit/>
            </a:bodyPr>
            <a:lstStyle/>
            <a:p>
              <a:pPr algn="ctr"/>
              <a:r>
                <a:rPr lang="en-US" altLang="ko-KR" sz="2800" b="1" dirty="0">
                  <a:cs typeface="Arial" pitchFamily="34" charset="0"/>
                </a:rPr>
                <a:t>1</a:t>
              </a:r>
              <a:endParaRPr lang="ko-KR" altLang="en-US" sz="2800" b="1" dirty="0">
                <a:cs typeface="Arial" pitchFamily="34" charset="0"/>
              </a:endParaRPr>
            </a:p>
          </p:txBody>
        </p:sp>
        <p:sp>
          <p:nvSpPr>
            <p:cNvPr id="4" name="Freeform: Shape 44">
              <a:extLst>
                <a:ext uri="{FF2B5EF4-FFF2-40B4-BE49-F238E27FC236}">
                  <a16:creationId xmlns:a16="http://schemas.microsoft.com/office/drawing/2014/main" id="{743E4BC0-720D-0C4A-B403-BB84479457FC}"/>
                </a:ext>
              </a:extLst>
            </p:cNvPr>
            <p:cNvSpPr/>
            <p:nvPr/>
          </p:nvSpPr>
          <p:spPr>
            <a:xfrm>
              <a:off x="4753009" y="790578"/>
              <a:ext cx="958096" cy="958096"/>
            </a:xfrm>
            <a:custGeom>
              <a:avLst/>
              <a:gdLst>
                <a:gd name="connsiteX0" fmla="*/ 591326 w 1182653"/>
                <a:gd name="connsiteY0" fmla="*/ 99202 h 1182653"/>
                <a:gd name="connsiteX1" fmla="*/ 542935 w 1182653"/>
                <a:gd name="connsiteY1" fmla="*/ 119164 h 1182653"/>
                <a:gd name="connsiteX2" fmla="*/ 119164 w 1182653"/>
                <a:gd name="connsiteY2" fmla="*/ 542935 h 1182653"/>
                <a:gd name="connsiteX3" fmla="*/ 119164 w 1182653"/>
                <a:gd name="connsiteY3" fmla="*/ 639718 h 1182653"/>
                <a:gd name="connsiteX4" fmla="*/ 542935 w 1182653"/>
                <a:gd name="connsiteY4" fmla="*/ 1063489 h 1182653"/>
                <a:gd name="connsiteX5" fmla="*/ 639718 w 1182653"/>
                <a:gd name="connsiteY5" fmla="*/ 1063489 h 1182653"/>
                <a:gd name="connsiteX6" fmla="*/ 1063489 w 1182653"/>
                <a:gd name="connsiteY6" fmla="*/ 639718 h 1182653"/>
                <a:gd name="connsiteX7" fmla="*/ 1063489 w 1182653"/>
                <a:gd name="connsiteY7" fmla="*/ 542935 h 1182653"/>
                <a:gd name="connsiteX8" fmla="*/ 639718 w 1182653"/>
                <a:gd name="connsiteY8" fmla="*/ 119164 h 1182653"/>
                <a:gd name="connsiteX9" fmla="*/ 591326 w 1182653"/>
                <a:gd name="connsiteY9" fmla="*/ 99202 h 1182653"/>
                <a:gd name="connsiteX10" fmla="*/ 591327 w 1182653"/>
                <a:gd name="connsiteY10" fmla="*/ 0 h 1182653"/>
                <a:gd name="connsiteX11" fmla="*/ 654581 w 1182653"/>
                <a:gd name="connsiteY11" fmla="*/ 26183 h 1182653"/>
                <a:gd name="connsiteX12" fmla="*/ 1156470 w 1182653"/>
                <a:gd name="connsiteY12" fmla="*/ 528072 h 1182653"/>
                <a:gd name="connsiteX13" fmla="*/ 1156470 w 1182653"/>
                <a:gd name="connsiteY13" fmla="*/ 654581 h 1182653"/>
                <a:gd name="connsiteX14" fmla="*/ 654581 w 1182653"/>
                <a:gd name="connsiteY14" fmla="*/ 1156470 h 1182653"/>
                <a:gd name="connsiteX15" fmla="*/ 528072 w 1182653"/>
                <a:gd name="connsiteY15" fmla="*/ 1156470 h 1182653"/>
                <a:gd name="connsiteX16" fmla="*/ 26184 w 1182653"/>
                <a:gd name="connsiteY16" fmla="*/ 654581 h 1182653"/>
                <a:gd name="connsiteX17" fmla="*/ 26184 w 1182653"/>
                <a:gd name="connsiteY17" fmla="*/ 528072 h 1182653"/>
                <a:gd name="connsiteX18" fmla="*/ 528072 w 1182653"/>
                <a:gd name="connsiteY18" fmla="*/ 26183 h 1182653"/>
                <a:gd name="connsiteX19" fmla="*/ 591327 w 1182653"/>
                <a:gd name="connsiteY19" fmla="*/ 0 h 1182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82653" h="1182653">
                  <a:moveTo>
                    <a:pt x="591326" y="99202"/>
                  </a:moveTo>
                  <a:cubicBezTo>
                    <a:pt x="573784" y="99202"/>
                    <a:pt x="556242" y="105856"/>
                    <a:pt x="542935" y="119164"/>
                  </a:cubicBezTo>
                  <a:lnTo>
                    <a:pt x="119164" y="542935"/>
                  </a:lnTo>
                  <a:cubicBezTo>
                    <a:pt x="92548" y="569550"/>
                    <a:pt x="92548" y="613102"/>
                    <a:pt x="119164" y="639718"/>
                  </a:cubicBezTo>
                  <a:lnTo>
                    <a:pt x="542935" y="1063489"/>
                  </a:lnTo>
                  <a:cubicBezTo>
                    <a:pt x="569550" y="1090104"/>
                    <a:pt x="613102" y="1090104"/>
                    <a:pt x="639718" y="1063489"/>
                  </a:cubicBezTo>
                  <a:lnTo>
                    <a:pt x="1063489" y="639718"/>
                  </a:lnTo>
                  <a:cubicBezTo>
                    <a:pt x="1090450" y="613102"/>
                    <a:pt x="1090450" y="569550"/>
                    <a:pt x="1063489" y="542935"/>
                  </a:cubicBezTo>
                  <a:lnTo>
                    <a:pt x="639718" y="119164"/>
                  </a:lnTo>
                  <a:cubicBezTo>
                    <a:pt x="626410" y="105856"/>
                    <a:pt x="608868" y="99202"/>
                    <a:pt x="591326" y="99202"/>
                  </a:cubicBezTo>
                  <a:close/>
                  <a:moveTo>
                    <a:pt x="591327" y="0"/>
                  </a:moveTo>
                  <a:cubicBezTo>
                    <a:pt x="614226" y="0"/>
                    <a:pt x="637126" y="8728"/>
                    <a:pt x="654581" y="26183"/>
                  </a:cubicBezTo>
                  <a:lnTo>
                    <a:pt x="1156470" y="528072"/>
                  </a:lnTo>
                  <a:cubicBezTo>
                    <a:pt x="1191381" y="562983"/>
                    <a:pt x="1191381" y="619670"/>
                    <a:pt x="1156470" y="654581"/>
                  </a:cubicBezTo>
                  <a:lnTo>
                    <a:pt x="654581" y="1156470"/>
                  </a:lnTo>
                  <a:cubicBezTo>
                    <a:pt x="619670" y="1191381"/>
                    <a:pt x="562983" y="1191381"/>
                    <a:pt x="528072" y="1156470"/>
                  </a:cubicBezTo>
                  <a:lnTo>
                    <a:pt x="26184" y="654581"/>
                  </a:lnTo>
                  <a:cubicBezTo>
                    <a:pt x="-8728" y="619670"/>
                    <a:pt x="-8728" y="562983"/>
                    <a:pt x="26184" y="528072"/>
                  </a:cubicBezTo>
                  <a:lnTo>
                    <a:pt x="528072" y="26183"/>
                  </a:lnTo>
                  <a:cubicBezTo>
                    <a:pt x="545528" y="8728"/>
                    <a:pt x="568427" y="0"/>
                    <a:pt x="591327" y="0"/>
                  </a:cubicBezTo>
                  <a:close/>
                </a:path>
              </a:pathLst>
            </a:custGeom>
            <a:solidFill>
              <a:schemeClr val="accent1"/>
            </a:solidFill>
            <a:ln w="9525" cap="flat">
              <a:noFill/>
              <a:prstDash val="solid"/>
              <a:miter/>
            </a:ln>
          </p:spPr>
          <p:txBody>
            <a:bodyPr rtlCol="0" anchor="ctr"/>
            <a:lstStyle/>
            <a:p>
              <a:endParaRPr lang="en-US" dirty="0"/>
            </a:p>
          </p:txBody>
        </p:sp>
      </p:grpSp>
      <p:sp>
        <p:nvSpPr>
          <p:cNvPr id="8" name="TextBox 7">
            <a:extLst>
              <a:ext uri="{FF2B5EF4-FFF2-40B4-BE49-F238E27FC236}">
                <a16:creationId xmlns:a16="http://schemas.microsoft.com/office/drawing/2014/main" id="{B09DF1BC-3D41-7142-8A2F-5C187C6A3C8D}"/>
              </a:ext>
            </a:extLst>
          </p:cNvPr>
          <p:cNvSpPr txBox="1"/>
          <p:nvPr/>
        </p:nvSpPr>
        <p:spPr>
          <a:xfrm>
            <a:off x="860162" y="832797"/>
            <a:ext cx="8099300" cy="461665"/>
          </a:xfrm>
          <a:prstGeom prst="rect">
            <a:avLst/>
          </a:prstGeom>
          <a:noFill/>
        </p:spPr>
        <p:txBody>
          <a:bodyPr wrap="square" rtlCol="0">
            <a:spAutoFit/>
          </a:bodyPr>
          <a:lstStyle/>
          <a:p>
            <a:r>
              <a:rPr lang="en-US" altLang="ko-KR" sz="2400" b="1" dirty="0">
                <a:cs typeface="Arial" pitchFamily="34" charset="0"/>
              </a:rPr>
              <a:t>Machine Learning: Regression, Clustering, and Classification</a:t>
            </a:r>
          </a:p>
        </p:txBody>
      </p:sp>
      <p:sp>
        <p:nvSpPr>
          <p:cNvPr id="9" name="TextBox 8">
            <a:extLst>
              <a:ext uri="{FF2B5EF4-FFF2-40B4-BE49-F238E27FC236}">
                <a16:creationId xmlns:a16="http://schemas.microsoft.com/office/drawing/2014/main" id="{E8221E3D-C6A9-E844-801B-1B996F03E9C0}"/>
              </a:ext>
            </a:extLst>
          </p:cNvPr>
          <p:cNvSpPr txBox="1"/>
          <p:nvPr/>
        </p:nvSpPr>
        <p:spPr>
          <a:xfrm>
            <a:off x="860162" y="1379832"/>
            <a:ext cx="3280322" cy="369332"/>
          </a:xfrm>
          <a:prstGeom prst="rect">
            <a:avLst/>
          </a:prstGeom>
          <a:noFill/>
        </p:spPr>
        <p:txBody>
          <a:bodyPr wrap="none" rtlCol="0">
            <a:spAutoFit/>
          </a:bodyPr>
          <a:lstStyle/>
          <a:p>
            <a:pPr marL="285750" indent="-285750">
              <a:buFont typeface="Wingdings" pitchFamily="2" charset="2"/>
              <a:buChar char="q"/>
            </a:pPr>
            <a:r>
              <a:rPr lang="en-US" dirty="0"/>
              <a:t>Multiple Regression in Python</a:t>
            </a:r>
          </a:p>
        </p:txBody>
      </p:sp>
      <p:sp>
        <p:nvSpPr>
          <p:cNvPr id="14" name="TextBox 13">
            <a:extLst>
              <a:ext uri="{FF2B5EF4-FFF2-40B4-BE49-F238E27FC236}">
                <a16:creationId xmlns:a16="http://schemas.microsoft.com/office/drawing/2014/main" id="{5C80BDC0-A965-D64B-A5C1-EF2CF6975834}"/>
              </a:ext>
            </a:extLst>
          </p:cNvPr>
          <p:cNvSpPr txBox="1"/>
          <p:nvPr/>
        </p:nvSpPr>
        <p:spPr>
          <a:xfrm>
            <a:off x="1257301" y="1944172"/>
            <a:ext cx="7702162" cy="923330"/>
          </a:xfrm>
          <a:prstGeom prst="rect">
            <a:avLst/>
          </a:prstGeom>
          <a:noFill/>
        </p:spPr>
        <p:txBody>
          <a:bodyPr wrap="square" rtlCol="0">
            <a:spAutoFit/>
          </a:bodyPr>
          <a:lstStyle/>
          <a:p>
            <a:br>
              <a:rPr lang="en-GB" dirty="0"/>
            </a:br>
            <a:br>
              <a:rPr lang="en-GB" dirty="0"/>
            </a:br>
            <a:endParaRPr lang="en-GB" b="1" dirty="0"/>
          </a:p>
        </p:txBody>
      </p:sp>
      <p:sp>
        <p:nvSpPr>
          <p:cNvPr id="5" name="Rectangle 4">
            <a:extLst>
              <a:ext uri="{FF2B5EF4-FFF2-40B4-BE49-F238E27FC236}">
                <a16:creationId xmlns:a16="http://schemas.microsoft.com/office/drawing/2014/main" id="{E78DDE2E-D053-2E4D-A286-58A580B3E47E}"/>
              </a:ext>
            </a:extLst>
          </p:cNvPr>
          <p:cNvSpPr/>
          <p:nvPr/>
        </p:nvSpPr>
        <p:spPr>
          <a:xfrm>
            <a:off x="1297733" y="1944172"/>
            <a:ext cx="9139243" cy="923330"/>
          </a:xfrm>
          <a:prstGeom prst="rect">
            <a:avLst/>
          </a:prstGeom>
        </p:spPr>
        <p:txBody>
          <a:bodyPr wrap="square">
            <a:spAutoFit/>
          </a:bodyPr>
          <a:lstStyle/>
          <a:p>
            <a:br>
              <a:rPr lang="en-GB" dirty="0"/>
            </a:br>
            <a:br>
              <a:rPr lang="en-GB" dirty="0"/>
            </a:br>
            <a:endParaRPr lang="en-US" dirty="0"/>
          </a:p>
        </p:txBody>
      </p:sp>
      <p:sp>
        <p:nvSpPr>
          <p:cNvPr id="6" name="Rectangle 5">
            <a:extLst>
              <a:ext uri="{FF2B5EF4-FFF2-40B4-BE49-F238E27FC236}">
                <a16:creationId xmlns:a16="http://schemas.microsoft.com/office/drawing/2014/main" id="{E1930993-230E-E54F-8018-0F8D52E5ACA5}"/>
              </a:ext>
            </a:extLst>
          </p:cNvPr>
          <p:cNvSpPr/>
          <p:nvPr/>
        </p:nvSpPr>
        <p:spPr>
          <a:xfrm>
            <a:off x="1257301" y="1944172"/>
            <a:ext cx="9827342" cy="923330"/>
          </a:xfrm>
          <a:prstGeom prst="rect">
            <a:avLst/>
          </a:prstGeom>
        </p:spPr>
        <p:txBody>
          <a:bodyPr wrap="square">
            <a:spAutoFit/>
          </a:bodyPr>
          <a:lstStyle/>
          <a:p>
            <a:r>
              <a:rPr lang="en-GB" dirty="0"/>
              <a:t>There are many factors that may have contributed to this inaccuracy, a few of which are listed here:</a:t>
            </a:r>
          </a:p>
          <a:p>
            <a:br>
              <a:rPr lang="en-GB" dirty="0"/>
            </a:br>
            <a:endParaRPr lang="en-GB" dirty="0">
              <a:effectLst/>
            </a:endParaRPr>
          </a:p>
        </p:txBody>
      </p:sp>
      <p:sp>
        <p:nvSpPr>
          <p:cNvPr id="7" name="Rectangle 6">
            <a:extLst>
              <a:ext uri="{FF2B5EF4-FFF2-40B4-BE49-F238E27FC236}">
                <a16:creationId xmlns:a16="http://schemas.microsoft.com/office/drawing/2014/main" id="{5D639CB9-0940-864B-BFD3-99AF1030237B}"/>
              </a:ext>
            </a:extLst>
          </p:cNvPr>
          <p:cNvSpPr/>
          <p:nvPr/>
        </p:nvSpPr>
        <p:spPr>
          <a:xfrm>
            <a:off x="1616810" y="2398874"/>
            <a:ext cx="8860598" cy="2308324"/>
          </a:xfrm>
          <a:prstGeom prst="rect">
            <a:avLst/>
          </a:prstGeom>
        </p:spPr>
        <p:txBody>
          <a:bodyPr wrap="square">
            <a:spAutoFit/>
          </a:bodyPr>
          <a:lstStyle/>
          <a:p>
            <a:pPr>
              <a:buFont typeface="+mj-lt"/>
              <a:buAutoNum type="arabicPeriod"/>
            </a:pPr>
            <a:r>
              <a:rPr lang="en-GB" dirty="0">
                <a:latin typeface="Inter"/>
              </a:rPr>
              <a:t>Need more data: Only one year worth of data isn't that much, whereas having multiple years worth could have helped us improve the accuracy quite a bit.</a:t>
            </a:r>
          </a:p>
          <a:p>
            <a:pPr>
              <a:buFont typeface="+mj-lt"/>
              <a:buAutoNum type="arabicPeriod"/>
            </a:pPr>
            <a:endParaRPr lang="en-GB" dirty="0">
              <a:latin typeface="Inter"/>
            </a:endParaRPr>
          </a:p>
          <a:p>
            <a:pPr>
              <a:buFont typeface="+mj-lt"/>
              <a:buAutoNum type="arabicPeriod"/>
            </a:pPr>
            <a:r>
              <a:rPr lang="en-GB" dirty="0">
                <a:latin typeface="Inter"/>
              </a:rPr>
              <a:t>Bad assumptions: We made the assumption that this data has a linear relationship, but that might not be the case. Visualizing the data may help you determine that.</a:t>
            </a:r>
          </a:p>
          <a:p>
            <a:pPr>
              <a:buFont typeface="+mj-lt"/>
              <a:buAutoNum type="arabicPeriod"/>
            </a:pPr>
            <a:endParaRPr lang="en-GB" dirty="0">
              <a:latin typeface="Inter"/>
            </a:endParaRPr>
          </a:p>
          <a:p>
            <a:pPr>
              <a:buFont typeface="+mj-lt"/>
              <a:buAutoNum type="arabicPeriod"/>
            </a:pPr>
            <a:r>
              <a:rPr lang="en-GB" dirty="0">
                <a:latin typeface="Inter"/>
              </a:rPr>
              <a:t>Poor features: The features we used may not have had a high enough correlation to the values we were trying to predict.</a:t>
            </a:r>
            <a:endParaRPr lang="en-GB" b="0" i="0" u="none" strike="noStrike" dirty="0">
              <a:effectLst/>
              <a:latin typeface="Inter"/>
            </a:endParaRPr>
          </a:p>
        </p:txBody>
      </p:sp>
    </p:spTree>
    <p:extLst>
      <p:ext uri="{BB962C8B-B14F-4D97-AF65-F5344CB8AC3E}">
        <p14:creationId xmlns:p14="http://schemas.microsoft.com/office/powerpoint/2010/main" val="31757494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05213981-51F6-DF41-9FC9-ABF4DFB3227D}"/>
              </a:ext>
            </a:extLst>
          </p:cNvPr>
          <p:cNvGrpSpPr/>
          <p:nvPr/>
        </p:nvGrpSpPr>
        <p:grpSpPr>
          <a:xfrm>
            <a:off x="180474" y="694619"/>
            <a:ext cx="647255" cy="738022"/>
            <a:chOff x="4753009" y="790578"/>
            <a:chExt cx="958096" cy="958096"/>
          </a:xfrm>
        </p:grpSpPr>
        <p:sp>
          <p:nvSpPr>
            <p:cNvPr id="3" name="TextBox 2">
              <a:extLst>
                <a:ext uri="{FF2B5EF4-FFF2-40B4-BE49-F238E27FC236}">
                  <a16:creationId xmlns:a16="http://schemas.microsoft.com/office/drawing/2014/main" id="{45F13D5F-44A1-934D-8551-BC8CE9DF6ABD}"/>
                </a:ext>
              </a:extLst>
            </p:cNvPr>
            <p:cNvSpPr txBox="1"/>
            <p:nvPr/>
          </p:nvSpPr>
          <p:spPr>
            <a:xfrm>
              <a:off x="4753009" y="914221"/>
              <a:ext cx="958096" cy="679241"/>
            </a:xfrm>
            <a:prstGeom prst="rect">
              <a:avLst/>
            </a:prstGeom>
            <a:noFill/>
          </p:spPr>
          <p:txBody>
            <a:bodyPr wrap="square" lIns="108000" rIns="108000" rtlCol="0">
              <a:spAutoFit/>
            </a:bodyPr>
            <a:lstStyle/>
            <a:p>
              <a:pPr algn="ctr"/>
              <a:r>
                <a:rPr lang="en-US" altLang="ko-KR" sz="2800" b="1" dirty="0">
                  <a:cs typeface="Arial" pitchFamily="34" charset="0"/>
                </a:rPr>
                <a:t>1</a:t>
              </a:r>
              <a:endParaRPr lang="ko-KR" altLang="en-US" sz="2800" b="1" dirty="0">
                <a:cs typeface="Arial" pitchFamily="34" charset="0"/>
              </a:endParaRPr>
            </a:p>
          </p:txBody>
        </p:sp>
        <p:sp>
          <p:nvSpPr>
            <p:cNvPr id="4" name="Freeform: Shape 44">
              <a:extLst>
                <a:ext uri="{FF2B5EF4-FFF2-40B4-BE49-F238E27FC236}">
                  <a16:creationId xmlns:a16="http://schemas.microsoft.com/office/drawing/2014/main" id="{743E4BC0-720D-0C4A-B403-BB84479457FC}"/>
                </a:ext>
              </a:extLst>
            </p:cNvPr>
            <p:cNvSpPr/>
            <p:nvPr/>
          </p:nvSpPr>
          <p:spPr>
            <a:xfrm>
              <a:off x="4753009" y="790578"/>
              <a:ext cx="958096" cy="958096"/>
            </a:xfrm>
            <a:custGeom>
              <a:avLst/>
              <a:gdLst>
                <a:gd name="connsiteX0" fmla="*/ 591326 w 1182653"/>
                <a:gd name="connsiteY0" fmla="*/ 99202 h 1182653"/>
                <a:gd name="connsiteX1" fmla="*/ 542935 w 1182653"/>
                <a:gd name="connsiteY1" fmla="*/ 119164 h 1182653"/>
                <a:gd name="connsiteX2" fmla="*/ 119164 w 1182653"/>
                <a:gd name="connsiteY2" fmla="*/ 542935 h 1182653"/>
                <a:gd name="connsiteX3" fmla="*/ 119164 w 1182653"/>
                <a:gd name="connsiteY3" fmla="*/ 639718 h 1182653"/>
                <a:gd name="connsiteX4" fmla="*/ 542935 w 1182653"/>
                <a:gd name="connsiteY4" fmla="*/ 1063489 h 1182653"/>
                <a:gd name="connsiteX5" fmla="*/ 639718 w 1182653"/>
                <a:gd name="connsiteY5" fmla="*/ 1063489 h 1182653"/>
                <a:gd name="connsiteX6" fmla="*/ 1063489 w 1182653"/>
                <a:gd name="connsiteY6" fmla="*/ 639718 h 1182653"/>
                <a:gd name="connsiteX7" fmla="*/ 1063489 w 1182653"/>
                <a:gd name="connsiteY7" fmla="*/ 542935 h 1182653"/>
                <a:gd name="connsiteX8" fmla="*/ 639718 w 1182653"/>
                <a:gd name="connsiteY8" fmla="*/ 119164 h 1182653"/>
                <a:gd name="connsiteX9" fmla="*/ 591326 w 1182653"/>
                <a:gd name="connsiteY9" fmla="*/ 99202 h 1182653"/>
                <a:gd name="connsiteX10" fmla="*/ 591327 w 1182653"/>
                <a:gd name="connsiteY10" fmla="*/ 0 h 1182653"/>
                <a:gd name="connsiteX11" fmla="*/ 654581 w 1182653"/>
                <a:gd name="connsiteY11" fmla="*/ 26183 h 1182653"/>
                <a:gd name="connsiteX12" fmla="*/ 1156470 w 1182653"/>
                <a:gd name="connsiteY12" fmla="*/ 528072 h 1182653"/>
                <a:gd name="connsiteX13" fmla="*/ 1156470 w 1182653"/>
                <a:gd name="connsiteY13" fmla="*/ 654581 h 1182653"/>
                <a:gd name="connsiteX14" fmla="*/ 654581 w 1182653"/>
                <a:gd name="connsiteY14" fmla="*/ 1156470 h 1182653"/>
                <a:gd name="connsiteX15" fmla="*/ 528072 w 1182653"/>
                <a:gd name="connsiteY15" fmla="*/ 1156470 h 1182653"/>
                <a:gd name="connsiteX16" fmla="*/ 26184 w 1182653"/>
                <a:gd name="connsiteY16" fmla="*/ 654581 h 1182653"/>
                <a:gd name="connsiteX17" fmla="*/ 26184 w 1182653"/>
                <a:gd name="connsiteY17" fmla="*/ 528072 h 1182653"/>
                <a:gd name="connsiteX18" fmla="*/ 528072 w 1182653"/>
                <a:gd name="connsiteY18" fmla="*/ 26183 h 1182653"/>
                <a:gd name="connsiteX19" fmla="*/ 591327 w 1182653"/>
                <a:gd name="connsiteY19" fmla="*/ 0 h 1182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82653" h="1182653">
                  <a:moveTo>
                    <a:pt x="591326" y="99202"/>
                  </a:moveTo>
                  <a:cubicBezTo>
                    <a:pt x="573784" y="99202"/>
                    <a:pt x="556242" y="105856"/>
                    <a:pt x="542935" y="119164"/>
                  </a:cubicBezTo>
                  <a:lnTo>
                    <a:pt x="119164" y="542935"/>
                  </a:lnTo>
                  <a:cubicBezTo>
                    <a:pt x="92548" y="569550"/>
                    <a:pt x="92548" y="613102"/>
                    <a:pt x="119164" y="639718"/>
                  </a:cubicBezTo>
                  <a:lnTo>
                    <a:pt x="542935" y="1063489"/>
                  </a:lnTo>
                  <a:cubicBezTo>
                    <a:pt x="569550" y="1090104"/>
                    <a:pt x="613102" y="1090104"/>
                    <a:pt x="639718" y="1063489"/>
                  </a:cubicBezTo>
                  <a:lnTo>
                    <a:pt x="1063489" y="639718"/>
                  </a:lnTo>
                  <a:cubicBezTo>
                    <a:pt x="1090450" y="613102"/>
                    <a:pt x="1090450" y="569550"/>
                    <a:pt x="1063489" y="542935"/>
                  </a:cubicBezTo>
                  <a:lnTo>
                    <a:pt x="639718" y="119164"/>
                  </a:lnTo>
                  <a:cubicBezTo>
                    <a:pt x="626410" y="105856"/>
                    <a:pt x="608868" y="99202"/>
                    <a:pt x="591326" y="99202"/>
                  </a:cubicBezTo>
                  <a:close/>
                  <a:moveTo>
                    <a:pt x="591327" y="0"/>
                  </a:moveTo>
                  <a:cubicBezTo>
                    <a:pt x="614226" y="0"/>
                    <a:pt x="637126" y="8728"/>
                    <a:pt x="654581" y="26183"/>
                  </a:cubicBezTo>
                  <a:lnTo>
                    <a:pt x="1156470" y="528072"/>
                  </a:lnTo>
                  <a:cubicBezTo>
                    <a:pt x="1191381" y="562983"/>
                    <a:pt x="1191381" y="619670"/>
                    <a:pt x="1156470" y="654581"/>
                  </a:cubicBezTo>
                  <a:lnTo>
                    <a:pt x="654581" y="1156470"/>
                  </a:lnTo>
                  <a:cubicBezTo>
                    <a:pt x="619670" y="1191381"/>
                    <a:pt x="562983" y="1191381"/>
                    <a:pt x="528072" y="1156470"/>
                  </a:cubicBezTo>
                  <a:lnTo>
                    <a:pt x="26184" y="654581"/>
                  </a:lnTo>
                  <a:cubicBezTo>
                    <a:pt x="-8728" y="619670"/>
                    <a:pt x="-8728" y="562983"/>
                    <a:pt x="26184" y="528072"/>
                  </a:cubicBezTo>
                  <a:lnTo>
                    <a:pt x="528072" y="26183"/>
                  </a:lnTo>
                  <a:cubicBezTo>
                    <a:pt x="545528" y="8728"/>
                    <a:pt x="568427" y="0"/>
                    <a:pt x="591327" y="0"/>
                  </a:cubicBezTo>
                  <a:close/>
                </a:path>
              </a:pathLst>
            </a:custGeom>
            <a:solidFill>
              <a:schemeClr val="accent1"/>
            </a:solidFill>
            <a:ln w="9525" cap="flat">
              <a:noFill/>
              <a:prstDash val="solid"/>
              <a:miter/>
            </a:ln>
          </p:spPr>
          <p:txBody>
            <a:bodyPr rtlCol="0" anchor="ctr"/>
            <a:lstStyle/>
            <a:p>
              <a:endParaRPr lang="en-US" dirty="0"/>
            </a:p>
          </p:txBody>
        </p:sp>
      </p:grpSp>
      <p:sp>
        <p:nvSpPr>
          <p:cNvPr id="8" name="TextBox 7">
            <a:extLst>
              <a:ext uri="{FF2B5EF4-FFF2-40B4-BE49-F238E27FC236}">
                <a16:creationId xmlns:a16="http://schemas.microsoft.com/office/drawing/2014/main" id="{B09DF1BC-3D41-7142-8A2F-5C187C6A3C8D}"/>
              </a:ext>
            </a:extLst>
          </p:cNvPr>
          <p:cNvSpPr txBox="1"/>
          <p:nvPr/>
        </p:nvSpPr>
        <p:spPr>
          <a:xfrm>
            <a:off x="860162" y="832797"/>
            <a:ext cx="8099300" cy="461665"/>
          </a:xfrm>
          <a:prstGeom prst="rect">
            <a:avLst/>
          </a:prstGeom>
          <a:noFill/>
        </p:spPr>
        <p:txBody>
          <a:bodyPr wrap="square" rtlCol="0">
            <a:spAutoFit/>
          </a:bodyPr>
          <a:lstStyle/>
          <a:p>
            <a:r>
              <a:rPr lang="en-US" altLang="ko-KR" sz="2400" b="1" dirty="0">
                <a:cs typeface="Arial" pitchFamily="34" charset="0"/>
              </a:rPr>
              <a:t>Machine Learning: Regression, Clustering, and Classification</a:t>
            </a:r>
          </a:p>
        </p:txBody>
      </p:sp>
      <p:sp>
        <p:nvSpPr>
          <p:cNvPr id="9" name="TextBox 8">
            <a:extLst>
              <a:ext uri="{FF2B5EF4-FFF2-40B4-BE49-F238E27FC236}">
                <a16:creationId xmlns:a16="http://schemas.microsoft.com/office/drawing/2014/main" id="{E8221E3D-C6A9-E844-801B-1B996F03E9C0}"/>
              </a:ext>
            </a:extLst>
          </p:cNvPr>
          <p:cNvSpPr txBox="1"/>
          <p:nvPr/>
        </p:nvSpPr>
        <p:spPr>
          <a:xfrm>
            <a:off x="860162" y="1379832"/>
            <a:ext cx="3436262" cy="369332"/>
          </a:xfrm>
          <a:prstGeom prst="rect">
            <a:avLst/>
          </a:prstGeom>
          <a:noFill/>
        </p:spPr>
        <p:txBody>
          <a:bodyPr wrap="none" rtlCol="0">
            <a:spAutoFit/>
          </a:bodyPr>
          <a:lstStyle/>
          <a:p>
            <a:pPr marL="285750" indent="-285750">
              <a:buFont typeface="Wingdings" pitchFamily="2" charset="2"/>
              <a:buChar char="q"/>
            </a:pPr>
            <a:r>
              <a:rPr lang="en-US" dirty="0"/>
              <a:t>Support Vector Machine (SVM) </a:t>
            </a:r>
          </a:p>
        </p:txBody>
      </p:sp>
      <p:sp>
        <p:nvSpPr>
          <p:cNvPr id="14" name="TextBox 13">
            <a:extLst>
              <a:ext uri="{FF2B5EF4-FFF2-40B4-BE49-F238E27FC236}">
                <a16:creationId xmlns:a16="http://schemas.microsoft.com/office/drawing/2014/main" id="{5C80BDC0-A965-D64B-A5C1-EF2CF6975834}"/>
              </a:ext>
            </a:extLst>
          </p:cNvPr>
          <p:cNvSpPr txBox="1"/>
          <p:nvPr/>
        </p:nvSpPr>
        <p:spPr>
          <a:xfrm>
            <a:off x="1257301" y="1944172"/>
            <a:ext cx="7702162" cy="923330"/>
          </a:xfrm>
          <a:prstGeom prst="rect">
            <a:avLst/>
          </a:prstGeom>
          <a:noFill/>
        </p:spPr>
        <p:txBody>
          <a:bodyPr wrap="square" rtlCol="0">
            <a:spAutoFit/>
          </a:bodyPr>
          <a:lstStyle/>
          <a:p>
            <a:br>
              <a:rPr lang="en-GB" dirty="0"/>
            </a:br>
            <a:br>
              <a:rPr lang="en-GB" dirty="0"/>
            </a:br>
            <a:endParaRPr lang="en-GB" b="1" dirty="0"/>
          </a:p>
        </p:txBody>
      </p:sp>
      <p:sp>
        <p:nvSpPr>
          <p:cNvPr id="5" name="Rectangle 4">
            <a:extLst>
              <a:ext uri="{FF2B5EF4-FFF2-40B4-BE49-F238E27FC236}">
                <a16:creationId xmlns:a16="http://schemas.microsoft.com/office/drawing/2014/main" id="{E78DDE2E-D053-2E4D-A286-58A580B3E47E}"/>
              </a:ext>
            </a:extLst>
          </p:cNvPr>
          <p:cNvSpPr/>
          <p:nvPr/>
        </p:nvSpPr>
        <p:spPr>
          <a:xfrm>
            <a:off x="1297733" y="1944172"/>
            <a:ext cx="9139243" cy="923330"/>
          </a:xfrm>
          <a:prstGeom prst="rect">
            <a:avLst/>
          </a:prstGeom>
        </p:spPr>
        <p:txBody>
          <a:bodyPr wrap="square">
            <a:spAutoFit/>
          </a:bodyPr>
          <a:lstStyle/>
          <a:p>
            <a:br>
              <a:rPr lang="en-GB" dirty="0"/>
            </a:br>
            <a:br>
              <a:rPr lang="en-GB" dirty="0"/>
            </a:br>
            <a:endParaRPr lang="en-US" dirty="0"/>
          </a:p>
        </p:txBody>
      </p:sp>
      <p:sp>
        <p:nvSpPr>
          <p:cNvPr id="11" name="Rectangle 10">
            <a:extLst>
              <a:ext uri="{FF2B5EF4-FFF2-40B4-BE49-F238E27FC236}">
                <a16:creationId xmlns:a16="http://schemas.microsoft.com/office/drawing/2014/main" id="{D220F581-9163-3046-B296-FDE1C78F7641}"/>
              </a:ext>
            </a:extLst>
          </p:cNvPr>
          <p:cNvSpPr/>
          <p:nvPr/>
        </p:nvSpPr>
        <p:spPr>
          <a:xfrm>
            <a:off x="1179845" y="1784849"/>
            <a:ext cx="9754854" cy="3693319"/>
          </a:xfrm>
          <a:prstGeom prst="rect">
            <a:avLst/>
          </a:prstGeom>
        </p:spPr>
        <p:txBody>
          <a:bodyPr wrap="square">
            <a:spAutoFit/>
          </a:bodyPr>
          <a:lstStyle/>
          <a:p>
            <a:pPr marL="285750" indent="-285750">
              <a:buFont typeface="Arial" panose="020B0604020202020204" pitchFamily="34" charset="0"/>
              <a:buChar char="•"/>
            </a:pPr>
            <a:r>
              <a:rPr lang="en-GB" dirty="0">
                <a:latin typeface="charter" panose="02040503050506020203" pitchFamily="18" charset="0"/>
              </a:rPr>
              <a:t>Support Vector Machine, abbreviated as SVM can be used for both regression and classification tasks. But it is widely used in classification objectives.</a:t>
            </a:r>
          </a:p>
          <a:p>
            <a:pPr marL="285750" indent="-285750">
              <a:buFont typeface="Arial" panose="020B0604020202020204" pitchFamily="34" charset="0"/>
              <a:buChar char="•"/>
            </a:pPr>
            <a:r>
              <a:rPr lang="en-GB" dirty="0"/>
              <a:t>Support vector machine is highly preferred by many as it produces significant accuracy with less computation power.</a:t>
            </a:r>
          </a:p>
          <a:p>
            <a:pPr marL="285750" indent="-285750">
              <a:buFont typeface="Arial" panose="020B0604020202020204" pitchFamily="34" charset="0"/>
              <a:buChar char="•"/>
            </a:pPr>
            <a:r>
              <a:rPr lang="en-GB" dirty="0"/>
              <a:t>The objective of the support vector machine algorithm is to find a hyperplane in an N-dimensional space(N — the number of features) that distinctly classifies the data points.</a:t>
            </a:r>
          </a:p>
          <a:p>
            <a:pPr marL="285750" indent="-285750">
              <a:buFont typeface="Arial" panose="020B0604020202020204" pitchFamily="34" charset="0"/>
              <a:buChar char="•"/>
            </a:pPr>
            <a:r>
              <a:rPr lang="en-GB" dirty="0"/>
              <a:t>To separate the two classes of data points, there are many possible hyperplanes that could be chosen. Our objective is to find a plane that has the maximum margin, </a:t>
            </a:r>
            <a:r>
              <a:rPr lang="en-GB" dirty="0" err="1"/>
              <a:t>i.e</a:t>
            </a:r>
            <a:r>
              <a:rPr lang="en-GB" dirty="0"/>
              <a:t> the maximum distance between data points of both classes. Maximizing the margin distance provides some reinforcement so that future data points can be classified with more confidence.</a:t>
            </a:r>
            <a:br>
              <a:rPr lang="en-GB" dirty="0"/>
            </a:b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US" dirty="0"/>
          </a:p>
        </p:txBody>
      </p:sp>
      <p:pic>
        <p:nvPicPr>
          <p:cNvPr id="1026" name="Picture 2">
            <a:extLst>
              <a:ext uri="{FF2B5EF4-FFF2-40B4-BE49-F238E27FC236}">
                <a16:creationId xmlns:a16="http://schemas.microsoft.com/office/drawing/2014/main" id="{22BA33EB-2FAE-9F43-9AD1-AA7788FF50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33406" y="4687812"/>
            <a:ext cx="2174976" cy="213147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3EC7F335-C7FE-7C42-91D7-DBDC8DBDE1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87479" y="4687812"/>
            <a:ext cx="2160280" cy="21314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119323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05213981-51F6-DF41-9FC9-ABF4DFB3227D}"/>
              </a:ext>
            </a:extLst>
          </p:cNvPr>
          <p:cNvGrpSpPr/>
          <p:nvPr/>
        </p:nvGrpSpPr>
        <p:grpSpPr>
          <a:xfrm>
            <a:off x="180474" y="694619"/>
            <a:ext cx="647255" cy="738022"/>
            <a:chOff x="4753009" y="790578"/>
            <a:chExt cx="958096" cy="958096"/>
          </a:xfrm>
        </p:grpSpPr>
        <p:sp>
          <p:nvSpPr>
            <p:cNvPr id="3" name="TextBox 2">
              <a:extLst>
                <a:ext uri="{FF2B5EF4-FFF2-40B4-BE49-F238E27FC236}">
                  <a16:creationId xmlns:a16="http://schemas.microsoft.com/office/drawing/2014/main" id="{45F13D5F-44A1-934D-8551-BC8CE9DF6ABD}"/>
                </a:ext>
              </a:extLst>
            </p:cNvPr>
            <p:cNvSpPr txBox="1"/>
            <p:nvPr/>
          </p:nvSpPr>
          <p:spPr>
            <a:xfrm>
              <a:off x="4753009" y="914221"/>
              <a:ext cx="958096" cy="679241"/>
            </a:xfrm>
            <a:prstGeom prst="rect">
              <a:avLst/>
            </a:prstGeom>
            <a:noFill/>
          </p:spPr>
          <p:txBody>
            <a:bodyPr wrap="square" lIns="108000" rIns="108000" rtlCol="0">
              <a:spAutoFit/>
            </a:bodyPr>
            <a:lstStyle/>
            <a:p>
              <a:pPr algn="ctr"/>
              <a:r>
                <a:rPr lang="en-US" altLang="ko-KR" sz="2800" b="1" dirty="0">
                  <a:cs typeface="Arial" pitchFamily="34" charset="0"/>
                </a:rPr>
                <a:t>1</a:t>
              </a:r>
              <a:endParaRPr lang="ko-KR" altLang="en-US" sz="2800" b="1" dirty="0">
                <a:cs typeface="Arial" pitchFamily="34" charset="0"/>
              </a:endParaRPr>
            </a:p>
          </p:txBody>
        </p:sp>
        <p:sp>
          <p:nvSpPr>
            <p:cNvPr id="4" name="Freeform: Shape 44">
              <a:extLst>
                <a:ext uri="{FF2B5EF4-FFF2-40B4-BE49-F238E27FC236}">
                  <a16:creationId xmlns:a16="http://schemas.microsoft.com/office/drawing/2014/main" id="{743E4BC0-720D-0C4A-B403-BB84479457FC}"/>
                </a:ext>
              </a:extLst>
            </p:cNvPr>
            <p:cNvSpPr/>
            <p:nvPr/>
          </p:nvSpPr>
          <p:spPr>
            <a:xfrm>
              <a:off x="4753009" y="790578"/>
              <a:ext cx="958096" cy="958096"/>
            </a:xfrm>
            <a:custGeom>
              <a:avLst/>
              <a:gdLst>
                <a:gd name="connsiteX0" fmla="*/ 591326 w 1182653"/>
                <a:gd name="connsiteY0" fmla="*/ 99202 h 1182653"/>
                <a:gd name="connsiteX1" fmla="*/ 542935 w 1182653"/>
                <a:gd name="connsiteY1" fmla="*/ 119164 h 1182653"/>
                <a:gd name="connsiteX2" fmla="*/ 119164 w 1182653"/>
                <a:gd name="connsiteY2" fmla="*/ 542935 h 1182653"/>
                <a:gd name="connsiteX3" fmla="*/ 119164 w 1182653"/>
                <a:gd name="connsiteY3" fmla="*/ 639718 h 1182653"/>
                <a:gd name="connsiteX4" fmla="*/ 542935 w 1182653"/>
                <a:gd name="connsiteY4" fmla="*/ 1063489 h 1182653"/>
                <a:gd name="connsiteX5" fmla="*/ 639718 w 1182653"/>
                <a:gd name="connsiteY5" fmla="*/ 1063489 h 1182653"/>
                <a:gd name="connsiteX6" fmla="*/ 1063489 w 1182653"/>
                <a:gd name="connsiteY6" fmla="*/ 639718 h 1182653"/>
                <a:gd name="connsiteX7" fmla="*/ 1063489 w 1182653"/>
                <a:gd name="connsiteY7" fmla="*/ 542935 h 1182653"/>
                <a:gd name="connsiteX8" fmla="*/ 639718 w 1182653"/>
                <a:gd name="connsiteY8" fmla="*/ 119164 h 1182653"/>
                <a:gd name="connsiteX9" fmla="*/ 591326 w 1182653"/>
                <a:gd name="connsiteY9" fmla="*/ 99202 h 1182653"/>
                <a:gd name="connsiteX10" fmla="*/ 591327 w 1182653"/>
                <a:gd name="connsiteY10" fmla="*/ 0 h 1182653"/>
                <a:gd name="connsiteX11" fmla="*/ 654581 w 1182653"/>
                <a:gd name="connsiteY11" fmla="*/ 26183 h 1182653"/>
                <a:gd name="connsiteX12" fmla="*/ 1156470 w 1182653"/>
                <a:gd name="connsiteY12" fmla="*/ 528072 h 1182653"/>
                <a:gd name="connsiteX13" fmla="*/ 1156470 w 1182653"/>
                <a:gd name="connsiteY13" fmla="*/ 654581 h 1182653"/>
                <a:gd name="connsiteX14" fmla="*/ 654581 w 1182653"/>
                <a:gd name="connsiteY14" fmla="*/ 1156470 h 1182653"/>
                <a:gd name="connsiteX15" fmla="*/ 528072 w 1182653"/>
                <a:gd name="connsiteY15" fmla="*/ 1156470 h 1182653"/>
                <a:gd name="connsiteX16" fmla="*/ 26184 w 1182653"/>
                <a:gd name="connsiteY16" fmla="*/ 654581 h 1182653"/>
                <a:gd name="connsiteX17" fmla="*/ 26184 w 1182653"/>
                <a:gd name="connsiteY17" fmla="*/ 528072 h 1182653"/>
                <a:gd name="connsiteX18" fmla="*/ 528072 w 1182653"/>
                <a:gd name="connsiteY18" fmla="*/ 26183 h 1182653"/>
                <a:gd name="connsiteX19" fmla="*/ 591327 w 1182653"/>
                <a:gd name="connsiteY19" fmla="*/ 0 h 1182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82653" h="1182653">
                  <a:moveTo>
                    <a:pt x="591326" y="99202"/>
                  </a:moveTo>
                  <a:cubicBezTo>
                    <a:pt x="573784" y="99202"/>
                    <a:pt x="556242" y="105856"/>
                    <a:pt x="542935" y="119164"/>
                  </a:cubicBezTo>
                  <a:lnTo>
                    <a:pt x="119164" y="542935"/>
                  </a:lnTo>
                  <a:cubicBezTo>
                    <a:pt x="92548" y="569550"/>
                    <a:pt x="92548" y="613102"/>
                    <a:pt x="119164" y="639718"/>
                  </a:cubicBezTo>
                  <a:lnTo>
                    <a:pt x="542935" y="1063489"/>
                  </a:lnTo>
                  <a:cubicBezTo>
                    <a:pt x="569550" y="1090104"/>
                    <a:pt x="613102" y="1090104"/>
                    <a:pt x="639718" y="1063489"/>
                  </a:cubicBezTo>
                  <a:lnTo>
                    <a:pt x="1063489" y="639718"/>
                  </a:lnTo>
                  <a:cubicBezTo>
                    <a:pt x="1090450" y="613102"/>
                    <a:pt x="1090450" y="569550"/>
                    <a:pt x="1063489" y="542935"/>
                  </a:cubicBezTo>
                  <a:lnTo>
                    <a:pt x="639718" y="119164"/>
                  </a:lnTo>
                  <a:cubicBezTo>
                    <a:pt x="626410" y="105856"/>
                    <a:pt x="608868" y="99202"/>
                    <a:pt x="591326" y="99202"/>
                  </a:cubicBezTo>
                  <a:close/>
                  <a:moveTo>
                    <a:pt x="591327" y="0"/>
                  </a:moveTo>
                  <a:cubicBezTo>
                    <a:pt x="614226" y="0"/>
                    <a:pt x="637126" y="8728"/>
                    <a:pt x="654581" y="26183"/>
                  </a:cubicBezTo>
                  <a:lnTo>
                    <a:pt x="1156470" y="528072"/>
                  </a:lnTo>
                  <a:cubicBezTo>
                    <a:pt x="1191381" y="562983"/>
                    <a:pt x="1191381" y="619670"/>
                    <a:pt x="1156470" y="654581"/>
                  </a:cubicBezTo>
                  <a:lnTo>
                    <a:pt x="654581" y="1156470"/>
                  </a:lnTo>
                  <a:cubicBezTo>
                    <a:pt x="619670" y="1191381"/>
                    <a:pt x="562983" y="1191381"/>
                    <a:pt x="528072" y="1156470"/>
                  </a:cubicBezTo>
                  <a:lnTo>
                    <a:pt x="26184" y="654581"/>
                  </a:lnTo>
                  <a:cubicBezTo>
                    <a:pt x="-8728" y="619670"/>
                    <a:pt x="-8728" y="562983"/>
                    <a:pt x="26184" y="528072"/>
                  </a:cubicBezTo>
                  <a:lnTo>
                    <a:pt x="528072" y="26183"/>
                  </a:lnTo>
                  <a:cubicBezTo>
                    <a:pt x="545528" y="8728"/>
                    <a:pt x="568427" y="0"/>
                    <a:pt x="591327" y="0"/>
                  </a:cubicBezTo>
                  <a:close/>
                </a:path>
              </a:pathLst>
            </a:custGeom>
            <a:solidFill>
              <a:schemeClr val="accent1"/>
            </a:solidFill>
            <a:ln w="9525" cap="flat">
              <a:noFill/>
              <a:prstDash val="solid"/>
              <a:miter/>
            </a:ln>
          </p:spPr>
          <p:txBody>
            <a:bodyPr rtlCol="0" anchor="ctr"/>
            <a:lstStyle/>
            <a:p>
              <a:endParaRPr lang="en-US" dirty="0"/>
            </a:p>
          </p:txBody>
        </p:sp>
      </p:grpSp>
      <p:sp>
        <p:nvSpPr>
          <p:cNvPr id="8" name="TextBox 7">
            <a:extLst>
              <a:ext uri="{FF2B5EF4-FFF2-40B4-BE49-F238E27FC236}">
                <a16:creationId xmlns:a16="http://schemas.microsoft.com/office/drawing/2014/main" id="{B09DF1BC-3D41-7142-8A2F-5C187C6A3C8D}"/>
              </a:ext>
            </a:extLst>
          </p:cNvPr>
          <p:cNvSpPr txBox="1"/>
          <p:nvPr/>
        </p:nvSpPr>
        <p:spPr>
          <a:xfrm>
            <a:off x="860162" y="832797"/>
            <a:ext cx="8099300" cy="461665"/>
          </a:xfrm>
          <a:prstGeom prst="rect">
            <a:avLst/>
          </a:prstGeom>
          <a:noFill/>
        </p:spPr>
        <p:txBody>
          <a:bodyPr wrap="square" rtlCol="0">
            <a:spAutoFit/>
          </a:bodyPr>
          <a:lstStyle/>
          <a:p>
            <a:r>
              <a:rPr lang="en-US" altLang="ko-KR" sz="2400" b="1" dirty="0">
                <a:cs typeface="Arial" pitchFamily="34" charset="0"/>
              </a:rPr>
              <a:t>Machine Learning: Regression, Clustering, and Classification</a:t>
            </a:r>
          </a:p>
        </p:txBody>
      </p:sp>
      <p:sp>
        <p:nvSpPr>
          <p:cNvPr id="9" name="TextBox 8">
            <a:extLst>
              <a:ext uri="{FF2B5EF4-FFF2-40B4-BE49-F238E27FC236}">
                <a16:creationId xmlns:a16="http://schemas.microsoft.com/office/drawing/2014/main" id="{E8221E3D-C6A9-E844-801B-1B996F03E9C0}"/>
              </a:ext>
            </a:extLst>
          </p:cNvPr>
          <p:cNvSpPr txBox="1"/>
          <p:nvPr/>
        </p:nvSpPr>
        <p:spPr>
          <a:xfrm>
            <a:off x="860162" y="1379832"/>
            <a:ext cx="3436262" cy="369332"/>
          </a:xfrm>
          <a:prstGeom prst="rect">
            <a:avLst/>
          </a:prstGeom>
          <a:noFill/>
        </p:spPr>
        <p:txBody>
          <a:bodyPr wrap="none" rtlCol="0">
            <a:spAutoFit/>
          </a:bodyPr>
          <a:lstStyle/>
          <a:p>
            <a:pPr marL="285750" indent="-285750">
              <a:buFont typeface="Wingdings" pitchFamily="2" charset="2"/>
              <a:buChar char="q"/>
            </a:pPr>
            <a:r>
              <a:rPr lang="en-US" dirty="0"/>
              <a:t>Support Vector Machine (SVM) </a:t>
            </a:r>
          </a:p>
        </p:txBody>
      </p:sp>
      <p:sp>
        <p:nvSpPr>
          <p:cNvPr id="14" name="TextBox 13">
            <a:extLst>
              <a:ext uri="{FF2B5EF4-FFF2-40B4-BE49-F238E27FC236}">
                <a16:creationId xmlns:a16="http://schemas.microsoft.com/office/drawing/2014/main" id="{5C80BDC0-A965-D64B-A5C1-EF2CF6975834}"/>
              </a:ext>
            </a:extLst>
          </p:cNvPr>
          <p:cNvSpPr txBox="1"/>
          <p:nvPr/>
        </p:nvSpPr>
        <p:spPr>
          <a:xfrm>
            <a:off x="1257301" y="1944172"/>
            <a:ext cx="7702162" cy="923330"/>
          </a:xfrm>
          <a:prstGeom prst="rect">
            <a:avLst/>
          </a:prstGeom>
          <a:noFill/>
        </p:spPr>
        <p:txBody>
          <a:bodyPr wrap="square" rtlCol="0">
            <a:spAutoFit/>
          </a:bodyPr>
          <a:lstStyle/>
          <a:p>
            <a:br>
              <a:rPr lang="en-GB" dirty="0"/>
            </a:br>
            <a:br>
              <a:rPr lang="en-GB" dirty="0"/>
            </a:br>
            <a:endParaRPr lang="en-GB" b="1" dirty="0"/>
          </a:p>
        </p:txBody>
      </p:sp>
      <p:sp>
        <p:nvSpPr>
          <p:cNvPr id="5" name="Rectangle 4">
            <a:extLst>
              <a:ext uri="{FF2B5EF4-FFF2-40B4-BE49-F238E27FC236}">
                <a16:creationId xmlns:a16="http://schemas.microsoft.com/office/drawing/2014/main" id="{E78DDE2E-D053-2E4D-A286-58A580B3E47E}"/>
              </a:ext>
            </a:extLst>
          </p:cNvPr>
          <p:cNvSpPr/>
          <p:nvPr/>
        </p:nvSpPr>
        <p:spPr>
          <a:xfrm>
            <a:off x="1257301" y="1944172"/>
            <a:ext cx="9139243" cy="923330"/>
          </a:xfrm>
          <a:prstGeom prst="rect">
            <a:avLst/>
          </a:prstGeom>
        </p:spPr>
        <p:txBody>
          <a:bodyPr wrap="square">
            <a:spAutoFit/>
          </a:bodyPr>
          <a:lstStyle/>
          <a:p>
            <a:br>
              <a:rPr lang="en-GB" dirty="0"/>
            </a:br>
            <a:br>
              <a:rPr lang="en-GB" dirty="0"/>
            </a:br>
            <a:endParaRPr lang="en-US" dirty="0"/>
          </a:p>
        </p:txBody>
      </p:sp>
      <p:sp>
        <p:nvSpPr>
          <p:cNvPr id="11" name="Rectangle 10">
            <a:extLst>
              <a:ext uri="{FF2B5EF4-FFF2-40B4-BE49-F238E27FC236}">
                <a16:creationId xmlns:a16="http://schemas.microsoft.com/office/drawing/2014/main" id="{D220F581-9163-3046-B296-FDE1C78F7641}"/>
              </a:ext>
            </a:extLst>
          </p:cNvPr>
          <p:cNvSpPr/>
          <p:nvPr/>
        </p:nvSpPr>
        <p:spPr>
          <a:xfrm>
            <a:off x="1179845" y="1784849"/>
            <a:ext cx="9754854" cy="1754326"/>
          </a:xfrm>
          <a:prstGeom prst="rect">
            <a:avLst/>
          </a:prstGeom>
        </p:spPr>
        <p:txBody>
          <a:bodyPr wrap="square">
            <a:spAutoFit/>
          </a:bodyPr>
          <a:lstStyle/>
          <a:p>
            <a:pPr marL="285750" indent="-285750">
              <a:buFont typeface="Arial" panose="020B0604020202020204" pitchFamily="34" charset="0"/>
              <a:buChar char="•"/>
            </a:pPr>
            <a:r>
              <a:rPr lang="en-GB" dirty="0"/>
              <a:t>Hyperplanes are decision boundaries that help classify the data points. Data points falling on either side of the hyperplane can be attributed to different classes.</a:t>
            </a:r>
          </a:p>
          <a:p>
            <a:pPr marL="285750" indent="-285750">
              <a:buFont typeface="Arial" panose="020B0604020202020204" pitchFamily="34" charset="0"/>
              <a:buChar char="•"/>
            </a:pPr>
            <a:r>
              <a:rPr lang="en-GB" dirty="0"/>
              <a:t>Support vectors are data points that are closer to the hyperplane and influence the position and orientation of the hyperplane. </a:t>
            </a:r>
          </a:p>
          <a:p>
            <a:pPr marL="285750" indent="-285750">
              <a:buFont typeface="Arial" panose="020B0604020202020204" pitchFamily="34" charset="0"/>
              <a:buChar char="•"/>
            </a:pPr>
            <a:r>
              <a:rPr lang="en-GB" dirty="0"/>
              <a:t>Using these support vectors, we maximize the margin of the classifier. Deleting the support vectors will change the position of the hyperplane.</a:t>
            </a:r>
          </a:p>
        </p:txBody>
      </p:sp>
      <p:pic>
        <p:nvPicPr>
          <p:cNvPr id="3074" name="Picture 2">
            <a:extLst>
              <a:ext uri="{FF2B5EF4-FFF2-40B4-BE49-F238E27FC236}">
                <a16:creationId xmlns:a16="http://schemas.microsoft.com/office/drawing/2014/main" id="{77B185C8-51D1-6C42-966A-8781216D823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5125" y="4029562"/>
            <a:ext cx="4970307" cy="2567443"/>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Support Vectors">
            <a:extLst>
              <a:ext uri="{FF2B5EF4-FFF2-40B4-BE49-F238E27FC236}">
                <a16:creationId xmlns:a16="http://schemas.microsoft.com/office/drawing/2014/main" id="{B6520719-7E3D-E441-A697-6096BC57E3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27520" y="4037201"/>
            <a:ext cx="2484120" cy="20202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76634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05213981-51F6-DF41-9FC9-ABF4DFB3227D}"/>
              </a:ext>
            </a:extLst>
          </p:cNvPr>
          <p:cNvGrpSpPr/>
          <p:nvPr/>
        </p:nvGrpSpPr>
        <p:grpSpPr>
          <a:xfrm>
            <a:off x="180474" y="694619"/>
            <a:ext cx="647255" cy="738022"/>
            <a:chOff x="4753009" y="790578"/>
            <a:chExt cx="958096" cy="958096"/>
          </a:xfrm>
        </p:grpSpPr>
        <p:sp>
          <p:nvSpPr>
            <p:cNvPr id="3" name="TextBox 2">
              <a:extLst>
                <a:ext uri="{FF2B5EF4-FFF2-40B4-BE49-F238E27FC236}">
                  <a16:creationId xmlns:a16="http://schemas.microsoft.com/office/drawing/2014/main" id="{45F13D5F-44A1-934D-8551-BC8CE9DF6ABD}"/>
                </a:ext>
              </a:extLst>
            </p:cNvPr>
            <p:cNvSpPr txBox="1"/>
            <p:nvPr/>
          </p:nvSpPr>
          <p:spPr>
            <a:xfrm>
              <a:off x="4753009" y="914221"/>
              <a:ext cx="958096" cy="679241"/>
            </a:xfrm>
            <a:prstGeom prst="rect">
              <a:avLst/>
            </a:prstGeom>
            <a:noFill/>
          </p:spPr>
          <p:txBody>
            <a:bodyPr wrap="square" lIns="108000" rIns="108000" rtlCol="0">
              <a:spAutoFit/>
            </a:bodyPr>
            <a:lstStyle/>
            <a:p>
              <a:pPr algn="ctr"/>
              <a:r>
                <a:rPr lang="en-US" altLang="ko-KR" sz="2800" b="1" dirty="0">
                  <a:cs typeface="Arial" pitchFamily="34" charset="0"/>
                </a:rPr>
                <a:t>1</a:t>
              </a:r>
              <a:endParaRPr lang="ko-KR" altLang="en-US" sz="2800" b="1" dirty="0">
                <a:cs typeface="Arial" pitchFamily="34" charset="0"/>
              </a:endParaRPr>
            </a:p>
          </p:txBody>
        </p:sp>
        <p:sp>
          <p:nvSpPr>
            <p:cNvPr id="4" name="Freeform: Shape 44">
              <a:extLst>
                <a:ext uri="{FF2B5EF4-FFF2-40B4-BE49-F238E27FC236}">
                  <a16:creationId xmlns:a16="http://schemas.microsoft.com/office/drawing/2014/main" id="{743E4BC0-720D-0C4A-B403-BB84479457FC}"/>
                </a:ext>
              </a:extLst>
            </p:cNvPr>
            <p:cNvSpPr/>
            <p:nvPr/>
          </p:nvSpPr>
          <p:spPr>
            <a:xfrm>
              <a:off x="4753009" y="790578"/>
              <a:ext cx="958096" cy="958096"/>
            </a:xfrm>
            <a:custGeom>
              <a:avLst/>
              <a:gdLst>
                <a:gd name="connsiteX0" fmla="*/ 591326 w 1182653"/>
                <a:gd name="connsiteY0" fmla="*/ 99202 h 1182653"/>
                <a:gd name="connsiteX1" fmla="*/ 542935 w 1182653"/>
                <a:gd name="connsiteY1" fmla="*/ 119164 h 1182653"/>
                <a:gd name="connsiteX2" fmla="*/ 119164 w 1182653"/>
                <a:gd name="connsiteY2" fmla="*/ 542935 h 1182653"/>
                <a:gd name="connsiteX3" fmla="*/ 119164 w 1182653"/>
                <a:gd name="connsiteY3" fmla="*/ 639718 h 1182653"/>
                <a:gd name="connsiteX4" fmla="*/ 542935 w 1182653"/>
                <a:gd name="connsiteY4" fmla="*/ 1063489 h 1182653"/>
                <a:gd name="connsiteX5" fmla="*/ 639718 w 1182653"/>
                <a:gd name="connsiteY5" fmla="*/ 1063489 h 1182653"/>
                <a:gd name="connsiteX6" fmla="*/ 1063489 w 1182653"/>
                <a:gd name="connsiteY6" fmla="*/ 639718 h 1182653"/>
                <a:gd name="connsiteX7" fmla="*/ 1063489 w 1182653"/>
                <a:gd name="connsiteY7" fmla="*/ 542935 h 1182653"/>
                <a:gd name="connsiteX8" fmla="*/ 639718 w 1182653"/>
                <a:gd name="connsiteY8" fmla="*/ 119164 h 1182653"/>
                <a:gd name="connsiteX9" fmla="*/ 591326 w 1182653"/>
                <a:gd name="connsiteY9" fmla="*/ 99202 h 1182653"/>
                <a:gd name="connsiteX10" fmla="*/ 591327 w 1182653"/>
                <a:gd name="connsiteY10" fmla="*/ 0 h 1182653"/>
                <a:gd name="connsiteX11" fmla="*/ 654581 w 1182653"/>
                <a:gd name="connsiteY11" fmla="*/ 26183 h 1182653"/>
                <a:gd name="connsiteX12" fmla="*/ 1156470 w 1182653"/>
                <a:gd name="connsiteY12" fmla="*/ 528072 h 1182653"/>
                <a:gd name="connsiteX13" fmla="*/ 1156470 w 1182653"/>
                <a:gd name="connsiteY13" fmla="*/ 654581 h 1182653"/>
                <a:gd name="connsiteX14" fmla="*/ 654581 w 1182653"/>
                <a:gd name="connsiteY14" fmla="*/ 1156470 h 1182653"/>
                <a:gd name="connsiteX15" fmla="*/ 528072 w 1182653"/>
                <a:gd name="connsiteY15" fmla="*/ 1156470 h 1182653"/>
                <a:gd name="connsiteX16" fmla="*/ 26184 w 1182653"/>
                <a:gd name="connsiteY16" fmla="*/ 654581 h 1182653"/>
                <a:gd name="connsiteX17" fmla="*/ 26184 w 1182653"/>
                <a:gd name="connsiteY17" fmla="*/ 528072 h 1182653"/>
                <a:gd name="connsiteX18" fmla="*/ 528072 w 1182653"/>
                <a:gd name="connsiteY18" fmla="*/ 26183 h 1182653"/>
                <a:gd name="connsiteX19" fmla="*/ 591327 w 1182653"/>
                <a:gd name="connsiteY19" fmla="*/ 0 h 1182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82653" h="1182653">
                  <a:moveTo>
                    <a:pt x="591326" y="99202"/>
                  </a:moveTo>
                  <a:cubicBezTo>
                    <a:pt x="573784" y="99202"/>
                    <a:pt x="556242" y="105856"/>
                    <a:pt x="542935" y="119164"/>
                  </a:cubicBezTo>
                  <a:lnTo>
                    <a:pt x="119164" y="542935"/>
                  </a:lnTo>
                  <a:cubicBezTo>
                    <a:pt x="92548" y="569550"/>
                    <a:pt x="92548" y="613102"/>
                    <a:pt x="119164" y="639718"/>
                  </a:cubicBezTo>
                  <a:lnTo>
                    <a:pt x="542935" y="1063489"/>
                  </a:lnTo>
                  <a:cubicBezTo>
                    <a:pt x="569550" y="1090104"/>
                    <a:pt x="613102" y="1090104"/>
                    <a:pt x="639718" y="1063489"/>
                  </a:cubicBezTo>
                  <a:lnTo>
                    <a:pt x="1063489" y="639718"/>
                  </a:lnTo>
                  <a:cubicBezTo>
                    <a:pt x="1090450" y="613102"/>
                    <a:pt x="1090450" y="569550"/>
                    <a:pt x="1063489" y="542935"/>
                  </a:cubicBezTo>
                  <a:lnTo>
                    <a:pt x="639718" y="119164"/>
                  </a:lnTo>
                  <a:cubicBezTo>
                    <a:pt x="626410" y="105856"/>
                    <a:pt x="608868" y="99202"/>
                    <a:pt x="591326" y="99202"/>
                  </a:cubicBezTo>
                  <a:close/>
                  <a:moveTo>
                    <a:pt x="591327" y="0"/>
                  </a:moveTo>
                  <a:cubicBezTo>
                    <a:pt x="614226" y="0"/>
                    <a:pt x="637126" y="8728"/>
                    <a:pt x="654581" y="26183"/>
                  </a:cubicBezTo>
                  <a:lnTo>
                    <a:pt x="1156470" y="528072"/>
                  </a:lnTo>
                  <a:cubicBezTo>
                    <a:pt x="1191381" y="562983"/>
                    <a:pt x="1191381" y="619670"/>
                    <a:pt x="1156470" y="654581"/>
                  </a:cubicBezTo>
                  <a:lnTo>
                    <a:pt x="654581" y="1156470"/>
                  </a:lnTo>
                  <a:cubicBezTo>
                    <a:pt x="619670" y="1191381"/>
                    <a:pt x="562983" y="1191381"/>
                    <a:pt x="528072" y="1156470"/>
                  </a:cubicBezTo>
                  <a:lnTo>
                    <a:pt x="26184" y="654581"/>
                  </a:lnTo>
                  <a:cubicBezTo>
                    <a:pt x="-8728" y="619670"/>
                    <a:pt x="-8728" y="562983"/>
                    <a:pt x="26184" y="528072"/>
                  </a:cubicBezTo>
                  <a:lnTo>
                    <a:pt x="528072" y="26183"/>
                  </a:lnTo>
                  <a:cubicBezTo>
                    <a:pt x="545528" y="8728"/>
                    <a:pt x="568427" y="0"/>
                    <a:pt x="591327" y="0"/>
                  </a:cubicBezTo>
                  <a:close/>
                </a:path>
              </a:pathLst>
            </a:custGeom>
            <a:solidFill>
              <a:schemeClr val="accent1"/>
            </a:solidFill>
            <a:ln w="9525" cap="flat">
              <a:noFill/>
              <a:prstDash val="solid"/>
              <a:miter/>
            </a:ln>
          </p:spPr>
          <p:txBody>
            <a:bodyPr rtlCol="0" anchor="ctr"/>
            <a:lstStyle/>
            <a:p>
              <a:endParaRPr lang="en-US" dirty="0"/>
            </a:p>
          </p:txBody>
        </p:sp>
      </p:grpSp>
      <p:sp>
        <p:nvSpPr>
          <p:cNvPr id="8" name="TextBox 7">
            <a:extLst>
              <a:ext uri="{FF2B5EF4-FFF2-40B4-BE49-F238E27FC236}">
                <a16:creationId xmlns:a16="http://schemas.microsoft.com/office/drawing/2014/main" id="{B09DF1BC-3D41-7142-8A2F-5C187C6A3C8D}"/>
              </a:ext>
            </a:extLst>
          </p:cNvPr>
          <p:cNvSpPr txBox="1"/>
          <p:nvPr/>
        </p:nvSpPr>
        <p:spPr>
          <a:xfrm>
            <a:off x="860162" y="832797"/>
            <a:ext cx="8099300" cy="461665"/>
          </a:xfrm>
          <a:prstGeom prst="rect">
            <a:avLst/>
          </a:prstGeom>
          <a:noFill/>
        </p:spPr>
        <p:txBody>
          <a:bodyPr wrap="square" rtlCol="0">
            <a:spAutoFit/>
          </a:bodyPr>
          <a:lstStyle/>
          <a:p>
            <a:r>
              <a:rPr lang="en-US" altLang="ko-KR" sz="2400" b="1" dirty="0">
                <a:cs typeface="Arial" pitchFamily="34" charset="0"/>
              </a:rPr>
              <a:t>Machine Learning: Regression, Clustering, and Classification</a:t>
            </a:r>
          </a:p>
        </p:txBody>
      </p:sp>
      <p:sp>
        <p:nvSpPr>
          <p:cNvPr id="9" name="TextBox 8">
            <a:extLst>
              <a:ext uri="{FF2B5EF4-FFF2-40B4-BE49-F238E27FC236}">
                <a16:creationId xmlns:a16="http://schemas.microsoft.com/office/drawing/2014/main" id="{E8221E3D-C6A9-E844-801B-1B996F03E9C0}"/>
              </a:ext>
            </a:extLst>
          </p:cNvPr>
          <p:cNvSpPr txBox="1"/>
          <p:nvPr/>
        </p:nvSpPr>
        <p:spPr>
          <a:xfrm>
            <a:off x="860162" y="1379832"/>
            <a:ext cx="3436262" cy="369332"/>
          </a:xfrm>
          <a:prstGeom prst="rect">
            <a:avLst/>
          </a:prstGeom>
          <a:noFill/>
        </p:spPr>
        <p:txBody>
          <a:bodyPr wrap="none" rtlCol="0">
            <a:spAutoFit/>
          </a:bodyPr>
          <a:lstStyle/>
          <a:p>
            <a:pPr marL="285750" indent="-285750">
              <a:buFont typeface="Wingdings" pitchFamily="2" charset="2"/>
              <a:buChar char="q"/>
            </a:pPr>
            <a:r>
              <a:rPr lang="en-US" dirty="0"/>
              <a:t>Support Vector Machine (SVM) </a:t>
            </a:r>
          </a:p>
        </p:txBody>
      </p:sp>
      <p:sp>
        <p:nvSpPr>
          <p:cNvPr id="14" name="TextBox 13">
            <a:extLst>
              <a:ext uri="{FF2B5EF4-FFF2-40B4-BE49-F238E27FC236}">
                <a16:creationId xmlns:a16="http://schemas.microsoft.com/office/drawing/2014/main" id="{5C80BDC0-A965-D64B-A5C1-EF2CF6975834}"/>
              </a:ext>
            </a:extLst>
          </p:cNvPr>
          <p:cNvSpPr txBox="1"/>
          <p:nvPr/>
        </p:nvSpPr>
        <p:spPr>
          <a:xfrm>
            <a:off x="1257301" y="1944172"/>
            <a:ext cx="7702162" cy="923330"/>
          </a:xfrm>
          <a:prstGeom prst="rect">
            <a:avLst/>
          </a:prstGeom>
          <a:noFill/>
        </p:spPr>
        <p:txBody>
          <a:bodyPr wrap="square" rtlCol="0">
            <a:spAutoFit/>
          </a:bodyPr>
          <a:lstStyle/>
          <a:p>
            <a:br>
              <a:rPr lang="en-GB" dirty="0"/>
            </a:br>
            <a:br>
              <a:rPr lang="en-GB" dirty="0"/>
            </a:br>
            <a:endParaRPr lang="en-GB" b="1" dirty="0"/>
          </a:p>
        </p:txBody>
      </p:sp>
      <p:sp>
        <p:nvSpPr>
          <p:cNvPr id="5" name="Rectangle 4">
            <a:extLst>
              <a:ext uri="{FF2B5EF4-FFF2-40B4-BE49-F238E27FC236}">
                <a16:creationId xmlns:a16="http://schemas.microsoft.com/office/drawing/2014/main" id="{E78DDE2E-D053-2E4D-A286-58A580B3E47E}"/>
              </a:ext>
            </a:extLst>
          </p:cNvPr>
          <p:cNvSpPr/>
          <p:nvPr/>
        </p:nvSpPr>
        <p:spPr>
          <a:xfrm>
            <a:off x="1257301" y="1944172"/>
            <a:ext cx="9139243" cy="923330"/>
          </a:xfrm>
          <a:prstGeom prst="rect">
            <a:avLst/>
          </a:prstGeom>
        </p:spPr>
        <p:txBody>
          <a:bodyPr wrap="square">
            <a:spAutoFit/>
          </a:bodyPr>
          <a:lstStyle/>
          <a:p>
            <a:br>
              <a:rPr lang="en-GB" dirty="0"/>
            </a:br>
            <a:br>
              <a:rPr lang="en-GB" dirty="0"/>
            </a:br>
            <a:endParaRPr lang="en-US" dirty="0"/>
          </a:p>
        </p:txBody>
      </p:sp>
      <p:sp>
        <p:nvSpPr>
          <p:cNvPr id="11" name="Rectangle 10">
            <a:extLst>
              <a:ext uri="{FF2B5EF4-FFF2-40B4-BE49-F238E27FC236}">
                <a16:creationId xmlns:a16="http://schemas.microsoft.com/office/drawing/2014/main" id="{D220F581-9163-3046-B296-FDE1C78F7641}"/>
              </a:ext>
            </a:extLst>
          </p:cNvPr>
          <p:cNvSpPr/>
          <p:nvPr/>
        </p:nvSpPr>
        <p:spPr>
          <a:xfrm>
            <a:off x="1179845" y="1784849"/>
            <a:ext cx="9754854" cy="923330"/>
          </a:xfrm>
          <a:prstGeom prst="rect">
            <a:avLst/>
          </a:prstGeom>
        </p:spPr>
        <p:txBody>
          <a:bodyPr wrap="square">
            <a:spAutoFit/>
          </a:bodyPr>
          <a:lstStyle/>
          <a:p>
            <a:r>
              <a:rPr lang="en-GB" b="1" dirty="0"/>
              <a:t>Cost Function and Gradient Updates</a:t>
            </a:r>
          </a:p>
          <a:p>
            <a:br>
              <a:rPr lang="en-GB" dirty="0"/>
            </a:br>
            <a:endParaRPr lang="en-GB" dirty="0"/>
          </a:p>
        </p:txBody>
      </p:sp>
      <p:sp>
        <p:nvSpPr>
          <p:cNvPr id="6" name="Rectangle 5">
            <a:extLst>
              <a:ext uri="{FF2B5EF4-FFF2-40B4-BE49-F238E27FC236}">
                <a16:creationId xmlns:a16="http://schemas.microsoft.com/office/drawing/2014/main" id="{F872818A-B755-F343-A406-1FFF72E1CD80}"/>
              </a:ext>
            </a:extLst>
          </p:cNvPr>
          <p:cNvSpPr/>
          <p:nvPr/>
        </p:nvSpPr>
        <p:spPr>
          <a:xfrm>
            <a:off x="1371600" y="2103495"/>
            <a:ext cx="9982200" cy="646331"/>
          </a:xfrm>
          <a:prstGeom prst="rect">
            <a:avLst/>
          </a:prstGeom>
        </p:spPr>
        <p:txBody>
          <a:bodyPr wrap="square">
            <a:spAutoFit/>
          </a:bodyPr>
          <a:lstStyle/>
          <a:p>
            <a:r>
              <a:rPr lang="en-GB" dirty="0"/>
              <a:t>In the SVM algorithm, we are looking to maximize the margin between the data points and the hyperplane. The Hinge loss function that helps maximize the margin is hinge loss.</a:t>
            </a:r>
            <a:endParaRPr lang="en-US" dirty="0"/>
          </a:p>
        </p:txBody>
      </p:sp>
      <p:pic>
        <p:nvPicPr>
          <p:cNvPr id="5122" name="Picture 2">
            <a:extLst>
              <a:ext uri="{FF2B5EF4-FFF2-40B4-BE49-F238E27FC236}">
                <a16:creationId xmlns:a16="http://schemas.microsoft.com/office/drawing/2014/main" id="{5A69AF58-093B-6C4F-99D3-35985036222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24200" y="2876807"/>
            <a:ext cx="5242560" cy="1008237"/>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CDAEC072-2596-3846-8BE9-1E4E09958E73}"/>
              </a:ext>
            </a:extLst>
          </p:cNvPr>
          <p:cNvSpPr/>
          <p:nvPr/>
        </p:nvSpPr>
        <p:spPr>
          <a:xfrm>
            <a:off x="1371600" y="3863179"/>
            <a:ext cx="9982200" cy="923330"/>
          </a:xfrm>
          <a:prstGeom prst="rect">
            <a:avLst/>
          </a:prstGeom>
        </p:spPr>
        <p:txBody>
          <a:bodyPr wrap="square">
            <a:spAutoFit/>
          </a:bodyPr>
          <a:lstStyle/>
          <a:p>
            <a:r>
              <a:rPr lang="en-GB" dirty="0"/>
              <a:t>The cost is 0 if the predicted value and the actual value are of the same sign. If they are not, we then calculate the loss value. We also add a regularization parameter the cost function. The objective of the regularization parameter is to balance the margin maximization and loss. </a:t>
            </a:r>
            <a:endParaRPr lang="en-US" dirty="0"/>
          </a:p>
        </p:txBody>
      </p:sp>
      <p:sp>
        <p:nvSpPr>
          <p:cNvPr id="12" name="Rectangle 11">
            <a:extLst>
              <a:ext uri="{FF2B5EF4-FFF2-40B4-BE49-F238E27FC236}">
                <a16:creationId xmlns:a16="http://schemas.microsoft.com/office/drawing/2014/main" id="{50490FE2-9269-8049-B2A8-1688C63E0A46}"/>
              </a:ext>
            </a:extLst>
          </p:cNvPr>
          <p:cNvSpPr/>
          <p:nvPr/>
        </p:nvSpPr>
        <p:spPr>
          <a:xfrm>
            <a:off x="1371600" y="4786509"/>
            <a:ext cx="9768840" cy="369332"/>
          </a:xfrm>
          <a:prstGeom prst="rect">
            <a:avLst/>
          </a:prstGeom>
        </p:spPr>
        <p:txBody>
          <a:bodyPr wrap="square">
            <a:spAutoFit/>
          </a:bodyPr>
          <a:lstStyle/>
          <a:p>
            <a:r>
              <a:rPr lang="en-GB" dirty="0"/>
              <a:t>After adding the regularization parameter, the cost functions looks as below.</a:t>
            </a:r>
            <a:endParaRPr lang="en-US" dirty="0"/>
          </a:p>
        </p:txBody>
      </p:sp>
      <p:pic>
        <p:nvPicPr>
          <p:cNvPr id="5124" name="Picture 4">
            <a:extLst>
              <a:ext uri="{FF2B5EF4-FFF2-40B4-BE49-F238E27FC236}">
                <a16:creationId xmlns:a16="http://schemas.microsoft.com/office/drawing/2014/main" id="{38248886-88B1-5B4F-995A-A7D44125FC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98022" y="5337113"/>
            <a:ext cx="5257800" cy="11254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836383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05213981-51F6-DF41-9FC9-ABF4DFB3227D}"/>
              </a:ext>
            </a:extLst>
          </p:cNvPr>
          <p:cNvGrpSpPr/>
          <p:nvPr/>
        </p:nvGrpSpPr>
        <p:grpSpPr>
          <a:xfrm>
            <a:off x="180474" y="694619"/>
            <a:ext cx="647255" cy="738022"/>
            <a:chOff x="4753009" y="790578"/>
            <a:chExt cx="958096" cy="958096"/>
          </a:xfrm>
        </p:grpSpPr>
        <p:sp>
          <p:nvSpPr>
            <p:cNvPr id="3" name="TextBox 2">
              <a:extLst>
                <a:ext uri="{FF2B5EF4-FFF2-40B4-BE49-F238E27FC236}">
                  <a16:creationId xmlns:a16="http://schemas.microsoft.com/office/drawing/2014/main" id="{45F13D5F-44A1-934D-8551-BC8CE9DF6ABD}"/>
                </a:ext>
              </a:extLst>
            </p:cNvPr>
            <p:cNvSpPr txBox="1"/>
            <p:nvPr/>
          </p:nvSpPr>
          <p:spPr>
            <a:xfrm>
              <a:off x="4753009" y="914221"/>
              <a:ext cx="958096" cy="679241"/>
            </a:xfrm>
            <a:prstGeom prst="rect">
              <a:avLst/>
            </a:prstGeom>
            <a:noFill/>
          </p:spPr>
          <p:txBody>
            <a:bodyPr wrap="square" lIns="108000" rIns="108000" rtlCol="0">
              <a:spAutoFit/>
            </a:bodyPr>
            <a:lstStyle/>
            <a:p>
              <a:pPr algn="ctr"/>
              <a:r>
                <a:rPr lang="en-US" altLang="ko-KR" sz="2800" b="1" dirty="0">
                  <a:cs typeface="Arial" pitchFamily="34" charset="0"/>
                </a:rPr>
                <a:t>1</a:t>
              </a:r>
              <a:endParaRPr lang="ko-KR" altLang="en-US" sz="2800" b="1" dirty="0">
                <a:cs typeface="Arial" pitchFamily="34" charset="0"/>
              </a:endParaRPr>
            </a:p>
          </p:txBody>
        </p:sp>
        <p:sp>
          <p:nvSpPr>
            <p:cNvPr id="4" name="Freeform: Shape 44">
              <a:extLst>
                <a:ext uri="{FF2B5EF4-FFF2-40B4-BE49-F238E27FC236}">
                  <a16:creationId xmlns:a16="http://schemas.microsoft.com/office/drawing/2014/main" id="{743E4BC0-720D-0C4A-B403-BB84479457FC}"/>
                </a:ext>
              </a:extLst>
            </p:cNvPr>
            <p:cNvSpPr/>
            <p:nvPr/>
          </p:nvSpPr>
          <p:spPr>
            <a:xfrm>
              <a:off x="4753009" y="790578"/>
              <a:ext cx="958096" cy="958096"/>
            </a:xfrm>
            <a:custGeom>
              <a:avLst/>
              <a:gdLst>
                <a:gd name="connsiteX0" fmla="*/ 591326 w 1182653"/>
                <a:gd name="connsiteY0" fmla="*/ 99202 h 1182653"/>
                <a:gd name="connsiteX1" fmla="*/ 542935 w 1182653"/>
                <a:gd name="connsiteY1" fmla="*/ 119164 h 1182653"/>
                <a:gd name="connsiteX2" fmla="*/ 119164 w 1182653"/>
                <a:gd name="connsiteY2" fmla="*/ 542935 h 1182653"/>
                <a:gd name="connsiteX3" fmla="*/ 119164 w 1182653"/>
                <a:gd name="connsiteY3" fmla="*/ 639718 h 1182653"/>
                <a:gd name="connsiteX4" fmla="*/ 542935 w 1182653"/>
                <a:gd name="connsiteY4" fmla="*/ 1063489 h 1182653"/>
                <a:gd name="connsiteX5" fmla="*/ 639718 w 1182653"/>
                <a:gd name="connsiteY5" fmla="*/ 1063489 h 1182653"/>
                <a:gd name="connsiteX6" fmla="*/ 1063489 w 1182653"/>
                <a:gd name="connsiteY6" fmla="*/ 639718 h 1182653"/>
                <a:gd name="connsiteX7" fmla="*/ 1063489 w 1182653"/>
                <a:gd name="connsiteY7" fmla="*/ 542935 h 1182653"/>
                <a:gd name="connsiteX8" fmla="*/ 639718 w 1182653"/>
                <a:gd name="connsiteY8" fmla="*/ 119164 h 1182653"/>
                <a:gd name="connsiteX9" fmla="*/ 591326 w 1182653"/>
                <a:gd name="connsiteY9" fmla="*/ 99202 h 1182653"/>
                <a:gd name="connsiteX10" fmla="*/ 591327 w 1182653"/>
                <a:gd name="connsiteY10" fmla="*/ 0 h 1182653"/>
                <a:gd name="connsiteX11" fmla="*/ 654581 w 1182653"/>
                <a:gd name="connsiteY11" fmla="*/ 26183 h 1182653"/>
                <a:gd name="connsiteX12" fmla="*/ 1156470 w 1182653"/>
                <a:gd name="connsiteY12" fmla="*/ 528072 h 1182653"/>
                <a:gd name="connsiteX13" fmla="*/ 1156470 w 1182653"/>
                <a:gd name="connsiteY13" fmla="*/ 654581 h 1182653"/>
                <a:gd name="connsiteX14" fmla="*/ 654581 w 1182653"/>
                <a:gd name="connsiteY14" fmla="*/ 1156470 h 1182653"/>
                <a:gd name="connsiteX15" fmla="*/ 528072 w 1182653"/>
                <a:gd name="connsiteY15" fmla="*/ 1156470 h 1182653"/>
                <a:gd name="connsiteX16" fmla="*/ 26184 w 1182653"/>
                <a:gd name="connsiteY16" fmla="*/ 654581 h 1182653"/>
                <a:gd name="connsiteX17" fmla="*/ 26184 w 1182653"/>
                <a:gd name="connsiteY17" fmla="*/ 528072 h 1182653"/>
                <a:gd name="connsiteX18" fmla="*/ 528072 w 1182653"/>
                <a:gd name="connsiteY18" fmla="*/ 26183 h 1182653"/>
                <a:gd name="connsiteX19" fmla="*/ 591327 w 1182653"/>
                <a:gd name="connsiteY19" fmla="*/ 0 h 1182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82653" h="1182653">
                  <a:moveTo>
                    <a:pt x="591326" y="99202"/>
                  </a:moveTo>
                  <a:cubicBezTo>
                    <a:pt x="573784" y="99202"/>
                    <a:pt x="556242" y="105856"/>
                    <a:pt x="542935" y="119164"/>
                  </a:cubicBezTo>
                  <a:lnTo>
                    <a:pt x="119164" y="542935"/>
                  </a:lnTo>
                  <a:cubicBezTo>
                    <a:pt x="92548" y="569550"/>
                    <a:pt x="92548" y="613102"/>
                    <a:pt x="119164" y="639718"/>
                  </a:cubicBezTo>
                  <a:lnTo>
                    <a:pt x="542935" y="1063489"/>
                  </a:lnTo>
                  <a:cubicBezTo>
                    <a:pt x="569550" y="1090104"/>
                    <a:pt x="613102" y="1090104"/>
                    <a:pt x="639718" y="1063489"/>
                  </a:cubicBezTo>
                  <a:lnTo>
                    <a:pt x="1063489" y="639718"/>
                  </a:lnTo>
                  <a:cubicBezTo>
                    <a:pt x="1090450" y="613102"/>
                    <a:pt x="1090450" y="569550"/>
                    <a:pt x="1063489" y="542935"/>
                  </a:cubicBezTo>
                  <a:lnTo>
                    <a:pt x="639718" y="119164"/>
                  </a:lnTo>
                  <a:cubicBezTo>
                    <a:pt x="626410" y="105856"/>
                    <a:pt x="608868" y="99202"/>
                    <a:pt x="591326" y="99202"/>
                  </a:cubicBezTo>
                  <a:close/>
                  <a:moveTo>
                    <a:pt x="591327" y="0"/>
                  </a:moveTo>
                  <a:cubicBezTo>
                    <a:pt x="614226" y="0"/>
                    <a:pt x="637126" y="8728"/>
                    <a:pt x="654581" y="26183"/>
                  </a:cubicBezTo>
                  <a:lnTo>
                    <a:pt x="1156470" y="528072"/>
                  </a:lnTo>
                  <a:cubicBezTo>
                    <a:pt x="1191381" y="562983"/>
                    <a:pt x="1191381" y="619670"/>
                    <a:pt x="1156470" y="654581"/>
                  </a:cubicBezTo>
                  <a:lnTo>
                    <a:pt x="654581" y="1156470"/>
                  </a:lnTo>
                  <a:cubicBezTo>
                    <a:pt x="619670" y="1191381"/>
                    <a:pt x="562983" y="1191381"/>
                    <a:pt x="528072" y="1156470"/>
                  </a:cubicBezTo>
                  <a:lnTo>
                    <a:pt x="26184" y="654581"/>
                  </a:lnTo>
                  <a:cubicBezTo>
                    <a:pt x="-8728" y="619670"/>
                    <a:pt x="-8728" y="562983"/>
                    <a:pt x="26184" y="528072"/>
                  </a:cubicBezTo>
                  <a:lnTo>
                    <a:pt x="528072" y="26183"/>
                  </a:lnTo>
                  <a:cubicBezTo>
                    <a:pt x="545528" y="8728"/>
                    <a:pt x="568427" y="0"/>
                    <a:pt x="591327" y="0"/>
                  </a:cubicBezTo>
                  <a:close/>
                </a:path>
              </a:pathLst>
            </a:custGeom>
            <a:solidFill>
              <a:schemeClr val="accent1"/>
            </a:solidFill>
            <a:ln w="9525" cap="flat">
              <a:noFill/>
              <a:prstDash val="solid"/>
              <a:miter/>
            </a:ln>
          </p:spPr>
          <p:txBody>
            <a:bodyPr rtlCol="0" anchor="ctr"/>
            <a:lstStyle/>
            <a:p>
              <a:endParaRPr lang="en-US" dirty="0"/>
            </a:p>
          </p:txBody>
        </p:sp>
      </p:grpSp>
      <p:sp>
        <p:nvSpPr>
          <p:cNvPr id="8" name="TextBox 7">
            <a:extLst>
              <a:ext uri="{FF2B5EF4-FFF2-40B4-BE49-F238E27FC236}">
                <a16:creationId xmlns:a16="http://schemas.microsoft.com/office/drawing/2014/main" id="{B09DF1BC-3D41-7142-8A2F-5C187C6A3C8D}"/>
              </a:ext>
            </a:extLst>
          </p:cNvPr>
          <p:cNvSpPr txBox="1"/>
          <p:nvPr/>
        </p:nvSpPr>
        <p:spPr>
          <a:xfrm>
            <a:off x="860162" y="832797"/>
            <a:ext cx="8099300" cy="461665"/>
          </a:xfrm>
          <a:prstGeom prst="rect">
            <a:avLst/>
          </a:prstGeom>
          <a:noFill/>
        </p:spPr>
        <p:txBody>
          <a:bodyPr wrap="square" rtlCol="0">
            <a:spAutoFit/>
          </a:bodyPr>
          <a:lstStyle/>
          <a:p>
            <a:r>
              <a:rPr lang="en-US" altLang="ko-KR" sz="2400" b="1" dirty="0">
                <a:cs typeface="Arial" pitchFamily="34" charset="0"/>
              </a:rPr>
              <a:t>Machine Learning: Regression, Clustering, and Classification</a:t>
            </a:r>
          </a:p>
        </p:txBody>
      </p:sp>
      <p:sp>
        <p:nvSpPr>
          <p:cNvPr id="9" name="TextBox 8">
            <a:extLst>
              <a:ext uri="{FF2B5EF4-FFF2-40B4-BE49-F238E27FC236}">
                <a16:creationId xmlns:a16="http://schemas.microsoft.com/office/drawing/2014/main" id="{E8221E3D-C6A9-E844-801B-1B996F03E9C0}"/>
              </a:ext>
            </a:extLst>
          </p:cNvPr>
          <p:cNvSpPr txBox="1"/>
          <p:nvPr/>
        </p:nvSpPr>
        <p:spPr>
          <a:xfrm>
            <a:off x="860162" y="1379832"/>
            <a:ext cx="3436262" cy="369332"/>
          </a:xfrm>
          <a:prstGeom prst="rect">
            <a:avLst/>
          </a:prstGeom>
          <a:noFill/>
        </p:spPr>
        <p:txBody>
          <a:bodyPr wrap="none" rtlCol="0">
            <a:spAutoFit/>
          </a:bodyPr>
          <a:lstStyle/>
          <a:p>
            <a:pPr marL="285750" indent="-285750">
              <a:buFont typeface="Wingdings" pitchFamily="2" charset="2"/>
              <a:buChar char="q"/>
            </a:pPr>
            <a:r>
              <a:rPr lang="en-US" dirty="0"/>
              <a:t>Support Vector Machine (SVM) </a:t>
            </a:r>
          </a:p>
        </p:txBody>
      </p:sp>
      <p:sp>
        <p:nvSpPr>
          <p:cNvPr id="14" name="TextBox 13">
            <a:extLst>
              <a:ext uri="{FF2B5EF4-FFF2-40B4-BE49-F238E27FC236}">
                <a16:creationId xmlns:a16="http://schemas.microsoft.com/office/drawing/2014/main" id="{5C80BDC0-A965-D64B-A5C1-EF2CF6975834}"/>
              </a:ext>
            </a:extLst>
          </p:cNvPr>
          <p:cNvSpPr txBox="1"/>
          <p:nvPr/>
        </p:nvSpPr>
        <p:spPr>
          <a:xfrm>
            <a:off x="1257301" y="1944172"/>
            <a:ext cx="7702162" cy="923330"/>
          </a:xfrm>
          <a:prstGeom prst="rect">
            <a:avLst/>
          </a:prstGeom>
          <a:noFill/>
        </p:spPr>
        <p:txBody>
          <a:bodyPr wrap="square" rtlCol="0">
            <a:spAutoFit/>
          </a:bodyPr>
          <a:lstStyle/>
          <a:p>
            <a:br>
              <a:rPr lang="en-GB" dirty="0"/>
            </a:br>
            <a:br>
              <a:rPr lang="en-GB" dirty="0"/>
            </a:br>
            <a:endParaRPr lang="en-GB" b="1" dirty="0"/>
          </a:p>
        </p:txBody>
      </p:sp>
      <p:sp>
        <p:nvSpPr>
          <p:cNvPr id="5" name="Rectangle 4">
            <a:extLst>
              <a:ext uri="{FF2B5EF4-FFF2-40B4-BE49-F238E27FC236}">
                <a16:creationId xmlns:a16="http://schemas.microsoft.com/office/drawing/2014/main" id="{E78DDE2E-D053-2E4D-A286-58A580B3E47E}"/>
              </a:ext>
            </a:extLst>
          </p:cNvPr>
          <p:cNvSpPr/>
          <p:nvPr/>
        </p:nvSpPr>
        <p:spPr>
          <a:xfrm>
            <a:off x="1257301" y="1944172"/>
            <a:ext cx="9139243" cy="923330"/>
          </a:xfrm>
          <a:prstGeom prst="rect">
            <a:avLst/>
          </a:prstGeom>
        </p:spPr>
        <p:txBody>
          <a:bodyPr wrap="square">
            <a:spAutoFit/>
          </a:bodyPr>
          <a:lstStyle/>
          <a:p>
            <a:br>
              <a:rPr lang="en-GB" dirty="0"/>
            </a:br>
            <a:br>
              <a:rPr lang="en-GB" dirty="0"/>
            </a:br>
            <a:endParaRPr lang="en-US" dirty="0"/>
          </a:p>
        </p:txBody>
      </p:sp>
      <p:sp>
        <p:nvSpPr>
          <p:cNvPr id="11" name="Rectangle 10">
            <a:extLst>
              <a:ext uri="{FF2B5EF4-FFF2-40B4-BE49-F238E27FC236}">
                <a16:creationId xmlns:a16="http://schemas.microsoft.com/office/drawing/2014/main" id="{D220F581-9163-3046-B296-FDE1C78F7641}"/>
              </a:ext>
            </a:extLst>
          </p:cNvPr>
          <p:cNvSpPr/>
          <p:nvPr/>
        </p:nvSpPr>
        <p:spPr>
          <a:xfrm>
            <a:off x="1179845" y="1784849"/>
            <a:ext cx="9754854" cy="923330"/>
          </a:xfrm>
          <a:prstGeom prst="rect">
            <a:avLst/>
          </a:prstGeom>
        </p:spPr>
        <p:txBody>
          <a:bodyPr wrap="square">
            <a:spAutoFit/>
          </a:bodyPr>
          <a:lstStyle/>
          <a:p>
            <a:r>
              <a:rPr lang="en-GB" b="1" dirty="0"/>
              <a:t>Cost Function and Gradient Updates</a:t>
            </a:r>
          </a:p>
          <a:p>
            <a:br>
              <a:rPr lang="en-GB" dirty="0"/>
            </a:br>
            <a:endParaRPr lang="en-GB" dirty="0"/>
          </a:p>
        </p:txBody>
      </p:sp>
      <p:sp>
        <p:nvSpPr>
          <p:cNvPr id="6" name="Rectangle 5">
            <a:extLst>
              <a:ext uri="{FF2B5EF4-FFF2-40B4-BE49-F238E27FC236}">
                <a16:creationId xmlns:a16="http://schemas.microsoft.com/office/drawing/2014/main" id="{F872818A-B755-F343-A406-1FFF72E1CD80}"/>
              </a:ext>
            </a:extLst>
          </p:cNvPr>
          <p:cNvSpPr/>
          <p:nvPr/>
        </p:nvSpPr>
        <p:spPr>
          <a:xfrm>
            <a:off x="1371600" y="2103495"/>
            <a:ext cx="9982200" cy="646331"/>
          </a:xfrm>
          <a:prstGeom prst="rect">
            <a:avLst/>
          </a:prstGeom>
        </p:spPr>
        <p:txBody>
          <a:bodyPr wrap="square">
            <a:spAutoFit/>
          </a:bodyPr>
          <a:lstStyle/>
          <a:p>
            <a:r>
              <a:rPr lang="en-GB" dirty="0"/>
              <a:t>Now that we have the loss function, we take partial derivatives with respect to the weights to find the gradients. Using the gradients, we can update our weights.</a:t>
            </a:r>
            <a:endParaRPr lang="en-US" dirty="0"/>
          </a:p>
        </p:txBody>
      </p:sp>
      <p:pic>
        <p:nvPicPr>
          <p:cNvPr id="7170" name="Picture 2">
            <a:extLst>
              <a:ext uri="{FF2B5EF4-FFF2-40B4-BE49-F238E27FC236}">
                <a16:creationId xmlns:a16="http://schemas.microsoft.com/office/drawing/2014/main" id="{AD3A6D21-FEDD-F044-A25B-6B2845CD00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54680" y="2909149"/>
            <a:ext cx="4465320" cy="1282035"/>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FEB1AF53-CEF1-0B48-8B3A-2B8D5B667E53}"/>
              </a:ext>
            </a:extLst>
          </p:cNvPr>
          <p:cNvSpPr/>
          <p:nvPr/>
        </p:nvSpPr>
        <p:spPr>
          <a:xfrm>
            <a:off x="1179844" y="4306650"/>
            <a:ext cx="10173955" cy="646331"/>
          </a:xfrm>
          <a:prstGeom prst="rect">
            <a:avLst/>
          </a:prstGeom>
        </p:spPr>
        <p:txBody>
          <a:bodyPr wrap="square">
            <a:spAutoFit/>
          </a:bodyPr>
          <a:lstStyle/>
          <a:p>
            <a:r>
              <a:rPr lang="en-GB" dirty="0"/>
              <a:t>When there is no misclassification, </a:t>
            </a:r>
            <a:r>
              <a:rPr lang="en-GB" dirty="0" err="1"/>
              <a:t>i.e</a:t>
            </a:r>
            <a:r>
              <a:rPr lang="en-GB" dirty="0"/>
              <a:t> our model correctly predicts the class of our data point, we only have to update the gradient from the regularization parameter.</a:t>
            </a:r>
            <a:endParaRPr lang="en-US" dirty="0"/>
          </a:p>
        </p:txBody>
      </p:sp>
      <p:pic>
        <p:nvPicPr>
          <p:cNvPr id="7172" name="Picture 4">
            <a:extLst>
              <a:ext uri="{FF2B5EF4-FFF2-40B4-BE49-F238E27FC236}">
                <a16:creationId xmlns:a16="http://schemas.microsoft.com/office/drawing/2014/main" id="{B60B6C64-25BD-A74E-B36F-2B19ABE60B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19600" y="5149035"/>
            <a:ext cx="2575560" cy="551906"/>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1F158095-E4C4-C546-8B8F-C1268046C610}"/>
              </a:ext>
            </a:extLst>
          </p:cNvPr>
          <p:cNvSpPr/>
          <p:nvPr/>
        </p:nvSpPr>
        <p:spPr>
          <a:xfrm>
            <a:off x="1179843" y="5628351"/>
            <a:ext cx="10173955" cy="646331"/>
          </a:xfrm>
          <a:prstGeom prst="rect">
            <a:avLst/>
          </a:prstGeom>
        </p:spPr>
        <p:txBody>
          <a:bodyPr wrap="square">
            <a:spAutoFit/>
          </a:bodyPr>
          <a:lstStyle/>
          <a:p>
            <a:r>
              <a:rPr lang="en-GB" dirty="0"/>
              <a:t>When there is a misclassification, </a:t>
            </a:r>
            <a:r>
              <a:rPr lang="en-GB" dirty="0" err="1"/>
              <a:t>i.e</a:t>
            </a:r>
            <a:r>
              <a:rPr lang="en-GB" dirty="0"/>
              <a:t> our model make a mistake on the prediction of the class of our data point, we include the loss along with the regularization parameter to perform gradient update.</a:t>
            </a:r>
            <a:endParaRPr lang="en-US" dirty="0"/>
          </a:p>
        </p:txBody>
      </p:sp>
      <p:pic>
        <p:nvPicPr>
          <p:cNvPr id="7174" name="Picture 6">
            <a:extLst>
              <a:ext uri="{FF2B5EF4-FFF2-40B4-BE49-F238E27FC236}">
                <a16:creationId xmlns:a16="http://schemas.microsoft.com/office/drawing/2014/main" id="{45A7438E-96C8-1644-8E47-A92B2368B2C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96424" y="6161730"/>
            <a:ext cx="3464560" cy="696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962870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05213981-51F6-DF41-9FC9-ABF4DFB3227D}"/>
              </a:ext>
            </a:extLst>
          </p:cNvPr>
          <p:cNvGrpSpPr/>
          <p:nvPr/>
        </p:nvGrpSpPr>
        <p:grpSpPr>
          <a:xfrm>
            <a:off x="180474" y="694619"/>
            <a:ext cx="647255" cy="738022"/>
            <a:chOff x="4753009" y="790578"/>
            <a:chExt cx="958096" cy="958096"/>
          </a:xfrm>
        </p:grpSpPr>
        <p:sp>
          <p:nvSpPr>
            <p:cNvPr id="3" name="TextBox 2">
              <a:extLst>
                <a:ext uri="{FF2B5EF4-FFF2-40B4-BE49-F238E27FC236}">
                  <a16:creationId xmlns:a16="http://schemas.microsoft.com/office/drawing/2014/main" id="{45F13D5F-44A1-934D-8551-BC8CE9DF6ABD}"/>
                </a:ext>
              </a:extLst>
            </p:cNvPr>
            <p:cNvSpPr txBox="1"/>
            <p:nvPr/>
          </p:nvSpPr>
          <p:spPr>
            <a:xfrm>
              <a:off x="4753009" y="914221"/>
              <a:ext cx="958096" cy="679241"/>
            </a:xfrm>
            <a:prstGeom prst="rect">
              <a:avLst/>
            </a:prstGeom>
            <a:noFill/>
          </p:spPr>
          <p:txBody>
            <a:bodyPr wrap="square" lIns="108000" rIns="108000" rtlCol="0">
              <a:spAutoFit/>
            </a:bodyPr>
            <a:lstStyle/>
            <a:p>
              <a:pPr algn="ctr"/>
              <a:r>
                <a:rPr lang="en-US" altLang="ko-KR" sz="2800" b="1" dirty="0">
                  <a:cs typeface="Arial" pitchFamily="34" charset="0"/>
                </a:rPr>
                <a:t>1</a:t>
              </a:r>
              <a:endParaRPr lang="ko-KR" altLang="en-US" sz="2800" b="1" dirty="0">
                <a:cs typeface="Arial" pitchFamily="34" charset="0"/>
              </a:endParaRPr>
            </a:p>
          </p:txBody>
        </p:sp>
        <p:sp>
          <p:nvSpPr>
            <p:cNvPr id="4" name="Freeform: Shape 44">
              <a:extLst>
                <a:ext uri="{FF2B5EF4-FFF2-40B4-BE49-F238E27FC236}">
                  <a16:creationId xmlns:a16="http://schemas.microsoft.com/office/drawing/2014/main" id="{743E4BC0-720D-0C4A-B403-BB84479457FC}"/>
                </a:ext>
              </a:extLst>
            </p:cNvPr>
            <p:cNvSpPr/>
            <p:nvPr/>
          </p:nvSpPr>
          <p:spPr>
            <a:xfrm>
              <a:off x="4753009" y="790578"/>
              <a:ext cx="958096" cy="958096"/>
            </a:xfrm>
            <a:custGeom>
              <a:avLst/>
              <a:gdLst>
                <a:gd name="connsiteX0" fmla="*/ 591326 w 1182653"/>
                <a:gd name="connsiteY0" fmla="*/ 99202 h 1182653"/>
                <a:gd name="connsiteX1" fmla="*/ 542935 w 1182653"/>
                <a:gd name="connsiteY1" fmla="*/ 119164 h 1182653"/>
                <a:gd name="connsiteX2" fmla="*/ 119164 w 1182653"/>
                <a:gd name="connsiteY2" fmla="*/ 542935 h 1182653"/>
                <a:gd name="connsiteX3" fmla="*/ 119164 w 1182653"/>
                <a:gd name="connsiteY3" fmla="*/ 639718 h 1182653"/>
                <a:gd name="connsiteX4" fmla="*/ 542935 w 1182653"/>
                <a:gd name="connsiteY4" fmla="*/ 1063489 h 1182653"/>
                <a:gd name="connsiteX5" fmla="*/ 639718 w 1182653"/>
                <a:gd name="connsiteY5" fmla="*/ 1063489 h 1182653"/>
                <a:gd name="connsiteX6" fmla="*/ 1063489 w 1182653"/>
                <a:gd name="connsiteY6" fmla="*/ 639718 h 1182653"/>
                <a:gd name="connsiteX7" fmla="*/ 1063489 w 1182653"/>
                <a:gd name="connsiteY7" fmla="*/ 542935 h 1182653"/>
                <a:gd name="connsiteX8" fmla="*/ 639718 w 1182653"/>
                <a:gd name="connsiteY8" fmla="*/ 119164 h 1182653"/>
                <a:gd name="connsiteX9" fmla="*/ 591326 w 1182653"/>
                <a:gd name="connsiteY9" fmla="*/ 99202 h 1182653"/>
                <a:gd name="connsiteX10" fmla="*/ 591327 w 1182653"/>
                <a:gd name="connsiteY10" fmla="*/ 0 h 1182653"/>
                <a:gd name="connsiteX11" fmla="*/ 654581 w 1182653"/>
                <a:gd name="connsiteY11" fmla="*/ 26183 h 1182653"/>
                <a:gd name="connsiteX12" fmla="*/ 1156470 w 1182653"/>
                <a:gd name="connsiteY12" fmla="*/ 528072 h 1182653"/>
                <a:gd name="connsiteX13" fmla="*/ 1156470 w 1182653"/>
                <a:gd name="connsiteY13" fmla="*/ 654581 h 1182653"/>
                <a:gd name="connsiteX14" fmla="*/ 654581 w 1182653"/>
                <a:gd name="connsiteY14" fmla="*/ 1156470 h 1182653"/>
                <a:gd name="connsiteX15" fmla="*/ 528072 w 1182653"/>
                <a:gd name="connsiteY15" fmla="*/ 1156470 h 1182653"/>
                <a:gd name="connsiteX16" fmla="*/ 26184 w 1182653"/>
                <a:gd name="connsiteY16" fmla="*/ 654581 h 1182653"/>
                <a:gd name="connsiteX17" fmla="*/ 26184 w 1182653"/>
                <a:gd name="connsiteY17" fmla="*/ 528072 h 1182653"/>
                <a:gd name="connsiteX18" fmla="*/ 528072 w 1182653"/>
                <a:gd name="connsiteY18" fmla="*/ 26183 h 1182653"/>
                <a:gd name="connsiteX19" fmla="*/ 591327 w 1182653"/>
                <a:gd name="connsiteY19" fmla="*/ 0 h 1182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82653" h="1182653">
                  <a:moveTo>
                    <a:pt x="591326" y="99202"/>
                  </a:moveTo>
                  <a:cubicBezTo>
                    <a:pt x="573784" y="99202"/>
                    <a:pt x="556242" y="105856"/>
                    <a:pt x="542935" y="119164"/>
                  </a:cubicBezTo>
                  <a:lnTo>
                    <a:pt x="119164" y="542935"/>
                  </a:lnTo>
                  <a:cubicBezTo>
                    <a:pt x="92548" y="569550"/>
                    <a:pt x="92548" y="613102"/>
                    <a:pt x="119164" y="639718"/>
                  </a:cubicBezTo>
                  <a:lnTo>
                    <a:pt x="542935" y="1063489"/>
                  </a:lnTo>
                  <a:cubicBezTo>
                    <a:pt x="569550" y="1090104"/>
                    <a:pt x="613102" y="1090104"/>
                    <a:pt x="639718" y="1063489"/>
                  </a:cubicBezTo>
                  <a:lnTo>
                    <a:pt x="1063489" y="639718"/>
                  </a:lnTo>
                  <a:cubicBezTo>
                    <a:pt x="1090450" y="613102"/>
                    <a:pt x="1090450" y="569550"/>
                    <a:pt x="1063489" y="542935"/>
                  </a:cubicBezTo>
                  <a:lnTo>
                    <a:pt x="639718" y="119164"/>
                  </a:lnTo>
                  <a:cubicBezTo>
                    <a:pt x="626410" y="105856"/>
                    <a:pt x="608868" y="99202"/>
                    <a:pt x="591326" y="99202"/>
                  </a:cubicBezTo>
                  <a:close/>
                  <a:moveTo>
                    <a:pt x="591327" y="0"/>
                  </a:moveTo>
                  <a:cubicBezTo>
                    <a:pt x="614226" y="0"/>
                    <a:pt x="637126" y="8728"/>
                    <a:pt x="654581" y="26183"/>
                  </a:cubicBezTo>
                  <a:lnTo>
                    <a:pt x="1156470" y="528072"/>
                  </a:lnTo>
                  <a:cubicBezTo>
                    <a:pt x="1191381" y="562983"/>
                    <a:pt x="1191381" y="619670"/>
                    <a:pt x="1156470" y="654581"/>
                  </a:cubicBezTo>
                  <a:lnTo>
                    <a:pt x="654581" y="1156470"/>
                  </a:lnTo>
                  <a:cubicBezTo>
                    <a:pt x="619670" y="1191381"/>
                    <a:pt x="562983" y="1191381"/>
                    <a:pt x="528072" y="1156470"/>
                  </a:cubicBezTo>
                  <a:lnTo>
                    <a:pt x="26184" y="654581"/>
                  </a:lnTo>
                  <a:cubicBezTo>
                    <a:pt x="-8728" y="619670"/>
                    <a:pt x="-8728" y="562983"/>
                    <a:pt x="26184" y="528072"/>
                  </a:cubicBezTo>
                  <a:lnTo>
                    <a:pt x="528072" y="26183"/>
                  </a:lnTo>
                  <a:cubicBezTo>
                    <a:pt x="545528" y="8728"/>
                    <a:pt x="568427" y="0"/>
                    <a:pt x="591327" y="0"/>
                  </a:cubicBezTo>
                  <a:close/>
                </a:path>
              </a:pathLst>
            </a:custGeom>
            <a:solidFill>
              <a:schemeClr val="accent1"/>
            </a:solidFill>
            <a:ln w="9525" cap="flat">
              <a:noFill/>
              <a:prstDash val="solid"/>
              <a:miter/>
            </a:ln>
          </p:spPr>
          <p:txBody>
            <a:bodyPr rtlCol="0" anchor="ctr"/>
            <a:lstStyle/>
            <a:p>
              <a:endParaRPr lang="en-US" dirty="0"/>
            </a:p>
          </p:txBody>
        </p:sp>
      </p:grpSp>
      <p:sp>
        <p:nvSpPr>
          <p:cNvPr id="8" name="TextBox 7">
            <a:extLst>
              <a:ext uri="{FF2B5EF4-FFF2-40B4-BE49-F238E27FC236}">
                <a16:creationId xmlns:a16="http://schemas.microsoft.com/office/drawing/2014/main" id="{B09DF1BC-3D41-7142-8A2F-5C187C6A3C8D}"/>
              </a:ext>
            </a:extLst>
          </p:cNvPr>
          <p:cNvSpPr txBox="1"/>
          <p:nvPr/>
        </p:nvSpPr>
        <p:spPr>
          <a:xfrm>
            <a:off x="860162" y="832797"/>
            <a:ext cx="8099300" cy="461665"/>
          </a:xfrm>
          <a:prstGeom prst="rect">
            <a:avLst/>
          </a:prstGeom>
          <a:noFill/>
        </p:spPr>
        <p:txBody>
          <a:bodyPr wrap="square" rtlCol="0">
            <a:spAutoFit/>
          </a:bodyPr>
          <a:lstStyle/>
          <a:p>
            <a:r>
              <a:rPr lang="en-US" altLang="ko-KR" sz="2400" b="1" dirty="0">
                <a:cs typeface="Arial" pitchFamily="34" charset="0"/>
              </a:rPr>
              <a:t>Machine Learning: Regression, Clustering, and Classification</a:t>
            </a:r>
          </a:p>
        </p:txBody>
      </p:sp>
      <p:sp>
        <p:nvSpPr>
          <p:cNvPr id="9" name="TextBox 8">
            <a:extLst>
              <a:ext uri="{FF2B5EF4-FFF2-40B4-BE49-F238E27FC236}">
                <a16:creationId xmlns:a16="http://schemas.microsoft.com/office/drawing/2014/main" id="{E8221E3D-C6A9-E844-801B-1B996F03E9C0}"/>
              </a:ext>
            </a:extLst>
          </p:cNvPr>
          <p:cNvSpPr txBox="1"/>
          <p:nvPr/>
        </p:nvSpPr>
        <p:spPr>
          <a:xfrm>
            <a:off x="860162" y="1379832"/>
            <a:ext cx="3436262" cy="369332"/>
          </a:xfrm>
          <a:prstGeom prst="rect">
            <a:avLst/>
          </a:prstGeom>
          <a:noFill/>
        </p:spPr>
        <p:txBody>
          <a:bodyPr wrap="none" rtlCol="0">
            <a:spAutoFit/>
          </a:bodyPr>
          <a:lstStyle/>
          <a:p>
            <a:pPr marL="285750" indent="-285750">
              <a:buFont typeface="Wingdings" pitchFamily="2" charset="2"/>
              <a:buChar char="q"/>
            </a:pPr>
            <a:r>
              <a:rPr lang="en-US" dirty="0"/>
              <a:t>Support Vector Machine (SVM) </a:t>
            </a:r>
          </a:p>
        </p:txBody>
      </p:sp>
      <p:sp>
        <p:nvSpPr>
          <p:cNvPr id="14" name="TextBox 13">
            <a:extLst>
              <a:ext uri="{FF2B5EF4-FFF2-40B4-BE49-F238E27FC236}">
                <a16:creationId xmlns:a16="http://schemas.microsoft.com/office/drawing/2014/main" id="{5C80BDC0-A965-D64B-A5C1-EF2CF6975834}"/>
              </a:ext>
            </a:extLst>
          </p:cNvPr>
          <p:cNvSpPr txBox="1"/>
          <p:nvPr/>
        </p:nvSpPr>
        <p:spPr>
          <a:xfrm>
            <a:off x="1257301" y="1944172"/>
            <a:ext cx="7702162" cy="923330"/>
          </a:xfrm>
          <a:prstGeom prst="rect">
            <a:avLst/>
          </a:prstGeom>
          <a:noFill/>
        </p:spPr>
        <p:txBody>
          <a:bodyPr wrap="square" rtlCol="0">
            <a:spAutoFit/>
          </a:bodyPr>
          <a:lstStyle/>
          <a:p>
            <a:br>
              <a:rPr lang="en-GB" dirty="0"/>
            </a:br>
            <a:br>
              <a:rPr lang="en-GB" dirty="0"/>
            </a:br>
            <a:endParaRPr lang="en-GB" b="1" dirty="0"/>
          </a:p>
        </p:txBody>
      </p:sp>
      <p:sp>
        <p:nvSpPr>
          <p:cNvPr id="5" name="Rectangle 4">
            <a:extLst>
              <a:ext uri="{FF2B5EF4-FFF2-40B4-BE49-F238E27FC236}">
                <a16:creationId xmlns:a16="http://schemas.microsoft.com/office/drawing/2014/main" id="{E78DDE2E-D053-2E4D-A286-58A580B3E47E}"/>
              </a:ext>
            </a:extLst>
          </p:cNvPr>
          <p:cNvSpPr/>
          <p:nvPr/>
        </p:nvSpPr>
        <p:spPr>
          <a:xfrm>
            <a:off x="1257301" y="1944172"/>
            <a:ext cx="9139243" cy="923330"/>
          </a:xfrm>
          <a:prstGeom prst="rect">
            <a:avLst/>
          </a:prstGeom>
        </p:spPr>
        <p:txBody>
          <a:bodyPr wrap="square">
            <a:spAutoFit/>
          </a:bodyPr>
          <a:lstStyle/>
          <a:p>
            <a:br>
              <a:rPr lang="en-GB" dirty="0"/>
            </a:br>
            <a:br>
              <a:rPr lang="en-GB" dirty="0"/>
            </a:br>
            <a:endParaRPr lang="en-US" dirty="0"/>
          </a:p>
        </p:txBody>
      </p:sp>
      <p:sp>
        <p:nvSpPr>
          <p:cNvPr id="11" name="Rectangle 10">
            <a:extLst>
              <a:ext uri="{FF2B5EF4-FFF2-40B4-BE49-F238E27FC236}">
                <a16:creationId xmlns:a16="http://schemas.microsoft.com/office/drawing/2014/main" id="{D220F581-9163-3046-B296-FDE1C78F7641}"/>
              </a:ext>
            </a:extLst>
          </p:cNvPr>
          <p:cNvSpPr/>
          <p:nvPr/>
        </p:nvSpPr>
        <p:spPr>
          <a:xfrm>
            <a:off x="1065546" y="1776317"/>
            <a:ext cx="9754854" cy="1200329"/>
          </a:xfrm>
          <a:prstGeom prst="rect">
            <a:avLst/>
          </a:prstGeom>
        </p:spPr>
        <p:txBody>
          <a:bodyPr wrap="square">
            <a:spAutoFit/>
          </a:bodyPr>
          <a:lstStyle/>
          <a:p>
            <a:r>
              <a:rPr lang="en-GB" b="1" dirty="0"/>
              <a:t>Dealing with non-linear and inseparable planes</a:t>
            </a:r>
          </a:p>
          <a:p>
            <a:br>
              <a:rPr lang="en-GB" dirty="0"/>
            </a:br>
            <a:br>
              <a:rPr lang="en-GB" dirty="0"/>
            </a:br>
            <a:endParaRPr lang="en-GB" dirty="0"/>
          </a:p>
        </p:txBody>
      </p:sp>
      <p:sp>
        <p:nvSpPr>
          <p:cNvPr id="6" name="Rectangle 5">
            <a:extLst>
              <a:ext uri="{FF2B5EF4-FFF2-40B4-BE49-F238E27FC236}">
                <a16:creationId xmlns:a16="http://schemas.microsoft.com/office/drawing/2014/main" id="{F872818A-B755-F343-A406-1FFF72E1CD80}"/>
              </a:ext>
            </a:extLst>
          </p:cNvPr>
          <p:cNvSpPr/>
          <p:nvPr/>
        </p:nvSpPr>
        <p:spPr>
          <a:xfrm>
            <a:off x="1283343" y="2103495"/>
            <a:ext cx="9982200" cy="369332"/>
          </a:xfrm>
          <a:prstGeom prst="rect">
            <a:avLst/>
          </a:prstGeom>
        </p:spPr>
        <p:txBody>
          <a:bodyPr wrap="square">
            <a:spAutoFit/>
          </a:bodyPr>
          <a:lstStyle/>
          <a:p>
            <a:r>
              <a:rPr lang="en-GB" dirty="0"/>
              <a:t>Some problems can’t be solved using linear hyperplane</a:t>
            </a:r>
            <a:endParaRPr lang="en-US" dirty="0"/>
          </a:p>
        </p:txBody>
      </p:sp>
      <p:pic>
        <p:nvPicPr>
          <p:cNvPr id="9218" name="Picture 2" descr="Higher Dimension">
            <a:extLst>
              <a:ext uri="{FF2B5EF4-FFF2-40B4-BE49-F238E27FC236}">
                <a16:creationId xmlns:a16="http://schemas.microsoft.com/office/drawing/2014/main" id="{223D179B-19D3-494A-AA38-D7115C5A3D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24485" y="2456143"/>
            <a:ext cx="4155024" cy="1695361"/>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4FE0EAF6-D1DC-6348-AA38-FF62CFADD7F5}"/>
              </a:ext>
            </a:extLst>
          </p:cNvPr>
          <p:cNvSpPr/>
          <p:nvPr/>
        </p:nvSpPr>
        <p:spPr>
          <a:xfrm>
            <a:off x="1283343" y="2483697"/>
            <a:ext cx="6629400" cy="4524315"/>
          </a:xfrm>
          <a:prstGeom prst="rect">
            <a:avLst/>
          </a:prstGeom>
        </p:spPr>
        <p:txBody>
          <a:bodyPr wrap="square">
            <a:spAutoFit/>
          </a:bodyPr>
          <a:lstStyle/>
          <a:p>
            <a:pPr marL="285750" indent="-285750">
              <a:buFont typeface="Arial" panose="020B0604020202020204" pitchFamily="34" charset="0"/>
              <a:buChar char="•"/>
            </a:pPr>
            <a:r>
              <a:rPr lang="en-GB" dirty="0"/>
              <a:t>In such situation, SVM uses a kernel trick to transform the input space to a higher dimensional space as shown on the right. The data points are plotted on the x-axis and z-axis. Now you can easily segregate these points using linear separation.</a:t>
            </a:r>
          </a:p>
          <a:p>
            <a:pPr marL="285750" indent="-285750">
              <a:buFont typeface="Arial" panose="020B0604020202020204" pitchFamily="34" charset="0"/>
              <a:buChar char="•"/>
            </a:pPr>
            <a:r>
              <a:rPr lang="en-GB" dirty="0"/>
              <a:t>The SVM algorithm is implemented in practice using a kernel. A kernel transforms an input data space into the required form. SVM uses a technique called the kernel trick. Here, the kernel takes a low-dimensional input space and transforms it into a higher dimensional space. In other words, you can say that it converts </a:t>
            </a:r>
            <a:r>
              <a:rPr lang="en-GB" dirty="0" err="1"/>
              <a:t>nonseparable</a:t>
            </a:r>
            <a:r>
              <a:rPr lang="en-GB" dirty="0"/>
              <a:t> problem to separable problems by adding more dimension to it.</a:t>
            </a:r>
          </a:p>
          <a:p>
            <a:pPr marL="285750" indent="-285750">
              <a:buFont typeface="Arial" panose="020B0604020202020204" pitchFamily="34" charset="0"/>
              <a:buChar char="•"/>
            </a:pPr>
            <a:r>
              <a:rPr lang="en-GB" dirty="0"/>
              <a:t>The Radial basis function kernel is a popular kernel function commonly used in support vector machine classification. RBF can map an input space in infinite dimensional space.</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US" dirty="0"/>
          </a:p>
        </p:txBody>
      </p:sp>
      <p:pic>
        <p:nvPicPr>
          <p:cNvPr id="9228" name="Picture 12" descr="Figure 1 from Formulating distance functions via the kernel trick |  Semantic Scholar">
            <a:extLst>
              <a:ext uri="{FF2B5EF4-FFF2-40B4-BE49-F238E27FC236}">
                <a16:creationId xmlns:a16="http://schemas.microsoft.com/office/drawing/2014/main" id="{46D6857A-A71F-F542-A0A3-CD878699DF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51410" y="4307609"/>
            <a:ext cx="4440590" cy="20075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10907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05213981-51F6-DF41-9FC9-ABF4DFB3227D}"/>
              </a:ext>
            </a:extLst>
          </p:cNvPr>
          <p:cNvGrpSpPr/>
          <p:nvPr/>
        </p:nvGrpSpPr>
        <p:grpSpPr>
          <a:xfrm>
            <a:off x="180474" y="694619"/>
            <a:ext cx="647255" cy="738022"/>
            <a:chOff x="4753009" y="790578"/>
            <a:chExt cx="958096" cy="958096"/>
          </a:xfrm>
        </p:grpSpPr>
        <p:sp>
          <p:nvSpPr>
            <p:cNvPr id="3" name="TextBox 2">
              <a:extLst>
                <a:ext uri="{FF2B5EF4-FFF2-40B4-BE49-F238E27FC236}">
                  <a16:creationId xmlns:a16="http://schemas.microsoft.com/office/drawing/2014/main" id="{45F13D5F-44A1-934D-8551-BC8CE9DF6ABD}"/>
                </a:ext>
              </a:extLst>
            </p:cNvPr>
            <p:cNvSpPr txBox="1"/>
            <p:nvPr/>
          </p:nvSpPr>
          <p:spPr>
            <a:xfrm>
              <a:off x="4753009" y="914221"/>
              <a:ext cx="958096" cy="679241"/>
            </a:xfrm>
            <a:prstGeom prst="rect">
              <a:avLst/>
            </a:prstGeom>
            <a:noFill/>
          </p:spPr>
          <p:txBody>
            <a:bodyPr wrap="square" lIns="108000" rIns="108000" rtlCol="0">
              <a:spAutoFit/>
            </a:bodyPr>
            <a:lstStyle/>
            <a:p>
              <a:pPr algn="ctr"/>
              <a:r>
                <a:rPr lang="en-US" altLang="ko-KR" sz="2800" b="1" dirty="0">
                  <a:cs typeface="Arial" pitchFamily="34" charset="0"/>
                </a:rPr>
                <a:t>1</a:t>
              </a:r>
              <a:endParaRPr lang="ko-KR" altLang="en-US" sz="2800" b="1" dirty="0">
                <a:cs typeface="Arial" pitchFamily="34" charset="0"/>
              </a:endParaRPr>
            </a:p>
          </p:txBody>
        </p:sp>
        <p:sp>
          <p:nvSpPr>
            <p:cNvPr id="4" name="Freeform: Shape 44">
              <a:extLst>
                <a:ext uri="{FF2B5EF4-FFF2-40B4-BE49-F238E27FC236}">
                  <a16:creationId xmlns:a16="http://schemas.microsoft.com/office/drawing/2014/main" id="{743E4BC0-720D-0C4A-B403-BB84479457FC}"/>
                </a:ext>
              </a:extLst>
            </p:cNvPr>
            <p:cNvSpPr/>
            <p:nvPr/>
          </p:nvSpPr>
          <p:spPr>
            <a:xfrm>
              <a:off x="4753009" y="790578"/>
              <a:ext cx="958096" cy="958096"/>
            </a:xfrm>
            <a:custGeom>
              <a:avLst/>
              <a:gdLst>
                <a:gd name="connsiteX0" fmla="*/ 591326 w 1182653"/>
                <a:gd name="connsiteY0" fmla="*/ 99202 h 1182653"/>
                <a:gd name="connsiteX1" fmla="*/ 542935 w 1182653"/>
                <a:gd name="connsiteY1" fmla="*/ 119164 h 1182653"/>
                <a:gd name="connsiteX2" fmla="*/ 119164 w 1182653"/>
                <a:gd name="connsiteY2" fmla="*/ 542935 h 1182653"/>
                <a:gd name="connsiteX3" fmla="*/ 119164 w 1182653"/>
                <a:gd name="connsiteY3" fmla="*/ 639718 h 1182653"/>
                <a:gd name="connsiteX4" fmla="*/ 542935 w 1182653"/>
                <a:gd name="connsiteY4" fmla="*/ 1063489 h 1182653"/>
                <a:gd name="connsiteX5" fmla="*/ 639718 w 1182653"/>
                <a:gd name="connsiteY5" fmla="*/ 1063489 h 1182653"/>
                <a:gd name="connsiteX6" fmla="*/ 1063489 w 1182653"/>
                <a:gd name="connsiteY6" fmla="*/ 639718 h 1182653"/>
                <a:gd name="connsiteX7" fmla="*/ 1063489 w 1182653"/>
                <a:gd name="connsiteY7" fmla="*/ 542935 h 1182653"/>
                <a:gd name="connsiteX8" fmla="*/ 639718 w 1182653"/>
                <a:gd name="connsiteY8" fmla="*/ 119164 h 1182653"/>
                <a:gd name="connsiteX9" fmla="*/ 591326 w 1182653"/>
                <a:gd name="connsiteY9" fmla="*/ 99202 h 1182653"/>
                <a:gd name="connsiteX10" fmla="*/ 591327 w 1182653"/>
                <a:gd name="connsiteY10" fmla="*/ 0 h 1182653"/>
                <a:gd name="connsiteX11" fmla="*/ 654581 w 1182653"/>
                <a:gd name="connsiteY11" fmla="*/ 26183 h 1182653"/>
                <a:gd name="connsiteX12" fmla="*/ 1156470 w 1182653"/>
                <a:gd name="connsiteY12" fmla="*/ 528072 h 1182653"/>
                <a:gd name="connsiteX13" fmla="*/ 1156470 w 1182653"/>
                <a:gd name="connsiteY13" fmla="*/ 654581 h 1182653"/>
                <a:gd name="connsiteX14" fmla="*/ 654581 w 1182653"/>
                <a:gd name="connsiteY14" fmla="*/ 1156470 h 1182653"/>
                <a:gd name="connsiteX15" fmla="*/ 528072 w 1182653"/>
                <a:gd name="connsiteY15" fmla="*/ 1156470 h 1182653"/>
                <a:gd name="connsiteX16" fmla="*/ 26184 w 1182653"/>
                <a:gd name="connsiteY16" fmla="*/ 654581 h 1182653"/>
                <a:gd name="connsiteX17" fmla="*/ 26184 w 1182653"/>
                <a:gd name="connsiteY17" fmla="*/ 528072 h 1182653"/>
                <a:gd name="connsiteX18" fmla="*/ 528072 w 1182653"/>
                <a:gd name="connsiteY18" fmla="*/ 26183 h 1182653"/>
                <a:gd name="connsiteX19" fmla="*/ 591327 w 1182653"/>
                <a:gd name="connsiteY19" fmla="*/ 0 h 1182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82653" h="1182653">
                  <a:moveTo>
                    <a:pt x="591326" y="99202"/>
                  </a:moveTo>
                  <a:cubicBezTo>
                    <a:pt x="573784" y="99202"/>
                    <a:pt x="556242" y="105856"/>
                    <a:pt x="542935" y="119164"/>
                  </a:cubicBezTo>
                  <a:lnTo>
                    <a:pt x="119164" y="542935"/>
                  </a:lnTo>
                  <a:cubicBezTo>
                    <a:pt x="92548" y="569550"/>
                    <a:pt x="92548" y="613102"/>
                    <a:pt x="119164" y="639718"/>
                  </a:cubicBezTo>
                  <a:lnTo>
                    <a:pt x="542935" y="1063489"/>
                  </a:lnTo>
                  <a:cubicBezTo>
                    <a:pt x="569550" y="1090104"/>
                    <a:pt x="613102" y="1090104"/>
                    <a:pt x="639718" y="1063489"/>
                  </a:cubicBezTo>
                  <a:lnTo>
                    <a:pt x="1063489" y="639718"/>
                  </a:lnTo>
                  <a:cubicBezTo>
                    <a:pt x="1090450" y="613102"/>
                    <a:pt x="1090450" y="569550"/>
                    <a:pt x="1063489" y="542935"/>
                  </a:cubicBezTo>
                  <a:lnTo>
                    <a:pt x="639718" y="119164"/>
                  </a:lnTo>
                  <a:cubicBezTo>
                    <a:pt x="626410" y="105856"/>
                    <a:pt x="608868" y="99202"/>
                    <a:pt x="591326" y="99202"/>
                  </a:cubicBezTo>
                  <a:close/>
                  <a:moveTo>
                    <a:pt x="591327" y="0"/>
                  </a:moveTo>
                  <a:cubicBezTo>
                    <a:pt x="614226" y="0"/>
                    <a:pt x="637126" y="8728"/>
                    <a:pt x="654581" y="26183"/>
                  </a:cubicBezTo>
                  <a:lnTo>
                    <a:pt x="1156470" y="528072"/>
                  </a:lnTo>
                  <a:cubicBezTo>
                    <a:pt x="1191381" y="562983"/>
                    <a:pt x="1191381" y="619670"/>
                    <a:pt x="1156470" y="654581"/>
                  </a:cubicBezTo>
                  <a:lnTo>
                    <a:pt x="654581" y="1156470"/>
                  </a:lnTo>
                  <a:cubicBezTo>
                    <a:pt x="619670" y="1191381"/>
                    <a:pt x="562983" y="1191381"/>
                    <a:pt x="528072" y="1156470"/>
                  </a:cubicBezTo>
                  <a:lnTo>
                    <a:pt x="26184" y="654581"/>
                  </a:lnTo>
                  <a:cubicBezTo>
                    <a:pt x="-8728" y="619670"/>
                    <a:pt x="-8728" y="562983"/>
                    <a:pt x="26184" y="528072"/>
                  </a:cubicBezTo>
                  <a:lnTo>
                    <a:pt x="528072" y="26183"/>
                  </a:lnTo>
                  <a:cubicBezTo>
                    <a:pt x="545528" y="8728"/>
                    <a:pt x="568427" y="0"/>
                    <a:pt x="591327" y="0"/>
                  </a:cubicBezTo>
                  <a:close/>
                </a:path>
              </a:pathLst>
            </a:custGeom>
            <a:solidFill>
              <a:schemeClr val="accent1"/>
            </a:solidFill>
            <a:ln w="9525" cap="flat">
              <a:noFill/>
              <a:prstDash val="solid"/>
              <a:miter/>
            </a:ln>
          </p:spPr>
          <p:txBody>
            <a:bodyPr rtlCol="0" anchor="ctr"/>
            <a:lstStyle/>
            <a:p>
              <a:endParaRPr lang="en-US" dirty="0"/>
            </a:p>
          </p:txBody>
        </p:sp>
      </p:grpSp>
      <p:sp>
        <p:nvSpPr>
          <p:cNvPr id="8" name="TextBox 7">
            <a:extLst>
              <a:ext uri="{FF2B5EF4-FFF2-40B4-BE49-F238E27FC236}">
                <a16:creationId xmlns:a16="http://schemas.microsoft.com/office/drawing/2014/main" id="{B09DF1BC-3D41-7142-8A2F-5C187C6A3C8D}"/>
              </a:ext>
            </a:extLst>
          </p:cNvPr>
          <p:cNvSpPr txBox="1"/>
          <p:nvPr/>
        </p:nvSpPr>
        <p:spPr>
          <a:xfrm>
            <a:off x="860162" y="832797"/>
            <a:ext cx="8099300" cy="461665"/>
          </a:xfrm>
          <a:prstGeom prst="rect">
            <a:avLst/>
          </a:prstGeom>
          <a:noFill/>
        </p:spPr>
        <p:txBody>
          <a:bodyPr wrap="square" rtlCol="0">
            <a:spAutoFit/>
          </a:bodyPr>
          <a:lstStyle/>
          <a:p>
            <a:r>
              <a:rPr lang="en-US" altLang="ko-KR" sz="2400" b="1" dirty="0">
                <a:cs typeface="Arial" pitchFamily="34" charset="0"/>
              </a:rPr>
              <a:t>Machine Learning: Regression, Clustering, and Classification</a:t>
            </a:r>
          </a:p>
        </p:txBody>
      </p:sp>
      <p:sp>
        <p:nvSpPr>
          <p:cNvPr id="9" name="TextBox 8">
            <a:extLst>
              <a:ext uri="{FF2B5EF4-FFF2-40B4-BE49-F238E27FC236}">
                <a16:creationId xmlns:a16="http://schemas.microsoft.com/office/drawing/2014/main" id="{E8221E3D-C6A9-E844-801B-1B996F03E9C0}"/>
              </a:ext>
            </a:extLst>
          </p:cNvPr>
          <p:cNvSpPr txBox="1"/>
          <p:nvPr/>
        </p:nvSpPr>
        <p:spPr>
          <a:xfrm>
            <a:off x="860162" y="1379832"/>
            <a:ext cx="3436262" cy="369332"/>
          </a:xfrm>
          <a:prstGeom prst="rect">
            <a:avLst/>
          </a:prstGeom>
          <a:noFill/>
        </p:spPr>
        <p:txBody>
          <a:bodyPr wrap="none" rtlCol="0">
            <a:spAutoFit/>
          </a:bodyPr>
          <a:lstStyle/>
          <a:p>
            <a:pPr marL="285750" indent="-285750">
              <a:buFont typeface="Wingdings" pitchFamily="2" charset="2"/>
              <a:buChar char="q"/>
            </a:pPr>
            <a:r>
              <a:rPr lang="en-US" dirty="0"/>
              <a:t>Support Vector Machine (SVM) </a:t>
            </a:r>
          </a:p>
        </p:txBody>
      </p:sp>
      <p:sp>
        <p:nvSpPr>
          <p:cNvPr id="5" name="Rectangle 4">
            <a:extLst>
              <a:ext uri="{FF2B5EF4-FFF2-40B4-BE49-F238E27FC236}">
                <a16:creationId xmlns:a16="http://schemas.microsoft.com/office/drawing/2014/main" id="{E78DDE2E-D053-2E4D-A286-58A580B3E47E}"/>
              </a:ext>
            </a:extLst>
          </p:cNvPr>
          <p:cNvSpPr/>
          <p:nvPr/>
        </p:nvSpPr>
        <p:spPr>
          <a:xfrm>
            <a:off x="1257301" y="1944172"/>
            <a:ext cx="9139243" cy="923330"/>
          </a:xfrm>
          <a:prstGeom prst="rect">
            <a:avLst/>
          </a:prstGeom>
        </p:spPr>
        <p:txBody>
          <a:bodyPr wrap="square">
            <a:spAutoFit/>
          </a:bodyPr>
          <a:lstStyle/>
          <a:p>
            <a:br>
              <a:rPr lang="en-GB" dirty="0"/>
            </a:br>
            <a:br>
              <a:rPr lang="en-GB" dirty="0"/>
            </a:br>
            <a:endParaRPr lang="en-US" dirty="0"/>
          </a:p>
        </p:txBody>
      </p:sp>
      <p:sp>
        <p:nvSpPr>
          <p:cNvPr id="11" name="Rectangle 10">
            <a:extLst>
              <a:ext uri="{FF2B5EF4-FFF2-40B4-BE49-F238E27FC236}">
                <a16:creationId xmlns:a16="http://schemas.microsoft.com/office/drawing/2014/main" id="{D220F581-9163-3046-B296-FDE1C78F7641}"/>
              </a:ext>
            </a:extLst>
          </p:cNvPr>
          <p:cNvSpPr/>
          <p:nvPr/>
        </p:nvSpPr>
        <p:spPr>
          <a:xfrm>
            <a:off x="1065546" y="1776317"/>
            <a:ext cx="9754854" cy="923330"/>
          </a:xfrm>
          <a:prstGeom prst="rect">
            <a:avLst/>
          </a:prstGeom>
        </p:spPr>
        <p:txBody>
          <a:bodyPr wrap="square">
            <a:spAutoFit/>
          </a:bodyPr>
          <a:lstStyle/>
          <a:p>
            <a:r>
              <a:rPr lang="en-GB" b="1" dirty="0"/>
              <a:t>implementation in Python using scikit-learn.</a:t>
            </a:r>
            <a:br>
              <a:rPr lang="en-GB" b="1" dirty="0"/>
            </a:br>
            <a:br>
              <a:rPr lang="en-GB" b="1" dirty="0"/>
            </a:br>
            <a:endParaRPr lang="en-GB" b="1" dirty="0"/>
          </a:p>
        </p:txBody>
      </p:sp>
      <p:sp>
        <p:nvSpPr>
          <p:cNvPr id="7" name="Rectangle 6">
            <a:extLst>
              <a:ext uri="{FF2B5EF4-FFF2-40B4-BE49-F238E27FC236}">
                <a16:creationId xmlns:a16="http://schemas.microsoft.com/office/drawing/2014/main" id="{4FE0EAF6-D1DC-6348-AA38-FF62CFADD7F5}"/>
              </a:ext>
            </a:extLst>
          </p:cNvPr>
          <p:cNvSpPr/>
          <p:nvPr/>
        </p:nvSpPr>
        <p:spPr>
          <a:xfrm>
            <a:off x="1257301" y="2237982"/>
            <a:ext cx="10553699" cy="3416320"/>
          </a:xfrm>
          <a:prstGeom prst="rect">
            <a:avLst/>
          </a:prstGeom>
        </p:spPr>
        <p:txBody>
          <a:bodyPr wrap="square">
            <a:spAutoFit/>
          </a:bodyPr>
          <a:lstStyle/>
          <a:p>
            <a:pPr marL="285750" indent="-285750">
              <a:buFont typeface="Arial" panose="020B0604020202020204" pitchFamily="34" charset="0"/>
              <a:buChar char="•"/>
            </a:pPr>
            <a:r>
              <a:rPr lang="en-GB" dirty="0"/>
              <a:t>use the cancer dataset, which is a very famous multi-class classification problem.</a:t>
            </a:r>
          </a:p>
          <a:p>
            <a:pPr marL="285750" indent="-285750">
              <a:buFont typeface="Arial" panose="020B0604020202020204" pitchFamily="34" charset="0"/>
              <a:buChar char="•"/>
            </a:pPr>
            <a:r>
              <a:rPr lang="en-GB" dirty="0"/>
              <a:t>The dataset comprises 30 features (mean radius, mean texture, mean perimeter, mean area, mean smoothness, mean compactness, mean concavity, mean concave points, mean symmetry, mean fractal dimension, radius error, texture error, perimeter error, area error, smoothness error, compactness error, concavity error, concave points error, symmetry error, fractal dimension error, worst radius, worst texture, worst perimeter, worst area, worst smoothness, worst compactness, worst concavity, worst concave points, worst symmetry, and worst fractal dimension) and a target (type of cancer).</a:t>
            </a:r>
          </a:p>
          <a:p>
            <a:pPr marL="285750" indent="-285750">
              <a:buFont typeface="Arial" panose="020B0604020202020204" pitchFamily="34" charset="0"/>
              <a:buChar char="•"/>
            </a:pPr>
            <a:r>
              <a:rPr lang="en-GB" dirty="0"/>
              <a:t>This data has two types of cancer classes: </a:t>
            </a:r>
            <a:r>
              <a:rPr lang="en-GB" b="1" dirty="0"/>
              <a:t>malignant (harmful) </a:t>
            </a:r>
            <a:r>
              <a:rPr lang="en-GB" dirty="0"/>
              <a:t>and </a:t>
            </a:r>
            <a:r>
              <a:rPr lang="en-GB" b="1" dirty="0"/>
              <a:t>benign (not harmful). </a:t>
            </a:r>
            <a:r>
              <a:rPr lang="en-GB" dirty="0"/>
              <a:t>Here, you can build a model to classify the type of cancer. The dataset is available in the </a:t>
            </a:r>
            <a:r>
              <a:rPr lang="en-GB" b="1" dirty="0"/>
              <a:t>scikit-learn library</a:t>
            </a:r>
            <a:r>
              <a:rPr lang="en-GB" dirty="0"/>
              <a:t>, or you can also download it from the </a:t>
            </a:r>
            <a:r>
              <a:rPr lang="en-GB" b="1" dirty="0"/>
              <a:t>UCI Machine Learning Library</a:t>
            </a:r>
            <a:r>
              <a:rPr lang="en-GB" dirty="0"/>
              <a:t>.</a:t>
            </a:r>
          </a:p>
          <a:p>
            <a:pPr marL="285750" indent="-285750">
              <a:buFont typeface="Arial" panose="020B0604020202020204" pitchFamily="34" charset="0"/>
              <a:buChar char="•"/>
            </a:pPr>
            <a:r>
              <a:rPr lang="en-GB" dirty="0">
                <a:latin typeface="Lora"/>
              </a:rPr>
              <a:t>Scikit dataset: </a:t>
            </a:r>
            <a:r>
              <a:rPr lang="en-GB" dirty="0">
                <a:solidFill>
                  <a:schemeClr val="accent1">
                    <a:lumMod val="75000"/>
                  </a:schemeClr>
                </a:solidFill>
                <a:latin typeface="Lora"/>
              </a:rPr>
              <a:t>https://scikit-</a:t>
            </a:r>
            <a:r>
              <a:rPr lang="en-GB" dirty="0" err="1">
                <a:solidFill>
                  <a:schemeClr val="accent1">
                    <a:lumMod val="75000"/>
                  </a:schemeClr>
                </a:solidFill>
                <a:latin typeface="Lora"/>
              </a:rPr>
              <a:t>learn.org</a:t>
            </a:r>
            <a:r>
              <a:rPr lang="en-GB" dirty="0">
                <a:solidFill>
                  <a:schemeClr val="accent1">
                    <a:lumMod val="75000"/>
                  </a:schemeClr>
                </a:solidFill>
                <a:latin typeface="Lora"/>
              </a:rPr>
              <a:t>/stable/modules/generated/</a:t>
            </a:r>
            <a:r>
              <a:rPr lang="en-GB" dirty="0" err="1">
                <a:solidFill>
                  <a:schemeClr val="accent1">
                    <a:lumMod val="75000"/>
                  </a:schemeClr>
                </a:solidFill>
                <a:latin typeface="Lora"/>
              </a:rPr>
              <a:t>sklearn.datasets.load_breast_cancer.html</a:t>
            </a:r>
            <a:endParaRPr lang="en-GB" dirty="0">
              <a:solidFill>
                <a:schemeClr val="accent1">
                  <a:lumMod val="75000"/>
                </a:schemeClr>
              </a:solidFill>
              <a:latin typeface="Lora"/>
            </a:endParaRP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375866146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05213981-51F6-DF41-9FC9-ABF4DFB3227D}"/>
              </a:ext>
            </a:extLst>
          </p:cNvPr>
          <p:cNvGrpSpPr/>
          <p:nvPr/>
        </p:nvGrpSpPr>
        <p:grpSpPr>
          <a:xfrm>
            <a:off x="180474" y="694619"/>
            <a:ext cx="647255" cy="738022"/>
            <a:chOff x="4753009" y="790578"/>
            <a:chExt cx="958096" cy="958096"/>
          </a:xfrm>
        </p:grpSpPr>
        <p:sp>
          <p:nvSpPr>
            <p:cNvPr id="3" name="TextBox 2">
              <a:extLst>
                <a:ext uri="{FF2B5EF4-FFF2-40B4-BE49-F238E27FC236}">
                  <a16:creationId xmlns:a16="http://schemas.microsoft.com/office/drawing/2014/main" id="{45F13D5F-44A1-934D-8551-BC8CE9DF6ABD}"/>
                </a:ext>
              </a:extLst>
            </p:cNvPr>
            <p:cNvSpPr txBox="1"/>
            <p:nvPr/>
          </p:nvSpPr>
          <p:spPr>
            <a:xfrm>
              <a:off x="4753009" y="914221"/>
              <a:ext cx="958096" cy="679241"/>
            </a:xfrm>
            <a:prstGeom prst="rect">
              <a:avLst/>
            </a:prstGeom>
            <a:noFill/>
          </p:spPr>
          <p:txBody>
            <a:bodyPr wrap="square" lIns="108000" rIns="108000" rtlCol="0">
              <a:spAutoFit/>
            </a:bodyPr>
            <a:lstStyle/>
            <a:p>
              <a:pPr algn="ctr"/>
              <a:r>
                <a:rPr lang="en-US" altLang="ko-KR" sz="2800" b="1" dirty="0">
                  <a:cs typeface="Arial" pitchFamily="34" charset="0"/>
                </a:rPr>
                <a:t>1</a:t>
              </a:r>
              <a:endParaRPr lang="ko-KR" altLang="en-US" sz="2800" b="1" dirty="0">
                <a:cs typeface="Arial" pitchFamily="34" charset="0"/>
              </a:endParaRPr>
            </a:p>
          </p:txBody>
        </p:sp>
        <p:sp>
          <p:nvSpPr>
            <p:cNvPr id="4" name="Freeform: Shape 44">
              <a:extLst>
                <a:ext uri="{FF2B5EF4-FFF2-40B4-BE49-F238E27FC236}">
                  <a16:creationId xmlns:a16="http://schemas.microsoft.com/office/drawing/2014/main" id="{743E4BC0-720D-0C4A-B403-BB84479457FC}"/>
                </a:ext>
              </a:extLst>
            </p:cNvPr>
            <p:cNvSpPr/>
            <p:nvPr/>
          </p:nvSpPr>
          <p:spPr>
            <a:xfrm>
              <a:off x="4753009" y="790578"/>
              <a:ext cx="958096" cy="958096"/>
            </a:xfrm>
            <a:custGeom>
              <a:avLst/>
              <a:gdLst>
                <a:gd name="connsiteX0" fmla="*/ 591326 w 1182653"/>
                <a:gd name="connsiteY0" fmla="*/ 99202 h 1182653"/>
                <a:gd name="connsiteX1" fmla="*/ 542935 w 1182653"/>
                <a:gd name="connsiteY1" fmla="*/ 119164 h 1182653"/>
                <a:gd name="connsiteX2" fmla="*/ 119164 w 1182653"/>
                <a:gd name="connsiteY2" fmla="*/ 542935 h 1182653"/>
                <a:gd name="connsiteX3" fmla="*/ 119164 w 1182653"/>
                <a:gd name="connsiteY3" fmla="*/ 639718 h 1182653"/>
                <a:gd name="connsiteX4" fmla="*/ 542935 w 1182653"/>
                <a:gd name="connsiteY4" fmla="*/ 1063489 h 1182653"/>
                <a:gd name="connsiteX5" fmla="*/ 639718 w 1182653"/>
                <a:gd name="connsiteY5" fmla="*/ 1063489 h 1182653"/>
                <a:gd name="connsiteX6" fmla="*/ 1063489 w 1182653"/>
                <a:gd name="connsiteY6" fmla="*/ 639718 h 1182653"/>
                <a:gd name="connsiteX7" fmla="*/ 1063489 w 1182653"/>
                <a:gd name="connsiteY7" fmla="*/ 542935 h 1182653"/>
                <a:gd name="connsiteX8" fmla="*/ 639718 w 1182653"/>
                <a:gd name="connsiteY8" fmla="*/ 119164 h 1182653"/>
                <a:gd name="connsiteX9" fmla="*/ 591326 w 1182653"/>
                <a:gd name="connsiteY9" fmla="*/ 99202 h 1182653"/>
                <a:gd name="connsiteX10" fmla="*/ 591327 w 1182653"/>
                <a:gd name="connsiteY10" fmla="*/ 0 h 1182653"/>
                <a:gd name="connsiteX11" fmla="*/ 654581 w 1182653"/>
                <a:gd name="connsiteY11" fmla="*/ 26183 h 1182653"/>
                <a:gd name="connsiteX12" fmla="*/ 1156470 w 1182653"/>
                <a:gd name="connsiteY12" fmla="*/ 528072 h 1182653"/>
                <a:gd name="connsiteX13" fmla="*/ 1156470 w 1182653"/>
                <a:gd name="connsiteY13" fmla="*/ 654581 h 1182653"/>
                <a:gd name="connsiteX14" fmla="*/ 654581 w 1182653"/>
                <a:gd name="connsiteY14" fmla="*/ 1156470 h 1182653"/>
                <a:gd name="connsiteX15" fmla="*/ 528072 w 1182653"/>
                <a:gd name="connsiteY15" fmla="*/ 1156470 h 1182653"/>
                <a:gd name="connsiteX16" fmla="*/ 26184 w 1182653"/>
                <a:gd name="connsiteY16" fmla="*/ 654581 h 1182653"/>
                <a:gd name="connsiteX17" fmla="*/ 26184 w 1182653"/>
                <a:gd name="connsiteY17" fmla="*/ 528072 h 1182653"/>
                <a:gd name="connsiteX18" fmla="*/ 528072 w 1182653"/>
                <a:gd name="connsiteY18" fmla="*/ 26183 h 1182653"/>
                <a:gd name="connsiteX19" fmla="*/ 591327 w 1182653"/>
                <a:gd name="connsiteY19" fmla="*/ 0 h 1182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82653" h="1182653">
                  <a:moveTo>
                    <a:pt x="591326" y="99202"/>
                  </a:moveTo>
                  <a:cubicBezTo>
                    <a:pt x="573784" y="99202"/>
                    <a:pt x="556242" y="105856"/>
                    <a:pt x="542935" y="119164"/>
                  </a:cubicBezTo>
                  <a:lnTo>
                    <a:pt x="119164" y="542935"/>
                  </a:lnTo>
                  <a:cubicBezTo>
                    <a:pt x="92548" y="569550"/>
                    <a:pt x="92548" y="613102"/>
                    <a:pt x="119164" y="639718"/>
                  </a:cubicBezTo>
                  <a:lnTo>
                    <a:pt x="542935" y="1063489"/>
                  </a:lnTo>
                  <a:cubicBezTo>
                    <a:pt x="569550" y="1090104"/>
                    <a:pt x="613102" y="1090104"/>
                    <a:pt x="639718" y="1063489"/>
                  </a:cubicBezTo>
                  <a:lnTo>
                    <a:pt x="1063489" y="639718"/>
                  </a:lnTo>
                  <a:cubicBezTo>
                    <a:pt x="1090450" y="613102"/>
                    <a:pt x="1090450" y="569550"/>
                    <a:pt x="1063489" y="542935"/>
                  </a:cubicBezTo>
                  <a:lnTo>
                    <a:pt x="639718" y="119164"/>
                  </a:lnTo>
                  <a:cubicBezTo>
                    <a:pt x="626410" y="105856"/>
                    <a:pt x="608868" y="99202"/>
                    <a:pt x="591326" y="99202"/>
                  </a:cubicBezTo>
                  <a:close/>
                  <a:moveTo>
                    <a:pt x="591327" y="0"/>
                  </a:moveTo>
                  <a:cubicBezTo>
                    <a:pt x="614226" y="0"/>
                    <a:pt x="637126" y="8728"/>
                    <a:pt x="654581" y="26183"/>
                  </a:cubicBezTo>
                  <a:lnTo>
                    <a:pt x="1156470" y="528072"/>
                  </a:lnTo>
                  <a:cubicBezTo>
                    <a:pt x="1191381" y="562983"/>
                    <a:pt x="1191381" y="619670"/>
                    <a:pt x="1156470" y="654581"/>
                  </a:cubicBezTo>
                  <a:lnTo>
                    <a:pt x="654581" y="1156470"/>
                  </a:lnTo>
                  <a:cubicBezTo>
                    <a:pt x="619670" y="1191381"/>
                    <a:pt x="562983" y="1191381"/>
                    <a:pt x="528072" y="1156470"/>
                  </a:cubicBezTo>
                  <a:lnTo>
                    <a:pt x="26184" y="654581"/>
                  </a:lnTo>
                  <a:cubicBezTo>
                    <a:pt x="-8728" y="619670"/>
                    <a:pt x="-8728" y="562983"/>
                    <a:pt x="26184" y="528072"/>
                  </a:cubicBezTo>
                  <a:lnTo>
                    <a:pt x="528072" y="26183"/>
                  </a:lnTo>
                  <a:cubicBezTo>
                    <a:pt x="545528" y="8728"/>
                    <a:pt x="568427" y="0"/>
                    <a:pt x="591327" y="0"/>
                  </a:cubicBezTo>
                  <a:close/>
                </a:path>
              </a:pathLst>
            </a:custGeom>
            <a:solidFill>
              <a:schemeClr val="accent1"/>
            </a:solidFill>
            <a:ln w="9525" cap="flat">
              <a:noFill/>
              <a:prstDash val="solid"/>
              <a:miter/>
            </a:ln>
          </p:spPr>
          <p:txBody>
            <a:bodyPr rtlCol="0" anchor="ctr"/>
            <a:lstStyle/>
            <a:p>
              <a:endParaRPr lang="en-US" dirty="0"/>
            </a:p>
          </p:txBody>
        </p:sp>
      </p:grpSp>
      <p:sp>
        <p:nvSpPr>
          <p:cNvPr id="8" name="TextBox 7">
            <a:extLst>
              <a:ext uri="{FF2B5EF4-FFF2-40B4-BE49-F238E27FC236}">
                <a16:creationId xmlns:a16="http://schemas.microsoft.com/office/drawing/2014/main" id="{B09DF1BC-3D41-7142-8A2F-5C187C6A3C8D}"/>
              </a:ext>
            </a:extLst>
          </p:cNvPr>
          <p:cNvSpPr txBox="1"/>
          <p:nvPr/>
        </p:nvSpPr>
        <p:spPr>
          <a:xfrm>
            <a:off x="860162" y="832797"/>
            <a:ext cx="8099300" cy="461665"/>
          </a:xfrm>
          <a:prstGeom prst="rect">
            <a:avLst/>
          </a:prstGeom>
          <a:noFill/>
        </p:spPr>
        <p:txBody>
          <a:bodyPr wrap="square" rtlCol="0">
            <a:spAutoFit/>
          </a:bodyPr>
          <a:lstStyle/>
          <a:p>
            <a:r>
              <a:rPr lang="en-US" altLang="ko-KR" sz="2400" b="1" dirty="0">
                <a:cs typeface="Arial" pitchFamily="34" charset="0"/>
              </a:rPr>
              <a:t>Machine Learning: Regression, Clustering, and Classification</a:t>
            </a:r>
          </a:p>
        </p:txBody>
      </p:sp>
      <p:sp>
        <p:nvSpPr>
          <p:cNvPr id="9" name="TextBox 8">
            <a:extLst>
              <a:ext uri="{FF2B5EF4-FFF2-40B4-BE49-F238E27FC236}">
                <a16:creationId xmlns:a16="http://schemas.microsoft.com/office/drawing/2014/main" id="{E8221E3D-C6A9-E844-801B-1B996F03E9C0}"/>
              </a:ext>
            </a:extLst>
          </p:cNvPr>
          <p:cNvSpPr txBox="1"/>
          <p:nvPr/>
        </p:nvSpPr>
        <p:spPr>
          <a:xfrm>
            <a:off x="860162" y="1379832"/>
            <a:ext cx="3436262" cy="369332"/>
          </a:xfrm>
          <a:prstGeom prst="rect">
            <a:avLst/>
          </a:prstGeom>
          <a:noFill/>
        </p:spPr>
        <p:txBody>
          <a:bodyPr wrap="none" rtlCol="0">
            <a:spAutoFit/>
          </a:bodyPr>
          <a:lstStyle/>
          <a:p>
            <a:pPr marL="285750" indent="-285750">
              <a:buFont typeface="Wingdings" pitchFamily="2" charset="2"/>
              <a:buChar char="q"/>
            </a:pPr>
            <a:r>
              <a:rPr lang="en-US" dirty="0"/>
              <a:t>Support Vector Machine (SVM) </a:t>
            </a:r>
          </a:p>
        </p:txBody>
      </p:sp>
      <p:sp>
        <p:nvSpPr>
          <p:cNvPr id="5" name="Rectangle 4">
            <a:extLst>
              <a:ext uri="{FF2B5EF4-FFF2-40B4-BE49-F238E27FC236}">
                <a16:creationId xmlns:a16="http://schemas.microsoft.com/office/drawing/2014/main" id="{E78DDE2E-D053-2E4D-A286-58A580B3E47E}"/>
              </a:ext>
            </a:extLst>
          </p:cNvPr>
          <p:cNvSpPr/>
          <p:nvPr/>
        </p:nvSpPr>
        <p:spPr>
          <a:xfrm>
            <a:off x="1257301" y="1944172"/>
            <a:ext cx="9139243" cy="923330"/>
          </a:xfrm>
          <a:prstGeom prst="rect">
            <a:avLst/>
          </a:prstGeom>
        </p:spPr>
        <p:txBody>
          <a:bodyPr wrap="square">
            <a:spAutoFit/>
          </a:bodyPr>
          <a:lstStyle/>
          <a:p>
            <a:br>
              <a:rPr lang="en-GB" dirty="0"/>
            </a:br>
            <a:br>
              <a:rPr lang="en-GB" dirty="0"/>
            </a:br>
            <a:endParaRPr lang="en-US" dirty="0"/>
          </a:p>
        </p:txBody>
      </p:sp>
      <p:sp>
        <p:nvSpPr>
          <p:cNvPr id="11" name="Rectangle 10">
            <a:extLst>
              <a:ext uri="{FF2B5EF4-FFF2-40B4-BE49-F238E27FC236}">
                <a16:creationId xmlns:a16="http://schemas.microsoft.com/office/drawing/2014/main" id="{D220F581-9163-3046-B296-FDE1C78F7641}"/>
              </a:ext>
            </a:extLst>
          </p:cNvPr>
          <p:cNvSpPr/>
          <p:nvPr/>
        </p:nvSpPr>
        <p:spPr>
          <a:xfrm>
            <a:off x="1072834" y="2315826"/>
            <a:ext cx="9754854" cy="369332"/>
          </a:xfrm>
          <a:prstGeom prst="rect">
            <a:avLst/>
          </a:prstGeom>
        </p:spPr>
        <p:txBody>
          <a:bodyPr wrap="square">
            <a:spAutoFit/>
          </a:bodyPr>
          <a:lstStyle/>
          <a:p>
            <a:r>
              <a:rPr lang="en-GB" b="1" dirty="0"/>
              <a:t>Loading Data</a:t>
            </a:r>
          </a:p>
        </p:txBody>
      </p:sp>
      <p:pic>
        <p:nvPicPr>
          <p:cNvPr id="6" name="Picture 5">
            <a:extLst>
              <a:ext uri="{FF2B5EF4-FFF2-40B4-BE49-F238E27FC236}">
                <a16:creationId xmlns:a16="http://schemas.microsoft.com/office/drawing/2014/main" id="{B32725EF-0817-2545-B5E5-7579B338848C}"/>
              </a:ext>
            </a:extLst>
          </p:cNvPr>
          <p:cNvPicPr>
            <a:picLocks noChangeAspect="1"/>
          </p:cNvPicPr>
          <p:nvPr/>
        </p:nvPicPr>
        <p:blipFill>
          <a:blip r:embed="rId2"/>
          <a:stretch>
            <a:fillRect/>
          </a:stretch>
        </p:blipFill>
        <p:spPr>
          <a:xfrm>
            <a:off x="6697024" y="1618780"/>
            <a:ext cx="4524876" cy="1659443"/>
          </a:xfrm>
          <a:prstGeom prst="rect">
            <a:avLst/>
          </a:prstGeom>
        </p:spPr>
      </p:pic>
      <p:sp>
        <p:nvSpPr>
          <p:cNvPr id="10" name="Rectangle 9">
            <a:extLst>
              <a:ext uri="{FF2B5EF4-FFF2-40B4-BE49-F238E27FC236}">
                <a16:creationId xmlns:a16="http://schemas.microsoft.com/office/drawing/2014/main" id="{6B1287EA-E89B-474D-BD14-4490D5F823BB}"/>
              </a:ext>
            </a:extLst>
          </p:cNvPr>
          <p:cNvSpPr/>
          <p:nvPr/>
        </p:nvSpPr>
        <p:spPr>
          <a:xfrm>
            <a:off x="860162" y="3928761"/>
            <a:ext cx="6096000" cy="923330"/>
          </a:xfrm>
          <a:prstGeom prst="rect">
            <a:avLst/>
          </a:prstGeom>
        </p:spPr>
        <p:txBody>
          <a:bodyPr>
            <a:spAutoFit/>
          </a:bodyPr>
          <a:lstStyle/>
          <a:p>
            <a:r>
              <a:rPr lang="en-GB" b="1" dirty="0">
                <a:latin typeface="Lato"/>
              </a:rPr>
              <a:t>Exploring Data</a:t>
            </a:r>
          </a:p>
          <a:p>
            <a:br>
              <a:rPr lang="en-GB" dirty="0"/>
            </a:br>
            <a:endParaRPr lang="en-US" dirty="0"/>
          </a:p>
        </p:txBody>
      </p:sp>
      <p:sp>
        <p:nvSpPr>
          <p:cNvPr id="12" name="Rectangle 11">
            <a:extLst>
              <a:ext uri="{FF2B5EF4-FFF2-40B4-BE49-F238E27FC236}">
                <a16:creationId xmlns:a16="http://schemas.microsoft.com/office/drawing/2014/main" id="{EBBEED86-1A48-7647-862F-C079C3883A76}"/>
              </a:ext>
            </a:extLst>
          </p:cNvPr>
          <p:cNvSpPr/>
          <p:nvPr/>
        </p:nvSpPr>
        <p:spPr>
          <a:xfrm>
            <a:off x="860162" y="4704817"/>
            <a:ext cx="3743325" cy="1200329"/>
          </a:xfrm>
          <a:prstGeom prst="rect">
            <a:avLst/>
          </a:prstGeom>
        </p:spPr>
        <p:txBody>
          <a:bodyPr wrap="square">
            <a:spAutoFit/>
          </a:bodyPr>
          <a:lstStyle/>
          <a:p>
            <a:r>
              <a:rPr lang="en-GB" dirty="0"/>
              <a:t>After you have loaded the dataset, you might want to know a little bit more about it. You can check feature and target names.</a:t>
            </a:r>
            <a:endParaRPr lang="en-US" dirty="0"/>
          </a:p>
        </p:txBody>
      </p:sp>
      <p:pic>
        <p:nvPicPr>
          <p:cNvPr id="13" name="Picture 12">
            <a:extLst>
              <a:ext uri="{FF2B5EF4-FFF2-40B4-BE49-F238E27FC236}">
                <a16:creationId xmlns:a16="http://schemas.microsoft.com/office/drawing/2014/main" id="{63C35C33-4542-954D-B8B6-77052452BD3F}"/>
              </a:ext>
            </a:extLst>
          </p:cNvPr>
          <p:cNvPicPr>
            <a:picLocks noChangeAspect="1"/>
          </p:cNvPicPr>
          <p:nvPr/>
        </p:nvPicPr>
        <p:blipFill>
          <a:blip r:embed="rId3"/>
          <a:stretch>
            <a:fillRect/>
          </a:stretch>
        </p:blipFill>
        <p:spPr>
          <a:xfrm>
            <a:off x="6252956" y="3257852"/>
            <a:ext cx="5715707" cy="3574993"/>
          </a:xfrm>
          <a:prstGeom prst="rect">
            <a:avLst/>
          </a:prstGeom>
        </p:spPr>
      </p:pic>
      <p:cxnSp>
        <p:nvCxnSpPr>
          <p:cNvPr id="15" name="Straight Arrow Connector 14">
            <a:extLst>
              <a:ext uri="{FF2B5EF4-FFF2-40B4-BE49-F238E27FC236}">
                <a16:creationId xmlns:a16="http://schemas.microsoft.com/office/drawing/2014/main" id="{3381CD94-9BB5-7142-BCBE-67E29A8B7A36}"/>
              </a:ext>
            </a:extLst>
          </p:cNvPr>
          <p:cNvCxnSpPr/>
          <p:nvPr/>
        </p:nvCxnSpPr>
        <p:spPr>
          <a:xfrm>
            <a:off x="2957513" y="2500492"/>
            <a:ext cx="2992748" cy="0"/>
          </a:xfrm>
          <a:prstGeom prst="straightConnector1">
            <a:avLst/>
          </a:prstGeom>
          <a:ln w="2222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24B9AB92-93D9-FB4E-932C-A6CCF3DCF74C}"/>
              </a:ext>
            </a:extLst>
          </p:cNvPr>
          <p:cNvCxnSpPr/>
          <p:nvPr/>
        </p:nvCxnSpPr>
        <p:spPr>
          <a:xfrm>
            <a:off x="3069962" y="4167367"/>
            <a:ext cx="2992748" cy="0"/>
          </a:xfrm>
          <a:prstGeom prst="straightConnector1">
            <a:avLst/>
          </a:prstGeom>
          <a:ln w="2222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F1D52A9C-2334-C94E-B65B-FC0F8649B9A6}"/>
              </a:ext>
            </a:extLst>
          </p:cNvPr>
          <p:cNvCxnSpPr>
            <a:cxnSpLocks/>
          </p:cNvCxnSpPr>
          <p:nvPr/>
        </p:nvCxnSpPr>
        <p:spPr>
          <a:xfrm>
            <a:off x="5314950" y="5271823"/>
            <a:ext cx="784911" cy="0"/>
          </a:xfrm>
          <a:prstGeom prst="straightConnector1">
            <a:avLst/>
          </a:prstGeom>
          <a:ln w="2222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88085CB-A9E3-3344-AEF7-9250BF6785B4}"/>
              </a:ext>
            </a:extLst>
          </p:cNvPr>
          <p:cNvCxnSpPr/>
          <p:nvPr/>
        </p:nvCxnSpPr>
        <p:spPr>
          <a:xfrm>
            <a:off x="5314950" y="4167367"/>
            <a:ext cx="0" cy="1104456"/>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5910600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05213981-51F6-DF41-9FC9-ABF4DFB3227D}"/>
              </a:ext>
            </a:extLst>
          </p:cNvPr>
          <p:cNvGrpSpPr/>
          <p:nvPr/>
        </p:nvGrpSpPr>
        <p:grpSpPr>
          <a:xfrm>
            <a:off x="180474" y="694619"/>
            <a:ext cx="647255" cy="738022"/>
            <a:chOff x="4753009" y="790578"/>
            <a:chExt cx="958096" cy="958096"/>
          </a:xfrm>
        </p:grpSpPr>
        <p:sp>
          <p:nvSpPr>
            <p:cNvPr id="3" name="TextBox 2">
              <a:extLst>
                <a:ext uri="{FF2B5EF4-FFF2-40B4-BE49-F238E27FC236}">
                  <a16:creationId xmlns:a16="http://schemas.microsoft.com/office/drawing/2014/main" id="{45F13D5F-44A1-934D-8551-BC8CE9DF6ABD}"/>
                </a:ext>
              </a:extLst>
            </p:cNvPr>
            <p:cNvSpPr txBox="1"/>
            <p:nvPr/>
          </p:nvSpPr>
          <p:spPr>
            <a:xfrm>
              <a:off x="4753009" y="914221"/>
              <a:ext cx="958096" cy="679241"/>
            </a:xfrm>
            <a:prstGeom prst="rect">
              <a:avLst/>
            </a:prstGeom>
            <a:noFill/>
          </p:spPr>
          <p:txBody>
            <a:bodyPr wrap="square" lIns="108000" rIns="108000" rtlCol="0">
              <a:spAutoFit/>
            </a:bodyPr>
            <a:lstStyle/>
            <a:p>
              <a:pPr algn="ctr"/>
              <a:r>
                <a:rPr lang="en-US" altLang="ko-KR" sz="2800" b="1" dirty="0">
                  <a:cs typeface="Arial" pitchFamily="34" charset="0"/>
                </a:rPr>
                <a:t>1</a:t>
              </a:r>
              <a:endParaRPr lang="ko-KR" altLang="en-US" sz="2800" b="1" dirty="0">
                <a:cs typeface="Arial" pitchFamily="34" charset="0"/>
              </a:endParaRPr>
            </a:p>
          </p:txBody>
        </p:sp>
        <p:sp>
          <p:nvSpPr>
            <p:cNvPr id="4" name="Freeform: Shape 44">
              <a:extLst>
                <a:ext uri="{FF2B5EF4-FFF2-40B4-BE49-F238E27FC236}">
                  <a16:creationId xmlns:a16="http://schemas.microsoft.com/office/drawing/2014/main" id="{743E4BC0-720D-0C4A-B403-BB84479457FC}"/>
                </a:ext>
              </a:extLst>
            </p:cNvPr>
            <p:cNvSpPr/>
            <p:nvPr/>
          </p:nvSpPr>
          <p:spPr>
            <a:xfrm>
              <a:off x="4753009" y="790578"/>
              <a:ext cx="958096" cy="958096"/>
            </a:xfrm>
            <a:custGeom>
              <a:avLst/>
              <a:gdLst>
                <a:gd name="connsiteX0" fmla="*/ 591326 w 1182653"/>
                <a:gd name="connsiteY0" fmla="*/ 99202 h 1182653"/>
                <a:gd name="connsiteX1" fmla="*/ 542935 w 1182653"/>
                <a:gd name="connsiteY1" fmla="*/ 119164 h 1182653"/>
                <a:gd name="connsiteX2" fmla="*/ 119164 w 1182653"/>
                <a:gd name="connsiteY2" fmla="*/ 542935 h 1182653"/>
                <a:gd name="connsiteX3" fmla="*/ 119164 w 1182653"/>
                <a:gd name="connsiteY3" fmla="*/ 639718 h 1182653"/>
                <a:gd name="connsiteX4" fmla="*/ 542935 w 1182653"/>
                <a:gd name="connsiteY4" fmla="*/ 1063489 h 1182653"/>
                <a:gd name="connsiteX5" fmla="*/ 639718 w 1182653"/>
                <a:gd name="connsiteY5" fmla="*/ 1063489 h 1182653"/>
                <a:gd name="connsiteX6" fmla="*/ 1063489 w 1182653"/>
                <a:gd name="connsiteY6" fmla="*/ 639718 h 1182653"/>
                <a:gd name="connsiteX7" fmla="*/ 1063489 w 1182653"/>
                <a:gd name="connsiteY7" fmla="*/ 542935 h 1182653"/>
                <a:gd name="connsiteX8" fmla="*/ 639718 w 1182653"/>
                <a:gd name="connsiteY8" fmla="*/ 119164 h 1182653"/>
                <a:gd name="connsiteX9" fmla="*/ 591326 w 1182653"/>
                <a:gd name="connsiteY9" fmla="*/ 99202 h 1182653"/>
                <a:gd name="connsiteX10" fmla="*/ 591327 w 1182653"/>
                <a:gd name="connsiteY10" fmla="*/ 0 h 1182653"/>
                <a:gd name="connsiteX11" fmla="*/ 654581 w 1182653"/>
                <a:gd name="connsiteY11" fmla="*/ 26183 h 1182653"/>
                <a:gd name="connsiteX12" fmla="*/ 1156470 w 1182653"/>
                <a:gd name="connsiteY12" fmla="*/ 528072 h 1182653"/>
                <a:gd name="connsiteX13" fmla="*/ 1156470 w 1182653"/>
                <a:gd name="connsiteY13" fmla="*/ 654581 h 1182653"/>
                <a:gd name="connsiteX14" fmla="*/ 654581 w 1182653"/>
                <a:gd name="connsiteY14" fmla="*/ 1156470 h 1182653"/>
                <a:gd name="connsiteX15" fmla="*/ 528072 w 1182653"/>
                <a:gd name="connsiteY15" fmla="*/ 1156470 h 1182653"/>
                <a:gd name="connsiteX16" fmla="*/ 26184 w 1182653"/>
                <a:gd name="connsiteY16" fmla="*/ 654581 h 1182653"/>
                <a:gd name="connsiteX17" fmla="*/ 26184 w 1182653"/>
                <a:gd name="connsiteY17" fmla="*/ 528072 h 1182653"/>
                <a:gd name="connsiteX18" fmla="*/ 528072 w 1182653"/>
                <a:gd name="connsiteY18" fmla="*/ 26183 h 1182653"/>
                <a:gd name="connsiteX19" fmla="*/ 591327 w 1182653"/>
                <a:gd name="connsiteY19" fmla="*/ 0 h 1182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82653" h="1182653">
                  <a:moveTo>
                    <a:pt x="591326" y="99202"/>
                  </a:moveTo>
                  <a:cubicBezTo>
                    <a:pt x="573784" y="99202"/>
                    <a:pt x="556242" y="105856"/>
                    <a:pt x="542935" y="119164"/>
                  </a:cubicBezTo>
                  <a:lnTo>
                    <a:pt x="119164" y="542935"/>
                  </a:lnTo>
                  <a:cubicBezTo>
                    <a:pt x="92548" y="569550"/>
                    <a:pt x="92548" y="613102"/>
                    <a:pt x="119164" y="639718"/>
                  </a:cubicBezTo>
                  <a:lnTo>
                    <a:pt x="542935" y="1063489"/>
                  </a:lnTo>
                  <a:cubicBezTo>
                    <a:pt x="569550" y="1090104"/>
                    <a:pt x="613102" y="1090104"/>
                    <a:pt x="639718" y="1063489"/>
                  </a:cubicBezTo>
                  <a:lnTo>
                    <a:pt x="1063489" y="639718"/>
                  </a:lnTo>
                  <a:cubicBezTo>
                    <a:pt x="1090450" y="613102"/>
                    <a:pt x="1090450" y="569550"/>
                    <a:pt x="1063489" y="542935"/>
                  </a:cubicBezTo>
                  <a:lnTo>
                    <a:pt x="639718" y="119164"/>
                  </a:lnTo>
                  <a:cubicBezTo>
                    <a:pt x="626410" y="105856"/>
                    <a:pt x="608868" y="99202"/>
                    <a:pt x="591326" y="99202"/>
                  </a:cubicBezTo>
                  <a:close/>
                  <a:moveTo>
                    <a:pt x="591327" y="0"/>
                  </a:moveTo>
                  <a:cubicBezTo>
                    <a:pt x="614226" y="0"/>
                    <a:pt x="637126" y="8728"/>
                    <a:pt x="654581" y="26183"/>
                  </a:cubicBezTo>
                  <a:lnTo>
                    <a:pt x="1156470" y="528072"/>
                  </a:lnTo>
                  <a:cubicBezTo>
                    <a:pt x="1191381" y="562983"/>
                    <a:pt x="1191381" y="619670"/>
                    <a:pt x="1156470" y="654581"/>
                  </a:cubicBezTo>
                  <a:lnTo>
                    <a:pt x="654581" y="1156470"/>
                  </a:lnTo>
                  <a:cubicBezTo>
                    <a:pt x="619670" y="1191381"/>
                    <a:pt x="562983" y="1191381"/>
                    <a:pt x="528072" y="1156470"/>
                  </a:cubicBezTo>
                  <a:lnTo>
                    <a:pt x="26184" y="654581"/>
                  </a:lnTo>
                  <a:cubicBezTo>
                    <a:pt x="-8728" y="619670"/>
                    <a:pt x="-8728" y="562983"/>
                    <a:pt x="26184" y="528072"/>
                  </a:cubicBezTo>
                  <a:lnTo>
                    <a:pt x="528072" y="26183"/>
                  </a:lnTo>
                  <a:cubicBezTo>
                    <a:pt x="545528" y="8728"/>
                    <a:pt x="568427" y="0"/>
                    <a:pt x="591327" y="0"/>
                  </a:cubicBezTo>
                  <a:close/>
                </a:path>
              </a:pathLst>
            </a:custGeom>
            <a:solidFill>
              <a:schemeClr val="accent1"/>
            </a:solidFill>
            <a:ln w="9525" cap="flat">
              <a:noFill/>
              <a:prstDash val="solid"/>
              <a:miter/>
            </a:ln>
          </p:spPr>
          <p:txBody>
            <a:bodyPr rtlCol="0" anchor="ctr"/>
            <a:lstStyle/>
            <a:p>
              <a:endParaRPr lang="en-US" dirty="0"/>
            </a:p>
          </p:txBody>
        </p:sp>
      </p:grpSp>
      <p:sp>
        <p:nvSpPr>
          <p:cNvPr id="8" name="TextBox 7">
            <a:extLst>
              <a:ext uri="{FF2B5EF4-FFF2-40B4-BE49-F238E27FC236}">
                <a16:creationId xmlns:a16="http://schemas.microsoft.com/office/drawing/2014/main" id="{B09DF1BC-3D41-7142-8A2F-5C187C6A3C8D}"/>
              </a:ext>
            </a:extLst>
          </p:cNvPr>
          <p:cNvSpPr txBox="1"/>
          <p:nvPr/>
        </p:nvSpPr>
        <p:spPr>
          <a:xfrm>
            <a:off x="860162" y="832797"/>
            <a:ext cx="8099300" cy="461665"/>
          </a:xfrm>
          <a:prstGeom prst="rect">
            <a:avLst/>
          </a:prstGeom>
          <a:noFill/>
        </p:spPr>
        <p:txBody>
          <a:bodyPr wrap="square" rtlCol="0">
            <a:spAutoFit/>
          </a:bodyPr>
          <a:lstStyle/>
          <a:p>
            <a:r>
              <a:rPr lang="en-US" altLang="ko-KR" sz="2400" b="1" dirty="0">
                <a:cs typeface="Arial" pitchFamily="34" charset="0"/>
              </a:rPr>
              <a:t>Machine Learning: Regression, Clustering, and Classification</a:t>
            </a:r>
          </a:p>
        </p:txBody>
      </p:sp>
      <p:sp>
        <p:nvSpPr>
          <p:cNvPr id="9" name="TextBox 8">
            <a:extLst>
              <a:ext uri="{FF2B5EF4-FFF2-40B4-BE49-F238E27FC236}">
                <a16:creationId xmlns:a16="http://schemas.microsoft.com/office/drawing/2014/main" id="{E8221E3D-C6A9-E844-801B-1B996F03E9C0}"/>
              </a:ext>
            </a:extLst>
          </p:cNvPr>
          <p:cNvSpPr txBox="1"/>
          <p:nvPr/>
        </p:nvSpPr>
        <p:spPr>
          <a:xfrm>
            <a:off x="860162" y="1379832"/>
            <a:ext cx="3436262" cy="369332"/>
          </a:xfrm>
          <a:prstGeom prst="rect">
            <a:avLst/>
          </a:prstGeom>
          <a:noFill/>
        </p:spPr>
        <p:txBody>
          <a:bodyPr wrap="none" rtlCol="0">
            <a:spAutoFit/>
          </a:bodyPr>
          <a:lstStyle/>
          <a:p>
            <a:pPr marL="285750" indent="-285750">
              <a:buFont typeface="Wingdings" pitchFamily="2" charset="2"/>
              <a:buChar char="q"/>
            </a:pPr>
            <a:r>
              <a:rPr lang="en-US" dirty="0"/>
              <a:t>Support Vector Machine (SVM) </a:t>
            </a:r>
          </a:p>
        </p:txBody>
      </p:sp>
      <p:sp>
        <p:nvSpPr>
          <p:cNvPr id="5" name="Rectangle 4">
            <a:extLst>
              <a:ext uri="{FF2B5EF4-FFF2-40B4-BE49-F238E27FC236}">
                <a16:creationId xmlns:a16="http://schemas.microsoft.com/office/drawing/2014/main" id="{E78DDE2E-D053-2E4D-A286-58A580B3E47E}"/>
              </a:ext>
            </a:extLst>
          </p:cNvPr>
          <p:cNvSpPr/>
          <p:nvPr/>
        </p:nvSpPr>
        <p:spPr>
          <a:xfrm>
            <a:off x="1257301" y="1944172"/>
            <a:ext cx="9139243" cy="923330"/>
          </a:xfrm>
          <a:prstGeom prst="rect">
            <a:avLst/>
          </a:prstGeom>
        </p:spPr>
        <p:txBody>
          <a:bodyPr wrap="square">
            <a:spAutoFit/>
          </a:bodyPr>
          <a:lstStyle/>
          <a:p>
            <a:br>
              <a:rPr lang="en-GB" dirty="0"/>
            </a:br>
            <a:br>
              <a:rPr lang="en-GB" dirty="0"/>
            </a:br>
            <a:endParaRPr lang="en-US" dirty="0"/>
          </a:p>
        </p:txBody>
      </p:sp>
      <p:sp>
        <p:nvSpPr>
          <p:cNvPr id="7" name="Rectangle 6">
            <a:extLst>
              <a:ext uri="{FF2B5EF4-FFF2-40B4-BE49-F238E27FC236}">
                <a16:creationId xmlns:a16="http://schemas.microsoft.com/office/drawing/2014/main" id="{8CF1D10E-769F-2A41-9C37-02F1396139D6}"/>
              </a:ext>
            </a:extLst>
          </p:cNvPr>
          <p:cNvSpPr/>
          <p:nvPr/>
        </p:nvSpPr>
        <p:spPr>
          <a:xfrm>
            <a:off x="1257301" y="1774659"/>
            <a:ext cx="8843962" cy="923330"/>
          </a:xfrm>
          <a:prstGeom prst="rect">
            <a:avLst/>
          </a:prstGeom>
        </p:spPr>
        <p:txBody>
          <a:bodyPr wrap="square">
            <a:spAutoFit/>
          </a:bodyPr>
          <a:lstStyle/>
          <a:p>
            <a:r>
              <a:rPr lang="en-GB" dirty="0"/>
              <a:t>Let's explore it for a bit more. You can also check the shape of the dataset using shape.</a:t>
            </a:r>
          </a:p>
          <a:p>
            <a:br>
              <a:rPr lang="en-GB" dirty="0"/>
            </a:br>
            <a:endParaRPr lang="en-US" dirty="0"/>
          </a:p>
        </p:txBody>
      </p:sp>
      <p:pic>
        <p:nvPicPr>
          <p:cNvPr id="14" name="Picture 13">
            <a:extLst>
              <a:ext uri="{FF2B5EF4-FFF2-40B4-BE49-F238E27FC236}">
                <a16:creationId xmlns:a16="http://schemas.microsoft.com/office/drawing/2014/main" id="{2905552A-8CB8-E445-A669-444885568C2E}"/>
              </a:ext>
            </a:extLst>
          </p:cNvPr>
          <p:cNvPicPr>
            <a:picLocks noChangeAspect="1"/>
          </p:cNvPicPr>
          <p:nvPr/>
        </p:nvPicPr>
        <p:blipFill>
          <a:blip r:embed="rId2"/>
          <a:stretch>
            <a:fillRect/>
          </a:stretch>
        </p:blipFill>
        <p:spPr>
          <a:xfrm>
            <a:off x="1339405" y="2513497"/>
            <a:ext cx="6141339" cy="1347725"/>
          </a:xfrm>
          <a:prstGeom prst="rect">
            <a:avLst/>
          </a:prstGeom>
        </p:spPr>
      </p:pic>
      <p:sp>
        <p:nvSpPr>
          <p:cNvPr id="18" name="Rectangle 17">
            <a:extLst>
              <a:ext uri="{FF2B5EF4-FFF2-40B4-BE49-F238E27FC236}">
                <a16:creationId xmlns:a16="http://schemas.microsoft.com/office/drawing/2014/main" id="{56B8A2D5-7A51-5240-B778-7C3E6F34769A}"/>
              </a:ext>
            </a:extLst>
          </p:cNvPr>
          <p:cNvSpPr/>
          <p:nvPr/>
        </p:nvSpPr>
        <p:spPr>
          <a:xfrm>
            <a:off x="1362075" y="4353222"/>
            <a:ext cx="6096000" cy="923330"/>
          </a:xfrm>
          <a:prstGeom prst="rect">
            <a:avLst/>
          </a:prstGeom>
        </p:spPr>
        <p:txBody>
          <a:bodyPr>
            <a:spAutoFit/>
          </a:bodyPr>
          <a:lstStyle/>
          <a:p>
            <a:r>
              <a:rPr lang="en-GB" dirty="0"/>
              <a:t>Let's take a look at the target set.</a:t>
            </a:r>
          </a:p>
          <a:p>
            <a:br>
              <a:rPr lang="en-GB" dirty="0"/>
            </a:br>
            <a:endParaRPr lang="en-US" dirty="0"/>
          </a:p>
        </p:txBody>
      </p:sp>
      <p:pic>
        <p:nvPicPr>
          <p:cNvPr id="19" name="Picture 18">
            <a:extLst>
              <a:ext uri="{FF2B5EF4-FFF2-40B4-BE49-F238E27FC236}">
                <a16:creationId xmlns:a16="http://schemas.microsoft.com/office/drawing/2014/main" id="{865D9427-F674-944E-A055-59118E3625C5}"/>
              </a:ext>
            </a:extLst>
          </p:cNvPr>
          <p:cNvPicPr>
            <a:picLocks noChangeAspect="1"/>
          </p:cNvPicPr>
          <p:nvPr/>
        </p:nvPicPr>
        <p:blipFill>
          <a:blip r:embed="rId3"/>
          <a:stretch>
            <a:fillRect/>
          </a:stretch>
        </p:blipFill>
        <p:spPr>
          <a:xfrm>
            <a:off x="5826922" y="3648609"/>
            <a:ext cx="4427598" cy="3209391"/>
          </a:xfrm>
          <a:prstGeom prst="rect">
            <a:avLst/>
          </a:prstGeom>
        </p:spPr>
      </p:pic>
    </p:spTree>
    <p:extLst>
      <p:ext uri="{BB962C8B-B14F-4D97-AF65-F5344CB8AC3E}">
        <p14:creationId xmlns:p14="http://schemas.microsoft.com/office/powerpoint/2010/main" val="41229035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88E4F7-5730-CA41-B873-1EDAD5169DFC}"/>
              </a:ext>
            </a:extLst>
          </p:cNvPr>
          <p:cNvSpPr txBox="1"/>
          <p:nvPr/>
        </p:nvSpPr>
        <p:spPr>
          <a:xfrm>
            <a:off x="637674" y="493376"/>
            <a:ext cx="2563009" cy="861774"/>
          </a:xfrm>
          <a:prstGeom prst="rect">
            <a:avLst/>
          </a:prstGeom>
          <a:noFill/>
        </p:spPr>
        <p:txBody>
          <a:bodyPr wrap="none" rtlCol="0">
            <a:spAutoFit/>
          </a:bodyPr>
          <a:lstStyle/>
          <a:p>
            <a:r>
              <a:rPr lang="en-US" sz="5000" b="1" u="sng" dirty="0"/>
              <a:t>Contents</a:t>
            </a:r>
          </a:p>
        </p:txBody>
      </p:sp>
      <p:grpSp>
        <p:nvGrpSpPr>
          <p:cNvPr id="3" name="Group 2">
            <a:extLst>
              <a:ext uri="{FF2B5EF4-FFF2-40B4-BE49-F238E27FC236}">
                <a16:creationId xmlns:a16="http://schemas.microsoft.com/office/drawing/2014/main" id="{934A1C3B-D785-5B48-964B-BE16F9CE5F2E}"/>
              </a:ext>
            </a:extLst>
          </p:cNvPr>
          <p:cNvGrpSpPr/>
          <p:nvPr/>
        </p:nvGrpSpPr>
        <p:grpSpPr>
          <a:xfrm>
            <a:off x="637674" y="1952556"/>
            <a:ext cx="647255" cy="738022"/>
            <a:chOff x="4753009" y="790578"/>
            <a:chExt cx="958096" cy="958096"/>
          </a:xfrm>
        </p:grpSpPr>
        <p:sp>
          <p:nvSpPr>
            <p:cNvPr id="5" name="TextBox 4">
              <a:extLst>
                <a:ext uri="{FF2B5EF4-FFF2-40B4-BE49-F238E27FC236}">
                  <a16:creationId xmlns:a16="http://schemas.microsoft.com/office/drawing/2014/main" id="{A7A144CD-4D36-C444-9BEF-7C3120AE188B}"/>
                </a:ext>
              </a:extLst>
            </p:cNvPr>
            <p:cNvSpPr txBox="1"/>
            <p:nvPr/>
          </p:nvSpPr>
          <p:spPr>
            <a:xfrm>
              <a:off x="4753009" y="914221"/>
              <a:ext cx="958096" cy="523220"/>
            </a:xfrm>
            <a:prstGeom prst="rect">
              <a:avLst/>
            </a:prstGeom>
            <a:noFill/>
          </p:spPr>
          <p:txBody>
            <a:bodyPr wrap="square" lIns="108000" rIns="108000" rtlCol="0">
              <a:spAutoFit/>
            </a:bodyPr>
            <a:lstStyle/>
            <a:p>
              <a:pPr algn="ctr"/>
              <a:r>
                <a:rPr lang="en-US" altLang="ko-KR" sz="2800" b="1" dirty="0">
                  <a:cs typeface="Arial" pitchFamily="34" charset="0"/>
                </a:rPr>
                <a:t>1</a:t>
              </a:r>
              <a:endParaRPr lang="ko-KR" altLang="en-US" sz="2800" b="1" dirty="0">
                <a:cs typeface="Arial" pitchFamily="34" charset="0"/>
              </a:endParaRPr>
            </a:p>
          </p:txBody>
        </p:sp>
        <p:sp>
          <p:nvSpPr>
            <p:cNvPr id="6" name="Freeform: Shape 44">
              <a:extLst>
                <a:ext uri="{FF2B5EF4-FFF2-40B4-BE49-F238E27FC236}">
                  <a16:creationId xmlns:a16="http://schemas.microsoft.com/office/drawing/2014/main" id="{431D07C8-7E34-7449-B43A-DAFC70236B58}"/>
                </a:ext>
              </a:extLst>
            </p:cNvPr>
            <p:cNvSpPr/>
            <p:nvPr/>
          </p:nvSpPr>
          <p:spPr>
            <a:xfrm>
              <a:off x="4753009" y="790578"/>
              <a:ext cx="958096" cy="958096"/>
            </a:xfrm>
            <a:custGeom>
              <a:avLst/>
              <a:gdLst>
                <a:gd name="connsiteX0" fmla="*/ 591326 w 1182653"/>
                <a:gd name="connsiteY0" fmla="*/ 99202 h 1182653"/>
                <a:gd name="connsiteX1" fmla="*/ 542935 w 1182653"/>
                <a:gd name="connsiteY1" fmla="*/ 119164 h 1182653"/>
                <a:gd name="connsiteX2" fmla="*/ 119164 w 1182653"/>
                <a:gd name="connsiteY2" fmla="*/ 542935 h 1182653"/>
                <a:gd name="connsiteX3" fmla="*/ 119164 w 1182653"/>
                <a:gd name="connsiteY3" fmla="*/ 639718 h 1182653"/>
                <a:gd name="connsiteX4" fmla="*/ 542935 w 1182653"/>
                <a:gd name="connsiteY4" fmla="*/ 1063489 h 1182653"/>
                <a:gd name="connsiteX5" fmla="*/ 639718 w 1182653"/>
                <a:gd name="connsiteY5" fmla="*/ 1063489 h 1182653"/>
                <a:gd name="connsiteX6" fmla="*/ 1063489 w 1182653"/>
                <a:gd name="connsiteY6" fmla="*/ 639718 h 1182653"/>
                <a:gd name="connsiteX7" fmla="*/ 1063489 w 1182653"/>
                <a:gd name="connsiteY7" fmla="*/ 542935 h 1182653"/>
                <a:gd name="connsiteX8" fmla="*/ 639718 w 1182653"/>
                <a:gd name="connsiteY8" fmla="*/ 119164 h 1182653"/>
                <a:gd name="connsiteX9" fmla="*/ 591326 w 1182653"/>
                <a:gd name="connsiteY9" fmla="*/ 99202 h 1182653"/>
                <a:gd name="connsiteX10" fmla="*/ 591327 w 1182653"/>
                <a:gd name="connsiteY10" fmla="*/ 0 h 1182653"/>
                <a:gd name="connsiteX11" fmla="*/ 654581 w 1182653"/>
                <a:gd name="connsiteY11" fmla="*/ 26183 h 1182653"/>
                <a:gd name="connsiteX12" fmla="*/ 1156470 w 1182653"/>
                <a:gd name="connsiteY12" fmla="*/ 528072 h 1182653"/>
                <a:gd name="connsiteX13" fmla="*/ 1156470 w 1182653"/>
                <a:gd name="connsiteY13" fmla="*/ 654581 h 1182653"/>
                <a:gd name="connsiteX14" fmla="*/ 654581 w 1182653"/>
                <a:gd name="connsiteY14" fmla="*/ 1156470 h 1182653"/>
                <a:gd name="connsiteX15" fmla="*/ 528072 w 1182653"/>
                <a:gd name="connsiteY15" fmla="*/ 1156470 h 1182653"/>
                <a:gd name="connsiteX16" fmla="*/ 26184 w 1182653"/>
                <a:gd name="connsiteY16" fmla="*/ 654581 h 1182653"/>
                <a:gd name="connsiteX17" fmla="*/ 26184 w 1182653"/>
                <a:gd name="connsiteY17" fmla="*/ 528072 h 1182653"/>
                <a:gd name="connsiteX18" fmla="*/ 528072 w 1182653"/>
                <a:gd name="connsiteY18" fmla="*/ 26183 h 1182653"/>
                <a:gd name="connsiteX19" fmla="*/ 591327 w 1182653"/>
                <a:gd name="connsiteY19" fmla="*/ 0 h 1182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82653" h="1182653">
                  <a:moveTo>
                    <a:pt x="591326" y="99202"/>
                  </a:moveTo>
                  <a:cubicBezTo>
                    <a:pt x="573784" y="99202"/>
                    <a:pt x="556242" y="105856"/>
                    <a:pt x="542935" y="119164"/>
                  </a:cubicBezTo>
                  <a:lnTo>
                    <a:pt x="119164" y="542935"/>
                  </a:lnTo>
                  <a:cubicBezTo>
                    <a:pt x="92548" y="569550"/>
                    <a:pt x="92548" y="613102"/>
                    <a:pt x="119164" y="639718"/>
                  </a:cubicBezTo>
                  <a:lnTo>
                    <a:pt x="542935" y="1063489"/>
                  </a:lnTo>
                  <a:cubicBezTo>
                    <a:pt x="569550" y="1090104"/>
                    <a:pt x="613102" y="1090104"/>
                    <a:pt x="639718" y="1063489"/>
                  </a:cubicBezTo>
                  <a:lnTo>
                    <a:pt x="1063489" y="639718"/>
                  </a:lnTo>
                  <a:cubicBezTo>
                    <a:pt x="1090450" y="613102"/>
                    <a:pt x="1090450" y="569550"/>
                    <a:pt x="1063489" y="542935"/>
                  </a:cubicBezTo>
                  <a:lnTo>
                    <a:pt x="639718" y="119164"/>
                  </a:lnTo>
                  <a:cubicBezTo>
                    <a:pt x="626410" y="105856"/>
                    <a:pt x="608868" y="99202"/>
                    <a:pt x="591326" y="99202"/>
                  </a:cubicBezTo>
                  <a:close/>
                  <a:moveTo>
                    <a:pt x="591327" y="0"/>
                  </a:moveTo>
                  <a:cubicBezTo>
                    <a:pt x="614226" y="0"/>
                    <a:pt x="637126" y="8728"/>
                    <a:pt x="654581" y="26183"/>
                  </a:cubicBezTo>
                  <a:lnTo>
                    <a:pt x="1156470" y="528072"/>
                  </a:lnTo>
                  <a:cubicBezTo>
                    <a:pt x="1191381" y="562983"/>
                    <a:pt x="1191381" y="619670"/>
                    <a:pt x="1156470" y="654581"/>
                  </a:cubicBezTo>
                  <a:lnTo>
                    <a:pt x="654581" y="1156470"/>
                  </a:lnTo>
                  <a:cubicBezTo>
                    <a:pt x="619670" y="1191381"/>
                    <a:pt x="562983" y="1191381"/>
                    <a:pt x="528072" y="1156470"/>
                  </a:cubicBezTo>
                  <a:lnTo>
                    <a:pt x="26184" y="654581"/>
                  </a:lnTo>
                  <a:cubicBezTo>
                    <a:pt x="-8728" y="619670"/>
                    <a:pt x="-8728" y="562983"/>
                    <a:pt x="26184" y="528072"/>
                  </a:cubicBezTo>
                  <a:lnTo>
                    <a:pt x="528072" y="26183"/>
                  </a:lnTo>
                  <a:cubicBezTo>
                    <a:pt x="545528" y="8728"/>
                    <a:pt x="568427" y="0"/>
                    <a:pt x="591327" y="0"/>
                  </a:cubicBezTo>
                  <a:close/>
                </a:path>
              </a:pathLst>
            </a:custGeom>
            <a:solidFill>
              <a:schemeClr val="accent1"/>
            </a:solidFill>
            <a:ln w="9525" cap="flat">
              <a:noFill/>
              <a:prstDash val="solid"/>
              <a:miter/>
            </a:ln>
          </p:spPr>
          <p:txBody>
            <a:bodyPr rtlCol="0" anchor="ctr"/>
            <a:lstStyle/>
            <a:p>
              <a:endParaRPr lang="en-US" dirty="0"/>
            </a:p>
          </p:txBody>
        </p:sp>
      </p:grpSp>
      <p:grpSp>
        <p:nvGrpSpPr>
          <p:cNvPr id="9" name="Group 8">
            <a:extLst>
              <a:ext uri="{FF2B5EF4-FFF2-40B4-BE49-F238E27FC236}">
                <a16:creationId xmlns:a16="http://schemas.microsoft.com/office/drawing/2014/main" id="{ED66FE89-D108-B442-B493-C1215575B347}"/>
              </a:ext>
            </a:extLst>
          </p:cNvPr>
          <p:cNvGrpSpPr/>
          <p:nvPr/>
        </p:nvGrpSpPr>
        <p:grpSpPr>
          <a:xfrm>
            <a:off x="637673" y="2949018"/>
            <a:ext cx="647255" cy="738022"/>
            <a:chOff x="4753009" y="790578"/>
            <a:chExt cx="958096" cy="958096"/>
          </a:xfrm>
        </p:grpSpPr>
        <p:sp>
          <p:nvSpPr>
            <p:cNvPr id="11" name="TextBox 10">
              <a:extLst>
                <a:ext uri="{FF2B5EF4-FFF2-40B4-BE49-F238E27FC236}">
                  <a16:creationId xmlns:a16="http://schemas.microsoft.com/office/drawing/2014/main" id="{E6773126-4ED3-2243-9003-C81281CA1155}"/>
                </a:ext>
              </a:extLst>
            </p:cNvPr>
            <p:cNvSpPr txBox="1"/>
            <p:nvPr/>
          </p:nvSpPr>
          <p:spPr>
            <a:xfrm>
              <a:off x="4753009" y="914221"/>
              <a:ext cx="958096" cy="679241"/>
            </a:xfrm>
            <a:prstGeom prst="rect">
              <a:avLst/>
            </a:prstGeom>
            <a:noFill/>
          </p:spPr>
          <p:txBody>
            <a:bodyPr wrap="square" lIns="108000" rIns="108000" rtlCol="0">
              <a:spAutoFit/>
            </a:bodyPr>
            <a:lstStyle/>
            <a:p>
              <a:pPr algn="ctr"/>
              <a:r>
                <a:rPr lang="en-US" altLang="ko-KR" sz="2800" b="1" dirty="0">
                  <a:cs typeface="Arial" pitchFamily="34" charset="0"/>
                </a:rPr>
                <a:t>2</a:t>
              </a:r>
              <a:endParaRPr lang="ko-KR" altLang="en-US" sz="2800" b="1" dirty="0">
                <a:cs typeface="Arial" pitchFamily="34" charset="0"/>
              </a:endParaRPr>
            </a:p>
          </p:txBody>
        </p:sp>
        <p:sp>
          <p:nvSpPr>
            <p:cNvPr id="12" name="Freeform: Shape 44">
              <a:extLst>
                <a:ext uri="{FF2B5EF4-FFF2-40B4-BE49-F238E27FC236}">
                  <a16:creationId xmlns:a16="http://schemas.microsoft.com/office/drawing/2014/main" id="{368C41B4-05E7-BA4D-A447-21D6277BECE1}"/>
                </a:ext>
              </a:extLst>
            </p:cNvPr>
            <p:cNvSpPr/>
            <p:nvPr/>
          </p:nvSpPr>
          <p:spPr>
            <a:xfrm>
              <a:off x="4753009" y="790578"/>
              <a:ext cx="958096" cy="958096"/>
            </a:xfrm>
            <a:custGeom>
              <a:avLst/>
              <a:gdLst>
                <a:gd name="connsiteX0" fmla="*/ 591326 w 1182653"/>
                <a:gd name="connsiteY0" fmla="*/ 99202 h 1182653"/>
                <a:gd name="connsiteX1" fmla="*/ 542935 w 1182653"/>
                <a:gd name="connsiteY1" fmla="*/ 119164 h 1182653"/>
                <a:gd name="connsiteX2" fmla="*/ 119164 w 1182653"/>
                <a:gd name="connsiteY2" fmla="*/ 542935 h 1182653"/>
                <a:gd name="connsiteX3" fmla="*/ 119164 w 1182653"/>
                <a:gd name="connsiteY3" fmla="*/ 639718 h 1182653"/>
                <a:gd name="connsiteX4" fmla="*/ 542935 w 1182653"/>
                <a:gd name="connsiteY4" fmla="*/ 1063489 h 1182653"/>
                <a:gd name="connsiteX5" fmla="*/ 639718 w 1182653"/>
                <a:gd name="connsiteY5" fmla="*/ 1063489 h 1182653"/>
                <a:gd name="connsiteX6" fmla="*/ 1063489 w 1182653"/>
                <a:gd name="connsiteY6" fmla="*/ 639718 h 1182653"/>
                <a:gd name="connsiteX7" fmla="*/ 1063489 w 1182653"/>
                <a:gd name="connsiteY7" fmla="*/ 542935 h 1182653"/>
                <a:gd name="connsiteX8" fmla="*/ 639718 w 1182653"/>
                <a:gd name="connsiteY8" fmla="*/ 119164 h 1182653"/>
                <a:gd name="connsiteX9" fmla="*/ 591326 w 1182653"/>
                <a:gd name="connsiteY9" fmla="*/ 99202 h 1182653"/>
                <a:gd name="connsiteX10" fmla="*/ 591327 w 1182653"/>
                <a:gd name="connsiteY10" fmla="*/ 0 h 1182653"/>
                <a:gd name="connsiteX11" fmla="*/ 654581 w 1182653"/>
                <a:gd name="connsiteY11" fmla="*/ 26183 h 1182653"/>
                <a:gd name="connsiteX12" fmla="*/ 1156470 w 1182653"/>
                <a:gd name="connsiteY12" fmla="*/ 528072 h 1182653"/>
                <a:gd name="connsiteX13" fmla="*/ 1156470 w 1182653"/>
                <a:gd name="connsiteY13" fmla="*/ 654581 h 1182653"/>
                <a:gd name="connsiteX14" fmla="*/ 654581 w 1182653"/>
                <a:gd name="connsiteY14" fmla="*/ 1156470 h 1182653"/>
                <a:gd name="connsiteX15" fmla="*/ 528072 w 1182653"/>
                <a:gd name="connsiteY15" fmla="*/ 1156470 h 1182653"/>
                <a:gd name="connsiteX16" fmla="*/ 26184 w 1182653"/>
                <a:gd name="connsiteY16" fmla="*/ 654581 h 1182653"/>
                <a:gd name="connsiteX17" fmla="*/ 26184 w 1182653"/>
                <a:gd name="connsiteY17" fmla="*/ 528072 h 1182653"/>
                <a:gd name="connsiteX18" fmla="*/ 528072 w 1182653"/>
                <a:gd name="connsiteY18" fmla="*/ 26183 h 1182653"/>
                <a:gd name="connsiteX19" fmla="*/ 591327 w 1182653"/>
                <a:gd name="connsiteY19" fmla="*/ 0 h 1182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82653" h="1182653">
                  <a:moveTo>
                    <a:pt x="591326" y="99202"/>
                  </a:moveTo>
                  <a:cubicBezTo>
                    <a:pt x="573784" y="99202"/>
                    <a:pt x="556242" y="105856"/>
                    <a:pt x="542935" y="119164"/>
                  </a:cubicBezTo>
                  <a:lnTo>
                    <a:pt x="119164" y="542935"/>
                  </a:lnTo>
                  <a:cubicBezTo>
                    <a:pt x="92548" y="569550"/>
                    <a:pt x="92548" y="613102"/>
                    <a:pt x="119164" y="639718"/>
                  </a:cubicBezTo>
                  <a:lnTo>
                    <a:pt x="542935" y="1063489"/>
                  </a:lnTo>
                  <a:cubicBezTo>
                    <a:pt x="569550" y="1090104"/>
                    <a:pt x="613102" y="1090104"/>
                    <a:pt x="639718" y="1063489"/>
                  </a:cubicBezTo>
                  <a:lnTo>
                    <a:pt x="1063489" y="639718"/>
                  </a:lnTo>
                  <a:cubicBezTo>
                    <a:pt x="1090450" y="613102"/>
                    <a:pt x="1090450" y="569550"/>
                    <a:pt x="1063489" y="542935"/>
                  </a:cubicBezTo>
                  <a:lnTo>
                    <a:pt x="639718" y="119164"/>
                  </a:lnTo>
                  <a:cubicBezTo>
                    <a:pt x="626410" y="105856"/>
                    <a:pt x="608868" y="99202"/>
                    <a:pt x="591326" y="99202"/>
                  </a:cubicBezTo>
                  <a:close/>
                  <a:moveTo>
                    <a:pt x="591327" y="0"/>
                  </a:moveTo>
                  <a:cubicBezTo>
                    <a:pt x="614226" y="0"/>
                    <a:pt x="637126" y="8728"/>
                    <a:pt x="654581" y="26183"/>
                  </a:cubicBezTo>
                  <a:lnTo>
                    <a:pt x="1156470" y="528072"/>
                  </a:lnTo>
                  <a:cubicBezTo>
                    <a:pt x="1191381" y="562983"/>
                    <a:pt x="1191381" y="619670"/>
                    <a:pt x="1156470" y="654581"/>
                  </a:cubicBezTo>
                  <a:lnTo>
                    <a:pt x="654581" y="1156470"/>
                  </a:lnTo>
                  <a:cubicBezTo>
                    <a:pt x="619670" y="1191381"/>
                    <a:pt x="562983" y="1191381"/>
                    <a:pt x="528072" y="1156470"/>
                  </a:cubicBezTo>
                  <a:lnTo>
                    <a:pt x="26184" y="654581"/>
                  </a:lnTo>
                  <a:cubicBezTo>
                    <a:pt x="-8728" y="619670"/>
                    <a:pt x="-8728" y="562983"/>
                    <a:pt x="26184" y="528072"/>
                  </a:cubicBezTo>
                  <a:lnTo>
                    <a:pt x="528072" y="26183"/>
                  </a:lnTo>
                  <a:cubicBezTo>
                    <a:pt x="545528" y="8728"/>
                    <a:pt x="568427" y="0"/>
                    <a:pt x="591327" y="0"/>
                  </a:cubicBezTo>
                  <a:close/>
                </a:path>
              </a:pathLst>
            </a:custGeom>
            <a:solidFill>
              <a:schemeClr val="accent1"/>
            </a:solidFill>
            <a:ln w="9525" cap="flat">
              <a:noFill/>
              <a:prstDash val="solid"/>
              <a:miter/>
            </a:ln>
          </p:spPr>
          <p:txBody>
            <a:bodyPr rtlCol="0" anchor="ctr"/>
            <a:lstStyle/>
            <a:p>
              <a:endParaRPr lang="en-US" dirty="0"/>
            </a:p>
          </p:txBody>
        </p:sp>
      </p:grpSp>
      <p:sp>
        <p:nvSpPr>
          <p:cNvPr id="28" name="TextBox 27">
            <a:extLst>
              <a:ext uri="{FF2B5EF4-FFF2-40B4-BE49-F238E27FC236}">
                <a16:creationId xmlns:a16="http://schemas.microsoft.com/office/drawing/2014/main" id="{5E936FC4-28C1-CD4D-BD7E-C7453C9508C1}"/>
              </a:ext>
            </a:extLst>
          </p:cNvPr>
          <p:cNvSpPr txBox="1"/>
          <p:nvPr/>
        </p:nvSpPr>
        <p:spPr>
          <a:xfrm>
            <a:off x="1443711" y="2098060"/>
            <a:ext cx="8099300" cy="461665"/>
          </a:xfrm>
          <a:prstGeom prst="rect">
            <a:avLst/>
          </a:prstGeom>
          <a:noFill/>
        </p:spPr>
        <p:txBody>
          <a:bodyPr wrap="square" rtlCol="0">
            <a:spAutoFit/>
          </a:bodyPr>
          <a:lstStyle/>
          <a:p>
            <a:r>
              <a:rPr lang="en-US" altLang="ko-KR" sz="2400" b="1" dirty="0">
                <a:cs typeface="Arial" pitchFamily="34" charset="0"/>
              </a:rPr>
              <a:t>Machine Learning: Regression, Clustering, and Classification</a:t>
            </a:r>
          </a:p>
        </p:txBody>
      </p:sp>
      <p:sp>
        <p:nvSpPr>
          <p:cNvPr id="29" name="TextBox 28">
            <a:extLst>
              <a:ext uri="{FF2B5EF4-FFF2-40B4-BE49-F238E27FC236}">
                <a16:creationId xmlns:a16="http://schemas.microsoft.com/office/drawing/2014/main" id="{A4DC3E1E-6AE4-0C47-BCE7-1B8B9148D448}"/>
              </a:ext>
            </a:extLst>
          </p:cNvPr>
          <p:cNvSpPr txBox="1"/>
          <p:nvPr/>
        </p:nvSpPr>
        <p:spPr>
          <a:xfrm>
            <a:off x="1443711" y="3087196"/>
            <a:ext cx="6982629" cy="461665"/>
          </a:xfrm>
          <a:prstGeom prst="rect">
            <a:avLst/>
          </a:prstGeom>
          <a:noFill/>
        </p:spPr>
        <p:txBody>
          <a:bodyPr wrap="square" rtlCol="0">
            <a:spAutoFit/>
          </a:bodyPr>
          <a:lstStyle/>
          <a:p>
            <a:r>
              <a:rPr lang="en-US" altLang="ko-KR" sz="2400" b="1" dirty="0">
                <a:cs typeface="Arial" pitchFamily="34" charset="0"/>
              </a:rPr>
              <a:t>Summary</a:t>
            </a:r>
          </a:p>
        </p:txBody>
      </p:sp>
      <p:grpSp>
        <p:nvGrpSpPr>
          <p:cNvPr id="21" name="Group 20">
            <a:extLst>
              <a:ext uri="{FF2B5EF4-FFF2-40B4-BE49-F238E27FC236}">
                <a16:creationId xmlns:a16="http://schemas.microsoft.com/office/drawing/2014/main" id="{0327F5CC-7C0F-3D4D-8490-46BB596BFAFC}"/>
              </a:ext>
            </a:extLst>
          </p:cNvPr>
          <p:cNvGrpSpPr/>
          <p:nvPr/>
        </p:nvGrpSpPr>
        <p:grpSpPr>
          <a:xfrm>
            <a:off x="637673" y="4042210"/>
            <a:ext cx="647255" cy="738022"/>
            <a:chOff x="4753009" y="790578"/>
            <a:chExt cx="958096" cy="958096"/>
          </a:xfrm>
        </p:grpSpPr>
        <p:sp>
          <p:nvSpPr>
            <p:cNvPr id="23" name="TextBox 22">
              <a:extLst>
                <a:ext uri="{FF2B5EF4-FFF2-40B4-BE49-F238E27FC236}">
                  <a16:creationId xmlns:a16="http://schemas.microsoft.com/office/drawing/2014/main" id="{F897DB82-485B-0147-9409-26AFC409A019}"/>
                </a:ext>
              </a:extLst>
            </p:cNvPr>
            <p:cNvSpPr txBox="1"/>
            <p:nvPr/>
          </p:nvSpPr>
          <p:spPr>
            <a:xfrm>
              <a:off x="4753009" y="914221"/>
              <a:ext cx="958096" cy="679241"/>
            </a:xfrm>
            <a:prstGeom prst="rect">
              <a:avLst/>
            </a:prstGeom>
            <a:noFill/>
          </p:spPr>
          <p:txBody>
            <a:bodyPr wrap="square" lIns="108000" rIns="108000" rtlCol="0">
              <a:spAutoFit/>
            </a:bodyPr>
            <a:lstStyle/>
            <a:p>
              <a:pPr algn="ctr"/>
              <a:r>
                <a:rPr lang="en-US" altLang="ko-KR" sz="2800" b="1" dirty="0">
                  <a:cs typeface="Arial" pitchFamily="34" charset="0"/>
                </a:rPr>
                <a:t>3</a:t>
              </a:r>
              <a:endParaRPr lang="ko-KR" altLang="en-US" sz="2800" b="1" dirty="0">
                <a:cs typeface="Arial" pitchFamily="34" charset="0"/>
              </a:endParaRPr>
            </a:p>
          </p:txBody>
        </p:sp>
        <p:sp>
          <p:nvSpPr>
            <p:cNvPr id="24" name="Freeform: Shape 44">
              <a:extLst>
                <a:ext uri="{FF2B5EF4-FFF2-40B4-BE49-F238E27FC236}">
                  <a16:creationId xmlns:a16="http://schemas.microsoft.com/office/drawing/2014/main" id="{4E25EDCC-C987-A14E-9CF3-634B42A6DA03}"/>
                </a:ext>
              </a:extLst>
            </p:cNvPr>
            <p:cNvSpPr/>
            <p:nvPr/>
          </p:nvSpPr>
          <p:spPr>
            <a:xfrm>
              <a:off x="4753009" y="790578"/>
              <a:ext cx="958096" cy="958096"/>
            </a:xfrm>
            <a:custGeom>
              <a:avLst/>
              <a:gdLst>
                <a:gd name="connsiteX0" fmla="*/ 591326 w 1182653"/>
                <a:gd name="connsiteY0" fmla="*/ 99202 h 1182653"/>
                <a:gd name="connsiteX1" fmla="*/ 542935 w 1182653"/>
                <a:gd name="connsiteY1" fmla="*/ 119164 h 1182653"/>
                <a:gd name="connsiteX2" fmla="*/ 119164 w 1182653"/>
                <a:gd name="connsiteY2" fmla="*/ 542935 h 1182653"/>
                <a:gd name="connsiteX3" fmla="*/ 119164 w 1182653"/>
                <a:gd name="connsiteY3" fmla="*/ 639718 h 1182653"/>
                <a:gd name="connsiteX4" fmla="*/ 542935 w 1182653"/>
                <a:gd name="connsiteY4" fmla="*/ 1063489 h 1182653"/>
                <a:gd name="connsiteX5" fmla="*/ 639718 w 1182653"/>
                <a:gd name="connsiteY5" fmla="*/ 1063489 h 1182653"/>
                <a:gd name="connsiteX6" fmla="*/ 1063489 w 1182653"/>
                <a:gd name="connsiteY6" fmla="*/ 639718 h 1182653"/>
                <a:gd name="connsiteX7" fmla="*/ 1063489 w 1182653"/>
                <a:gd name="connsiteY7" fmla="*/ 542935 h 1182653"/>
                <a:gd name="connsiteX8" fmla="*/ 639718 w 1182653"/>
                <a:gd name="connsiteY8" fmla="*/ 119164 h 1182653"/>
                <a:gd name="connsiteX9" fmla="*/ 591326 w 1182653"/>
                <a:gd name="connsiteY9" fmla="*/ 99202 h 1182653"/>
                <a:gd name="connsiteX10" fmla="*/ 591327 w 1182653"/>
                <a:gd name="connsiteY10" fmla="*/ 0 h 1182653"/>
                <a:gd name="connsiteX11" fmla="*/ 654581 w 1182653"/>
                <a:gd name="connsiteY11" fmla="*/ 26183 h 1182653"/>
                <a:gd name="connsiteX12" fmla="*/ 1156470 w 1182653"/>
                <a:gd name="connsiteY12" fmla="*/ 528072 h 1182653"/>
                <a:gd name="connsiteX13" fmla="*/ 1156470 w 1182653"/>
                <a:gd name="connsiteY13" fmla="*/ 654581 h 1182653"/>
                <a:gd name="connsiteX14" fmla="*/ 654581 w 1182653"/>
                <a:gd name="connsiteY14" fmla="*/ 1156470 h 1182653"/>
                <a:gd name="connsiteX15" fmla="*/ 528072 w 1182653"/>
                <a:gd name="connsiteY15" fmla="*/ 1156470 h 1182653"/>
                <a:gd name="connsiteX16" fmla="*/ 26184 w 1182653"/>
                <a:gd name="connsiteY16" fmla="*/ 654581 h 1182653"/>
                <a:gd name="connsiteX17" fmla="*/ 26184 w 1182653"/>
                <a:gd name="connsiteY17" fmla="*/ 528072 h 1182653"/>
                <a:gd name="connsiteX18" fmla="*/ 528072 w 1182653"/>
                <a:gd name="connsiteY18" fmla="*/ 26183 h 1182653"/>
                <a:gd name="connsiteX19" fmla="*/ 591327 w 1182653"/>
                <a:gd name="connsiteY19" fmla="*/ 0 h 1182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82653" h="1182653">
                  <a:moveTo>
                    <a:pt x="591326" y="99202"/>
                  </a:moveTo>
                  <a:cubicBezTo>
                    <a:pt x="573784" y="99202"/>
                    <a:pt x="556242" y="105856"/>
                    <a:pt x="542935" y="119164"/>
                  </a:cubicBezTo>
                  <a:lnTo>
                    <a:pt x="119164" y="542935"/>
                  </a:lnTo>
                  <a:cubicBezTo>
                    <a:pt x="92548" y="569550"/>
                    <a:pt x="92548" y="613102"/>
                    <a:pt x="119164" y="639718"/>
                  </a:cubicBezTo>
                  <a:lnTo>
                    <a:pt x="542935" y="1063489"/>
                  </a:lnTo>
                  <a:cubicBezTo>
                    <a:pt x="569550" y="1090104"/>
                    <a:pt x="613102" y="1090104"/>
                    <a:pt x="639718" y="1063489"/>
                  </a:cubicBezTo>
                  <a:lnTo>
                    <a:pt x="1063489" y="639718"/>
                  </a:lnTo>
                  <a:cubicBezTo>
                    <a:pt x="1090450" y="613102"/>
                    <a:pt x="1090450" y="569550"/>
                    <a:pt x="1063489" y="542935"/>
                  </a:cubicBezTo>
                  <a:lnTo>
                    <a:pt x="639718" y="119164"/>
                  </a:lnTo>
                  <a:cubicBezTo>
                    <a:pt x="626410" y="105856"/>
                    <a:pt x="608868" y="99202"/>
                    <a:pt x="591326" y="99202"/>
                  </a:cubicBezTo>
                  <a:close/>
                  <a:moveTo>
                    <a:pt x="591327" y="0"/>
                  </a:moveTo>
                  <a:cubicBezTo>
                    <a:pt x="614226" y="0"/>
                    <a:pt x="637126" y="8728"/>
                    <a:pt x="654581" y="26183"/>
                  </a:cubicBezTo>
                  <a:lnTo>
                    <a:pt x="1156470" y="528072"/>
                  </a:lnTo>
                  <a:cubicBezTo>
                    <a:pt x="1191381" y="562983"/>
                    <a:pt x="1191381" y="619670"/>
                    <a:pt x="1156470" y="654581"/>
                  </a:cubicBezTo>
                  <a:lnTo>
                    <a:pt x="654581" y="1156470"/>
                  </a:lnTo>
                  <a:cubicBezTo>
                    <a:pt x="619670" y="1191381"/>
                    <a:pt x="562983" y="1191381"/>
                    <a:pt x="528072" y="1156470"/>
                  </a:cubicBezTo>
                  <a:lnTo>
                    <a:pt x="26184" y="654581"/>
                  </a:lnTo>
                  <a:cubicBezTo>
                    <a:pt x="-8728" y="619670"/>
                    <a:pt x="-8728" y="562983"/>
                    <a:pt x="26184" y="528072"/>
                  </a:cubicBezTo>
                  <a:lnTo>
                    <a:pt x="528072" y="26183"/>
                  </a:lnTo>
                  <a:cubicBezTo>
                    <a:pt x="545528" y="8728"/>
                    <a:pt x="568427" y="0"/>
                    <a:pt x="591327" y="0"/>
                  </a:cubicBezTo>
                  <a:close/>
                </a:path>
              </a:pathLst>
            </a:custGeom>
            <a:solidFill>
              <a:schemeClr val="accent1"/>
            </a:solidFill>
            <a:ln w="9525" cap="flat">
              <a:noFill/>
              <a:prstDash val="solid"/>
              <a:miter/>
            </a:ln>
          </p:spPr>
          <p:txBody>
            <a:bodyPr rtlCol="0" anchor="ctr"/>
            <a:lstStyle/>
            <a:p>
              <a:endParaRPr lang="en-US" dirty="0"/>
            </a:p>
          </p:txBody>
        </p:sp>
      </p:grpSp>
      <p:sp>
        <p:nvSpPr>
          <p:cNvPr id="35" name="TextBox 34">
            <a:extLst>
              <a:ext uri="{FF2B5EF4-FFF2-40B4-BE49-F238E27FC236}">
                <a16:creationId xmlns:a16="http://schemas.microsoft.com/office/drawing/2014/main" id="{14FABF32-4F12-854C-8A5B-DE2A329401A1}"/>
              </a:ext>
            </a:extLst>
          </p:cNvPr>
          <p:cNvSpPr txBox="1"/>
          <p:nvPr/>
        </p:nvSpPr>
        <p:spPr>
          <a:xfrm>
            <a:off x="1443711" y="4168229"/>
            <a:ext cx="6982629" cy="461665"/>
          </a:xfrm>
          <a:prstGeom prst="rect">
            <a:avLst/>
          </a:prstGeom>
          <a:noFill/>
        </p:spPr>
        <p:txBody>
          <a:bodyPr wrap="square" rtlCol="0">
            <a:spAutoFit/>
          </a:bodyPr>
          <a:lstStyle/>
          <a:p>
            <a:r>
              <a:rPr lang="en-US" altLang="ko-KR" sz="2400" b="1" dirty="0">
                <a:cs typeface="Arial" pitchFamily="34" charset="0"/>
              </a:rPr>
              <a:t>Exercise Task</a:t>
            </a:r>
          </a:p>
        </p:txBody>
      </p:sp>
    </p:spTree>
    <p:extLst>
      <p:ext uri="{BB962C8B-B14F-4D97-AF65-F5344CB8AC3E}">
        <p14:creationId xmlns:p14="http://schemas.microsoft.com/office/powerpoint/2010/main" val="18710248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05213981-51F6-DF41-9FC9-ABF4DFB3227D}"/>
              </a:ext>
            </a:extLst>
          </p:cNvPr>
          <p:cNvGrpSpPr/>
          <p:nvPr/>
        </p:nvGrpSpPr>
        <p:grpSpPr>
          <a:xfrm>
            <a:off x="180474" y="694619"/>
            <a:ext cx="647255" cy="738022"/>
            <a:chOff x="4753009" y="790578"/>
            <a:chExt cx="958096" cy="958096"/>
          </a:xfrm>
        </p:grpSpPr>
        <p:sp>
          <p:nvSpPr>
            <p:cNvPr id="3" name="TextBox 2">
              <a:extLst>
                <a:ext uri="{FF2B5EF4-FFF2-40B4-BE49-F238E27FC236}">
                  <a16:creationId xmlns:a16="http://schemas.microsoft.com/office/drawing/2014/main" id="{45F13D5F-44A1-934D-8551-BC8CE9DF6ABD}"/>
                </a:ext>
              </a:extLst>
            </p:cNvPr>
            <p:cNvSpPr txBox="1"/>
            <p:nvPr/>
          </p:nvSpPr>
          <p:spPr>
            <a:xfrm>
              <a:off x="4753009" y="914221"/>
              <a:ext cx="958096" cy="679241"/>
            </a:xfrm>
            <a:prstGeom prst="rect">
              <a:avLst/>
            </a:prstGeom>
            <a:noFill/>
          </p:spPr>
          <p:txBody>
            <a:bodyPr wrap="square" lIns="108000" rIns="108000" rtlCol="0">
              <a:spAutoFit/>
            </a:bodyPr>
            <a:lstStyle/>
            <a:p>
              <a:pPr algn="ctr"/>
              <a:r>
                <a:rPr lang="en-US" altLang="ko-KR" sz="2800" b="1" dirty="0">
                  <a:cs typeface="Arial" pitchFamily="34" charset="0"/>
                </a:rPr>
                <a:t>1</a:t>
              </a:r>
              <a:endParaRPr lang="ko-KR" altLang="en-US" sz="2800" b="1" dirty="0">
                <a:cs typeface="Arial" pitchFamily="34" charset="0"/>
              </a:endParaRPr>
            </a:p>
          </p:txBody>
        </p:sp>
        <p:sp>
          <p:nvSpPr>
            <p:cNvPr id="4" name="Freeform: Shape 44">
              <a:extLst>
                <a:ext uri="{FF2B5EF4-FFF2-40B4-BE49-F238E27FC236}">
                  <a16:creationId xmlns:a16="http://schemas.microsoft.com/office/drawing/2014/main" id="{743E4BC0-720D-0C4A-B403-BB84479457FC}"/>
                </a:ext>
              </a:extLst>
            </p:cNvPr>
            <p:cNvSpPr/>
            <p:nvPr/>
          </p:nvSpPr>
          <p:spPr>
            <a:xfrm>
              <a:off x="4753009" y="790578"/>
              <a:ext cx="958096" cy="958096"/>
            </a:xfrm>
            <a:custGeom>
              <a:avLst/>
              <a:gdLst>
                <a:gd name="connsiteX0" fmla="*/ 591326 w 1182653"/>
                <a:gd name="connsiteY0" fmla="*/ 99202 h 1182653"/>
                <a:gd name="connsiteX1" fmla="*/ 542935 w 1182653"/>
                <a:gd name="connsiteY1" fmla="*/ 119164 h 1182653"/>
                <a:gd name="connsiteX2" fmla="*/ 119164 w 1182653"/>
                <a:gd name="connsiteY2" fmla="*/ 542935 h 1182653"/>
                <a:gd name="connsiteX3" fmla="*/ 119164 w 1182653"/>
                <a:gd name="connsiteY3" fmla="*/ 639718 h 1182653"/>
                <a:gd name="connsiteX4" fmla="*/ 542935 w 1182653"/>
                <a:gd name="connsiteY4" fmla="*/ 1063489 h 1182653"/>
                <a:gd name="connsiteX5" fmla="*/ 639718 w 1182653"/>
                <a:gd name="connsiteY5" fmla="*/ 1063489 h 1182653"/>
                <a:gd name="connsiteX6" fmla="*/ 1063489 w 1182653"/>
                <a:gd name="connsiteY6" fmla="*/ 639718 h 1182653"/>
                <a:gd name="connsiteX7" fmla="*/ 1063489 w 1182653"/>
                <a:gd name="connsiteY7" fmla="*/ 542935 h 1182653"/>
                <a:gd name="connsiteX8" fmla="*/ 639718 w 1182653"/>
                <a:gd name="connsiteY8" fmla="*/ 119164 h 1182653"/>
                <a:gd name="connsiteX9" fmla="*/ 591326 w 1182653"/>
                <a:gd name="connsiteY9" fmla="*/ 99202 h 1182653"/>
                <a:gd name="connsiteX10" fmla="*/ 591327 w 1182653"/>
                <a:gd name="connsiteY10" fmla="*/ 0 h 1182653"/>
                <a:gd name="connsiteX11" fmla="*/ 654581 w 1182653"/>
                <a:gd name="connsiteY11" fmla="*/ 26183 h 1182653"/>
                <a:gd name="connsiteX12" fmla="*/ 1156470 w 1182653"/>
                <a:gd name="connsiteY12" fmla="*/ 528072 h 1182653"/>
                <a:gd name="connsiteX13" fmla="*/ 1156470 w 1182653"/>
                <a:gd name="connsiteY13" fmla="*/ 654581 h 1182653"/>
                <a:gd name="connsiteX14" fmla="*/ 654581 w 1182653"/>
                <a:gd name="connsiteY14" fmla="*/ 1156470 h 1182653"/>
                <a:gd name="connsiteX15" fmla="*/ 528072 w 1182653"/>
                <a:gd name="connsiteY15" fmla="*/ 1156470 h 1182653"/>
                <a:gd name="connsiteX16" fmla="*/ 26184 w 1182653"/>
                <a:gd name="connsiteY16" fmla="*/ 654581 h 1182653"/>
                <a:gd name="connsiteX17" fmla="*/ 26184 w 1182653"/>
                <a:gd name="connsiteY17" fmla="*/ 528072 h 1182653"/>
                <a:gd name="connsiteX18" fmla="*/ 528072 w 1182653"/>
                <a:gd name="connsiteY18" fmla="*/ 26183 h 1182653"/>
                <a:gd name="connsiteX19" fmla="*/ 591327 w 1182653"/>
                <a:gd name="connsiteY19" fmla="*/ 0 h 1182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82653" h="1182653">
                  <a:moveTo>
                    <a:pt x="591326" y="99202"/>
                  </a:moveTo>
                  <a:cubicBezTo>
                    <a:pt x="573784" y="99202"/>
                    <a:pt x="556242" y="105856"/>
                    <a:pt x="542935" y="119164"/>
                  </a:cubicBezTo>
                  <a:lnTo>
                    <a:pt x="119164" y="542935"/>
                  </a:lnTo>
                  <a:cubicBezTo>
                    <a:pt x="92548" y="569550"/>
                    <a:pt x="92548" y="613102"/>
                    <a:pt x="119164" y="639718"/>
                  </a:cubicBezTo>
                  <a:lnTo>
                    <a:pt x="542935" y="1063489"/>
                  </a:lnTo>
                  <a:cubicBezTo>
                    <a:pt x="569550" y="1090104"/>
                    <a:pt x="613102" y="1090104"/>
                    <a:pt x="639718" y="1063489"/>
                  </a:cubicBezTo>
                  <a:lnTo>
                    <a:pt x="1063489" y="639718"/>
                  </a:lnTo>
                  <a:cubicBezTo>
                    <a:pt x="1090450" y="613102"/>
                    <a:pt x="1090450" y="569550"/>
                    <a:pt x="1063489" y="542935"/>
                  </a:cubicBezTo>
                  <a:lnTo>
                    <a:pt x="639718" y="119164"/>
                  </a:lnTo>
                  <a:cubicBezTo>
                    <a:pt x="626410" y="105856"/>
                    <a:pt x="608868" y="99202"/>
                    <a:pt x="591326" y="99202"/>
                  </a:cubicBezTo>
                  <a:close/>
                  <a:moveTo>
                    <a:pt x="591327" y="0"/>
                  </a:moveTo>
                  <a:cubicBezTo>
                    <a:pt x="614226" y="0"/>
                    <a:pt x="637126" y="8728"/>
                    <a:pt x="654581" y="26183"/>
                  </a:cubicBezTo>
                  <a:lnTo>
                    <a:pt x="1156470" y="528072"/>
                  </a:lnTo>
                  <a:cubicBezTo>
                    <a:pt x="1191381" y="562983"/>
                    <a:pt x="1191381" y="619670"/>
                    <a:pt x="1156470" y="654581"/>
                  </a:cubicBezTo>
                  <a:lnTo>
                    <a:pt x="654581" y="1156470"/>
                  </a:lnTo>
                  <a:cubicBezTo>
                    <a:pt x="619670" y="1191381"/>
                    <a:pt x="562983" y="1191381"/>
                    <a:pt x="528072" y="1156470"/>
                  </a:cubicBezTo>
                  <a:lnTo>
                    <a:pt x="26184" y="654581"/>
                  </a:lnTo>
                  <a:cubicBezTo>
                    <a:pt x="-8728" y="619670"/>
                    <a:pt x="-8728" y="562983"/>
                    <a:pt x="26184" y="528072"/>
                  </a:cubicBezTo>
                  <a:lnTo>
                    <a:pt x="528072" y="26183"/>
                  </a:lnTo>
                  <a:cubicBezTo>
                    <a:pt x="545528" y="8728"/>
                    <a:pt x="568427" y="0"/>
                    <a:pt x="591327" y="0"/>
                  </a:cubicBezTo>
                  <a:close/>
                </a:path>
              </a:pathLst>
            </a:custGeom>
            <a:solidFill>
              <a:schemeClr val="accent1"/>
            </a:solidFill>
            <a:ln w="9525" cap="flat">
              <a:noFill/>
              <a:prstDash val="solid"/>
              <a:miter/>
            </a:ln>
          </p:spPr>
          <p:txBody>
            <a:bodyPr rtlCol="0" anchor="ctr"/>
            <a:lstStyle/>
            <a:p>
              <a:endParaRPr lang="en-US" dirty="0"/>
            </a:p>
          </p:txBody>
        </p:sp>
      </p:grpSp>
      <p:sp>
        <p:nvSpPr>
          <p:cNvPr id="8" name="TextBox 7">
            <a:extLst>
              <a:ext uri="{FF2B5EF4-FFF2-40B4-BE49-F238E27FC236}">
                <a16:creationId xmlns:a16="http://schemas.microsoft.com/office/drawing/2014/main" id="{B09DF1BC-3D41-7142-8A2F-5C187C6A3C8D}"/>
              </a:ext>
            </a:extLst>
          </p:cNvPr>
          <p:cNvSpPr txBox="1"/>
          <p:nvPr/>
        </p:nvSpPr>
        <p:spPr>
          <a:xfrm>
            <a:off x="860162" y="832797"/>
            <a:ext cx="8099300" cy="461665"/>
          </a:xfrm>
          <a:prstGeom prst="rect">
            <a:avLst/>
          </a:prstGeom>
          <a:noFill/>
        </p:spPr>
        <p:txBody>
          <a:bodyPr wrap="square" rtlCol="0">
            <a:spAutoFit/>
          </a:bodyPr>
          <a:lstStyle/>
          <a:p>
            <a:r>
              <a:rPr lang="en-US" altLang="ko-KR" sz="2400" b="1" dirty="0">
                <a:cs typeface="Arial" pitchFamily="34" charset="0"/>
              </a:rPr>
              <a:t>Machine Learning: Regression, Clustering, and Classification</a:t>
            </a:r>
          </a:p>
        </p:txBody>
      </p:sp>
      <p:sp>
        <p:nvSpPr>
          <p:cNvPr id="9" name="TextBox 8">
            <a:extLst>
              <a:ext uri="{FF2B5EF4-FFF2-40B4-BE49-F238E27FC236}">
                <a16:creationId xmlns:a16="http://schemas.microsoft.com/office/drawing/2014/main" id="{E8221E3D-C6A9-E844-801B-1B996F03E9C0}"/>
              </a:ext>
            </a:extLst>
          </p:cNvPr>
          <p:cNvSpPr txBox="1"/>
          <p:nvPr/>
        </p:nvSpPr>
        <p:spPr>
          <a:xfrm>
            <a:off x="860162" y="1379832"/>
            <a:ext cx="3436262" cy="369332"/>
          </a:xfrm>
          <a:prstGeom prst="rect">
            <a:avLst/>
          </a:prstGeom>
          <a:noFill/>
        </p:spPr>
        <p:txBody>
          <a:bodyPr wrap="none" rtlCol="0">
            <a:spAutoFit/>
          </a:bodyPr>
          <a:lstStyle/>
          <a:p>
            <a:pPr marL="285750" indent="-285750">
              <a:buFont typeface="Wingdings" pitchFamily="2" charset="2"/>
              <a:buChar char="q"/>
            </a:pPr>
            <a:r>
              <a:rPr lang="en-US" dirty="0"/>
              <a:t>Support Vector Machine (SVM) </a:t>
            </a:r>
          </a:p>
        </p:txBody>
      </p:sp>
      <p:sp>
        <p:nvSpPr>
          <p:cNvPr id="5" name="Rectangle 4">
            <a:extLst>
              <a:ext uri="{FF2B5EF4-FFF2-40B4-BE49-F238E27FC236}">
                <a16:creationId xmlns:a16="http://schemas.microsoft.com/office/drawing/2014/main" id="{E78DDE2E-D053-2E4D-A286-58A580B3E47E}"/>
              </a:ext>
            </a:extLst>
          </p:cNvPr>
          <p:cNvSpPr/>
          <p:nvPr/>
        </p:nvSpPr>
        <p:spPr>
          <a:xfrm>
            <a:off x="1257301" y="1944172"/>
            <a:ext cx="9139243" cy="923330"/>
          </a:xfrm>
          <a:prstGeom prst="rect">
            <a:avLst/>
          </a:prstGeom>
        </p:spPr>
        <p:txBody>
          <a:bodyPr wrap="square">
            <a:spAutoFit/>
          </a:bodyPr>
          <a:lstStyle/>
          <a:p>
            <a:br>
              <a:rPr lang="en-GB" dirty="0"/>
            </a:br>
            <a:br>
              <a:rPr lang="en-GB" dirty="0"/>
            </a:br>
            <a:endParaRPr lang="en-US" dirty="0"/>
          </a:p>
        </p:txBody>
      </p:sp>
      <p:sp>
        <p:nvSpPr>
          <p:cNvPr id="6" name="Rectangle 5">
            <a:extLst>
              <a:ext uri="{FF2B5EF4-FFF2-40B4-BE49-F238E27FC236}">
                <a16:creationId xmlns:a16="http://schemas.microsoft.com/office/drawing/2014/main" id="{1699E234-464C-4C49-8399-3E002EB88B95}"/>
              </a:ext>
            </a:extLst>
          </p:cNvPr>
          <p:cNvSpPr/>
          <p:nvPr/>
        </p:nvSpPr>
        <p:spPr>
          <a:xfrm>
            <a:off x="1257301" y="1841431"/>
            <a:ext cx="6096000" cy="923330"/>
          </a:xfrm>
          <a:prstGeom prst="rect">
            <a:avLst/>
          </a:prstGeom>
        </p:spPr>
        <p:txBody>
          <a:bodyPr>
            <a:spAutoFit/>
          </a:bodyPr>
          <a:lstStyle/>
          <a:p>
            <a:r>
              <a:rPr lang="en-GB" b="1" dirty="0">
                <a:latin typeface="Lato"/>
              </a:rPr>
              <a:t>Splitting Data</a:t>
            </a:r>
          </a:p>
          <a:p>
            <a:br>
              <a:rPr lang="en-GB" dirty="0"/>
            </a:br>
            <a:endParaRPr lang="en-US" dirty="0"/>
          </a:p>
        </p:txBody>
      </p:sp>
      <p:sp>
        <p:nvSpPr>
          <p:cNvPr id="10" name="Rectangle 9">
            <a:extLst>
              <a:ext uri="{FF2B5EF4-FFF2-40B4-BE49-F238E27FC236}">
                <a16:creationId xmlns:a16="http://schemas.microsoft.com/office/drawing/2014/main" id="{4E9EE2EB-ED0F-2947-83C2-32F34B73AE43}"/>
              </a:ext>
            </a:extLst>
          </p:cNvPr>
          <p:cNvSpPr/>
          <p:nvPr/>
        </p:nvSpPr>
        <p:spPr>
          <a:xfrm>
            <a:off x="1491915" y="2236173"/>
            <a:ext cx="10010273" cy="1200329"/>
          </a:xfrm>
          <a:prstGeom prst="rect">
            <a:avLst/>
          </a:prstGeom>
        </p:spPr>
        <p:txBody>
          <a:bodyPr wrap="square">
            <a:spAutoFit/>
          </a:bodyPr>
          <a:lstStyle/>
          <a:p>
            <a:pPr marL="285750" indent="-285750">
              <a:buFont typeface="Arial" panose="020B0604020202020204" pitchFamily="34" charset="0"/>
              <a:buChar char="•"/>
            </a:pPr>
            <a:r>
              <a:rPr lang="en-GB" dirty="0"/>
              <a:t>To understand model performance, dividing the dataset into a training set and a test set is a good strategy.</a:t>
            </a:r>
          </a:p>
          <a:p>
            <a:pPr marL="285750" indent="-285750">
              <a:buFont typeface="Arial" panose="020B0604020202020204" pitchFamily="34" charset="0"/>
              <a:buChar char="•"/>
            </a:pPr>
            <a:r>
              <a:rPr lang="en-GB" dirty="0"/>
              <a:t>Split the dataset by using the function </a:t>
            </a:r>
            <a:r>
              <a:rPr lang="en-GB" dirty="0" err="1"/>
              <a:t>train_test_split</a:t>
            </a:r>
            <a:r>
              <a:rPr lang="en-GB" dirty="0"/>
              <a:t>(). you need to pass 3 parameters features, target, and </a:t>
            </a:r>
            <a:r>
              <a:rPr lang="en-GB" dirty="0" err="1"/>
              <a:t>test_set</a:t>
            </a:r>
            <a:r>
              <a:rPr lang="en-GB" dirty="0"/>
              <a:t> size. Additionally, you can use </a:t>
            </a:r>
            <a:r>
              <a:rPr lang="en-GB" dirty="0" err="1"/>
              <a:t>random_state</a:t>
            </a:r>
            <a:r>
              <a:rPr lang="en-GB" dirty="0"/>
              <a:t> to select records randomly.</a:t>
            </a:r>
            <a:endParaRPr lang="en-GB" b="0" i="0" u="none" strike="noStrike" dirty="0">
              <a:effectLst/>
            </a:endParaRPr>
          </a:p>
        </p:txBody>
      </p:sp>
      <p:sp>
        <p:nvSpPr>
          <p:cNvPr id="12" name="Rectangle 11">
            <a:extLst>
              <a:ext uri="{FF2B5EF4-FFF2-40B4-BE49-F238E27FC236}">
                <a16:creationId xmlns:a16="http://schemas.microsoft.com/office/drawing/2014/main" id="{D015ED69-0990-4941-AD2F-846766A3BE9D}"/>
              </a:ext>
            </a:extLst>
          </p:cNvPr>
          <p:cNvSpPr/>
          <p:nvPr/>
        </p:nvSpPr>
        <p:spPr>
          <a:xfrm>
            <a:off x="1" y="3728503"/>
            <a:ext cx="12191999" cy="646331"/>
          </a:xfrm>
          <a:prstGeom prst="rect">
            <a:avLst/>
          </a:prstGeom>
          <a:solidFill>
            <a:srgbClr val="002B35"/>
          </a:solidFill>
        </p:spPr>
        <p:txBody>
          <a:bodyPr wrap="square">
            <a:spAutoFit/>
          </a:bodyPr>
          <a:lstStyle/>
          <a:p>
            <a:r>
              <a:rPr lang="en-GB" sz="1200" dirty="0">
                <a:solidFill>
                  <a:srgbClr val="586E75"/>
                </a:solidFill>
                <a:latin typeface="Courier New" panose="02070309020205020404" pitchFamily="49" charset="0"/>
              </a:rPr>
              <a:t># Import </a:t>
            </a:r>
            <a:r>
              <a:rPr lang="en-GB" sz="1200" dirty="0" err="1">
                <a:solidFill>
                  <a:srgbClr val="586E75"/>
                </a:solidFill>
                <a:latin typeface="Courier New" panose="02070309020205020404" pitchFamily="49" charset="0"/>
              </a:rPr>
              <a:t>train_test_split</a:t>
            </a:r>
            <a:r>
              <a:rPr lang="en-GB" sz="1200" dirty="0">
                <a:solidFill>
                  <a:srgbClr val="586E75"/>
                </a:solidFill>
                <a:latin typeface="Courier New" panose="02070309020205020404" pitchFamily="49" charset="0"/>
              </a:rPr>
              <a:t> function</a:t>
            </a:r>
            <a:r>
              <a:rPr lang="en-GB" sz="1200" dirty="0">
                <a:solidFill>
                  <a:srgbClr val="839496"/>
                </a:solidFill>
                <a:latin typeface="Courier New" panose="02070309020205020404" pitchFamily="49" charset="0"/>
              </a:rPr>
              <a:t> </a:t>
            </a:r>
          </a:p>
          <a:p>
            <a:r>
              <a:rPr lang="en-GB" sz="1200" dirty="0">
                <a:solidFill>
                  <a:srgbClr val="859900"/>
                </a:solidFill>
                <a:latin typeface="Courier New" panose="02070309020205020404" pitchFamily="49" charset="0"/>
              </a:rPr>
              <a:t>from</a:t>
            </a:r>
            <a:r>
              <a:rPr lang="en-GB" sz="1200" dirty="0">
                <a:solidFill>
                  <a:srgbClr val="839496"/>
                </a:solidFill>
                <a:latin typeface="Courier New" panose="02070309020205020404" pitchFamily="49" charset="0"/>
              </a:rPr>
              <a:t> </a:t>
            </a:r>
            <a:r>
              <a:rPr lang="en-GB" sz="1200" dirty="0" err="1">
                <a:solidFill>
                  <a:srgbClr val="839496"/>
                </a:solidFill>
                <a:latin typeface="Courier New" panose="02070309020205020404" pitchFamily="49" charset="0"/>
              </a:rPr>
              <a:t>sklearn.model_selection</a:t>
            </a:r>
            <a:r>
              <a:rPr lang="en-GB" sz="1200" dirty="0">
                <a:solidFill>
                  <a:srgbClr val="839496"/>
                </a:solidFill>
                <a:latin typeface="Courier New" panose="02070309020205020404" pitchFamily="49" charset="0"/>
              </a:rPr>
              <a:t> </a:t>
            </a:r>
            <a:r>
              <a:rPr lang="en-GB" sz="1200" dirty="0">
                <a:solidFill>
                  <a:srgbClr val="859900"/>
                </a:solidFill>
                <a:latin typeface="Courier New" panose="02070309020205020404" pitchFamily="49" charset="0"/>
              </a:rPr>
              <a:t>import</a:t>
            </a:r>
            <a:r>
              <a:rPr lang="en-GB" sz="1200" dirty="0">
                <a:solidFill>
                  <a:srgbClr val="839496"/>
                </a:solidFill>
                <a:latin typeface="Courier New" panose="02070309020205020404" pitchFamily="49" charset="0"/>
              </a:rPr>
              <a:t> </a:t>
            </a:r>
            <a:r>
              <a:rPr lang="en-GB" sz="1200" dirty="0" err="1">
                <a:solidFill>
                  <a:srgbClr val="839496"/>
                </a:solidFill>
                <a:latin typeface="Courier New" panose="02070309020205020404" pitchFamily="49" charset="0"/>
              </a:rPr>
              <a:t>train_test_split</a:t>
            </a:r>
            <a:r>
              <a:rPr lang="en-GB" sz="1200" dirty="0">
                <a:solidFill>
                  <a:srgbClr val="839496"/>
                </a:solidFill>
                <a:latin typeface="Courier New" panose="02070309020205020404" pitchFamily="49" charset="0"/>
              </a:rPr>
              <a:t> </a:t>
            </a:r>
            <a:r>
              <a:rPr lang="en-GB" sz="1200" dirty="0">
                <a:solidFill>
                  <a:srgbClr val="586E75"/>
                </a:solidFill>
                <a:latin typeface="Courier New" panose="02070309020205020404" pitchFamily="49" charset="0"/>
              </a:rPr>
              <a:t># Split dataset into training set and test set</a:t>
            </a:r>
            <a:r>
              <a:rPr lang="en-GB" sz="1200" dirty="0">
                <a:solidFill>
                  <a:srgbClr val="839496"/>
                </a:solidFill>
                <a:latin typeface="Courier New" panose="02070309020205020404" pitchFamily="49" charset="0"/>
              </a:rPr>
              <a:t> </a:t>
            </a:r>
            <a:r>
              <a:rPr lang="en-GB" sz="1200" dirty="0" err="1">
                <a:solidFill>
                  <a:srgbClr val="839496"/>
                </a:solidFill>
                <a:latin typeface="Courier New" panose="02070309020205020404" pitchFamily="49" charset="0"/>
              </a:rPr>
              <a:t>X_train</a:t>
            </a:r>
            <a:r>
              <a:rPr lang="en-GB" sz="1200" dirty="0">
                <a:solidFill>
                  <a:srgbClr val="839496"/>
                </a:solidFill>
                <a:latin typeface="Courier New" panose="02070309020205020404" pitchFamily="49" charset="0"/>
              </a:rPr>
              <a:t>, </a:t>
            </a:r>
            <a:r>
              <a:rPr lang="en-GB" sz="1200" dirty="0" err="1">
                <a:solidFill>
                  <a:srgbClr val="839496"/>
                </a:solidFill>
                <a:latin typeface="Courier New" panose="02070309020205020404" pitchFamily="49" charset="0"/>
              </a:rPr>
              <a:t>X_test</a:t>
            </a:r>
            <a:r>
              <a:rPr lang="en-GB" sz="1200" dirty="0">
                <a:solidFill>
                  <a:srgbClr val="839496"/>
                </a:solidFill>
                <a:latin typeface="Courier New" panose="02070309020205020404" pitchFamily="49" charset="0"/>
              </a:rPr>
              <a:t>, </a:t>
            </a:r>
            <a:r>
              <a:rPr lang="en-GB" sz="1200" dirty="0" err="1">
                <a:solidFill>
                  <a:srgbClr val="839496"/>
                </a:solidFill>
                <a:latin typeface="Courier New" panose="02070309020205020404" pitchFamily="49" charset="0"/>
              </a:rPr>
              <a:t>y_train</a:t>
            </a:r>
            <a:r>
              <a:rPr lang="en-GB" sz="1200" dirty="0">
                <a:solidFill>
                  <a:srgbClr val="839496"/>
                </a:solidFill>
                <a:latin typeface="Courier New" panose="02070309020205020404" pitchFamily="49" charset="0"/>
              </a:rPr>
              <a:t>, </a:t>
            </a:r>
            <a:r>
              <a:rPr lang="en-GB" sz="1200" dirty="0" err="1">
                <a:solidFill>
                  <a:srgbClr val="839496"/>
                </a:solidFill>
                <a:latin typeface="Courier New" panose="02070309020205020404" pitchFamily="49" charset="0"/>
              </a:rPr>
              <a:t>y_test</a:t>
            </a:r>
            <a:r>
              <a:rPr lang="en-GB" sz="1200" dirty="0">
                <a:solidFill>
                  <a:srgbClr val="839496"/>
                </a:solidFill>
                <a:latin typeface="Courier New" panose="02070309020205020404" pitchFamily="49" charset="0"/>
              </a:rPr>
              <a:t> = </a:t>
            </a:r>
            <a:r>
              <a:rPr lang="en-GB" sz="1200" dirty="0" err="1">
                <a:solidFill>
                  <a:srgbClr val="839496"/>
                </a:solidFill>
                <a:latin typeface="Courier New" panose="02070309020205020404" pitchFamily="49" charset="0"/>
              </a:rPr>
              <a:t>train_test_split</a:t>
            </a:r>
            <a:r>
              <a:rPr lang="en-GB" sz="1200" dirty="0">
                <a:solidFill>
                  <a:srgbClr val="839496"/>
                </a:solidFill>
                <a:latin typeface="Courier New" panose="02070309020205020404" pitchFamily="49" charset="0"/>
              </a:rPr>
              <a:t>(</a:t>
            </a:r>
            <a:r>
              <a:rPr lang="en-GB" sz="1200" dirty="0" err="1">
                <a:solidFill>
                  <a:srgbClr val="839496"/>
                </a:solidFill>
                <a:latin typeface="Courier New" panose="02070309020205020404" pitchFamily="49" charset="0"/>
              </a:rPr>
              <a:t>cancer.data</a:t>
            </a:r>
            <a:r>
              <a:rPr lang="en-GB" sz="1200" dirty="0">
                <a:solidFill>
                  <a:srgbClr val="839496"/>
                </a:solidFill>
                <a:latin typeface="Courier New" panose="02070309020205020404" pitchFamily="49" charset="0"/>
              </a:rPr>
              <a:t>, </a:t>
            </a:r>
            <a:r>
              <a:rPr lang="en-GB" sz="1200" dirty="0" err="1">
                <a:solidFill>
                  <a:srgbClr val="839496"/>
                </a:solidFill>
                <a:latin typeface="Courier New" panose="02070309020205020404" pitchFamily="49" charset="0"/>
              </a:rPr>
              <a:t>cancer.target</a:t>
            </a:r>
            <a:r>
              <a:rPr lang="en-GB" sz="1200" dirty="0">
                <a:solidFill>
                  <a:srgbClr val="839496"/>
                </a:solidFill>
                <a:latin typeface="Courier New" panose="02070309020205020404" pitchFamily="49" charset="0"/>
              </a:rPr>
              <a:t>, </a:t>
            </a:r>
            <a:r>
              <a:rPr lang="en-GB" sz="1200" dirty="0" err="1">
                <a:solidFill>
                  <a:srgbClr val="839496"/>
                </a:solidFill>
                <a:latin typeface="Courier New" panose="02070309020205020404" pitchFamily="49" charset="0"/>
              </a:rPr>
              <a:t>test_size</a:t>
            </a:r>
            <a:r>
              <a:rPr lang="en-GB" sz="1200" dirty="0">
                <a:solidFill>
                  <a:srgbClr val="839496"/>
                </a:solidFill>
                <a:latin typeface="Courier New" panose="02070309020205020404" pitchFamily="49" charset="0"/>
              </a:rPr>
              <a:t>=</a:t>
            </a:r>
            <a:r>
              <a:rPr lang="en-GB" sz="1200" dirty="0">
                <a:solidFill>
                  <a:srgbClr val="2AA198"/>
                </a:solidFill>
                <a:latin typeface="Courier New" panose="02070309020205020404" pitchFamily="49" charset="0"/>
              </a:rPr>
              <a:t>0.3</a:t>
            </a:r>
            <a:r>
              <a:rPr lang="en-GB" sz="1200" dirty="0">
                <a:solidFill>
                  <a:srgbClr val="839496"/>
                </a:solidFill>
                <a:latin typeface="Courier New" panose="02070309020205020404" pitchFamily="49" charset="0"/>
              </a:rPr>
              <a:t>,random_state=</a:t>
            </a:r>
            <a:r>
              <a:rPr lang="en-GB" sz="1200" dirty="0">
                <a:solidFill>
                  <a:srgbClr val="2AA198"/>
                </a:solidFill>
                <a:latin typeface="Courier New" panose="02070309020205020404" pitchFamily="49" charset="0"/>
              </a:rPr>
              <a:t>109</a:t>
            </a:r>
            <a:r>
              <a:rPr lang="en-GB" sz="1200" dirty="0">
                <a:solidFill>
                  <a:srgbClr val="839496"/>
                </a:solidFill>
                <a:latin typeface="Courier New" panose="02070309020205020404" pitchFamily="49" charset="0"/>
              </a:rPr>
              <a:t>) </a:t>
            </a:r>
            <a:r>
              <a:rPr lang="en-GB" sz="1200" dirty="0">
                <a:solidFill>
                  <a:srgbClr val="586E75"/>
                </a:solidFill>
                <a:latin typeface="Courier New" panose="02070309020205020404" pitchFamily="49" charset="0"/>
              </a:rPr>
              <a:t># 70% training and 30% test</a:t>
            </a:r>
            <a:endParaRPr lang="en-US" sz="1200" dirty="0"/>
          </a:p>
        </p:txBody>
      </p:sp>
      <p:sp>
        <p:nvSpPr>
          <p:cNvPr id="13" name="Rectangle 12">
            <a:extLst>
              <a:ext uri="{FF2B5EF4-FFF2-40B4-BE49-F238E27FC236}">
                <a16:creationId xmlns:a16="http://schemas.microsoft.com/office/drawing/2014/main" id="{9B29AC62-1FCE-1347-8C56-270DDDAB0F91}"/>
              </a:ext>
            </a:extLst>
          </p:cNvPr>
          <p:cNvSpPr/>
          <p:nvPr/>
        </p:nvSpPr>
        <p:spPr>
          <a:xfrm>
            <a:off x="1257301" y="4718518"/>
            <a:ext cx="6096000" cy="923330"/>
          </a:xfrm>
          <a:prstGeom prst="rect">
            <a:avLst/>
          </a:prstGeom>
        </p:spPr>
        <p:txBody>
          <a:bodyPr>
            <a:spAutoFit/>
          </a:bodyPr>
          <a:lstStyle/>
          <a:p>
            <a:r>
              <a:rPr lang="en-GB" b="1" dirty="0">
                <a:latin typeface="Lato"/>
              </a:rPr>
              <a:t>Generating Model</a:t>
            </a:r>
          </a:p>
          <a:p>
            <a:br>
              <a:rPr lang="en-GB" dirty="0"/>
            </a:br>
            <a:endParaRPr lang="en-US" dirty="0"/>
          </a:p>
        </p:txBody>
      </p:sp>
      <p:sp>
        <p:nvSpPr>
          <p:cNvPr id="15" name="Rectangle 14">
            <a:extLst>
              <a:ext uri="{FF2B5EF4-FFF2-40B4-BE49-F238E27FC236}">
                <a16:creationId xmlns:a16="http://schemas.microsoft.com/office/drawing/2014/main" id="{2B611697-C5E0-C947-9115-505928605783}"/>
              </a:ext>
            </a:extLst>
          </p:cNvPr>
          <p:cNvSpPr/>
          <p:nvPr/>
        </p:nvSpPr>
        <p:spPr>
          <a:xfrm>
            <a:off x="1676862" y="5163364"/>
            <a:ext cx="9640377" cy="1477328"/>
          </a:xfrm>
          <a:prstGeom prst="rect">
            <a:avLst/>
          </a:prstGeom>
        </p:spPr>
        <p:txBody>
          <a:bodyPr wrap="square">
            <a:spAutoFit/>
          </a:bodyPr>
          <a:lstStyle/>
          <a:p>
            <a:pPr marL="285750" indent="-285750">
              <a:buFont typeface="Arial" panose="020B0604020202020204" pitchFamily="34" charset="0"/>
              <a:buChar char="•"/>
            </a:pPr>
            <a:r>
              <a:rPr lang="en-GB" dirty="0"/>
              <a:t>Let's build support vector machine model. First, import the SVM module and create support vector classifier object by passing argument kernel as the linear kernel in SVC() function. Then, fit your model on train set using fit() and perform prediction on the test set using predict().</a:t>
            </a:r>
          </a:p>
          <a:p>
            <a:br>
              <a:rPr lang="en-GB" dirty="0"/>
            </a:br>
            <a:endParaRPr lang="en-US" dirty="0"/>
          </a:p>
        </p:txBody>
      </p:sp>
    </p:spTree>
    <p:extLst>
      <p:ext uri="{BB962C8B-B14F-4D97-AF65-F5344CB8AC3E}">
        <p14:creationId xmlns:p14="http://schemas.microsoft.com/office/powerpoint/2010/main" val="131968051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05213981-51F6-DF41-9FC9-ABF4DFB3227D}"/>
              </a:ext>
            </a:extLst>
          </p:cNvPr>
          <p:cNvGrpSpPr/>
          <p:nvPr/>
        </p:nvGrpSpPr>
        <p:grpSpPr>
          <a:xfrm>
            <a:off x="180474" y="694619"/>
            <a:ext cx="647255" cy="738022"/>
            <a:chOff x="4753009" y="790578"/>
            <a:chExt cx="958096" cy="958096"/>
          </a:xfrm>
        </p:grpSpPr>
        <p:sp>
          <p:nvSpPr>
            <p:cNvPr id="3" name="TextBox 2">
              <a:extLst>
                <a:ext uri="{FF2B5EF4-FFF2-40B4-BE49-F238E27FC236}">
                  <a16:creationId xmlns:a16="http://schemas.microsoft.com/office/drawing/2014/main" id="{45F13D5F-44A1-934D-8551-BC8CE9DF6ABD}"/>
                </a:ext>
              </a:extLst>
            </p:cNvPr>
            <p:cNvSpPr txBox="1"/>
            <p:nvPr/>
          </p:nvSpPr>
          <p:spPr>
            <a:xfrm>
              <a:off x="4753009" y="914221"/>
              <a:ext cx="958096" cy="679241"/>
            </a:xfrm>
            <a:prstGeom prst="rect">
              <a:avLst/>
            </a:prstGeom>
            <a:noFill/>
          </p:spPr>
          <p:txBody>
            <a:bodyPr wrap="square" lIns="108000" rIns="108000" rtlCol="0">
              <a:spAutoFit/>
            </a:bodyPr>
            <a:lstStyle/>
            <a:p>
              <a:pPr algn="ctr"/>
              <a:r>
                <a:rPr lang="en-US" altLang="ko-KR" sz="2800" b="1" dirty="0">
                  <a:cs typeface="Arial" pitchFamily="34" charset="0"/>
                </a:rPr>
                <a:t>1</a:t>
              </a:r>
              <a:endParaRPr lang="ko-KR" altLang="en-US" sz="2800" b="1" dirty="0">
                <a:cs typeface="Arial" pitchFamily="34" charset="0"/>
              </a:endParaRPr>
            </a:p>
          </p:txBody>
        </p:sp>
        <p:sp>
          <p:nvSpPr>
            <p:cNvPr id="4" name="Freeform: Shape 44">
              <a:extLst>
                <a:ext uri="{FF2B5EF4-FFF2-40B4-BE49-F238E27FC236}">
                  <a16:creationId xmlns:a16="http://schemas.microsoft.com/office/drawing/2014/main" id="{743E4BC0-720D-0C4A-B403-BB84479457FC}"/>
                </a:ext>
              </a:extLst>
            </p:cNvPr>
            <p:cNvSpPr/>
            <p:nvPr/>
          </p:nvSpPr>
          <p:spPr>
            <a:xfrm>
              <a:off x="4753009" y="790578"/>
              <a:ext cx="958096" cy="958096"/>
            </a:xfrm>
            <a:custGeom>
              <a:avLst/>
              <a:gdLst>
                <a:gd name="connsiteX0" fmla="*/ 591326 w 1182653"/>
                <a:gd name="connsiteY0" fmla="*/ 99202 h 1182653"/>
                <a:gd name="connsiteX1" fmla="*/ 542935 w 1182653"/>
                <a:gd name="connsiteY1" fmla="*/ 119164 h 1182653"/>
                <a:gd name="connsiteX2" fmla="*/ 119164 w 1182653"/>
                <a:gd name="connsiteY2" fmla="*/ 542935 h 1182653"/>
                <a:gd name="connsiteX3" fmla="*/ 119164 w 1182653"/>
                <a:gd name="connsiteY3" fmla="*/ 639718 h 1182653"/>
                <a:gd name="connsiteX4" fmla="*/ 542935 w 1182653"/>
                <a:gd name="connsiteY4" fmla="*/ 1063489 h 1182653"/>
                <a:gd name="connsiteX5" fmla="*/ 639718 w 1182653"/>
                <a:gd name="connsiteY5" fmla="*/ 1063489 h 1182653"/>
                <a:gd name="connsiteX6" fmla="*/ 1063489 w 1182653"/>
                <a:gd name="connsiteY6" fmla="*/ 639718 h 1182653"/>
                <a:gd name="connsiteX7" fmla="*/ 1063489 w 1182653"/>
                <a:gd name="connsiteY7" fmla="*/ 542935 h 1182653"/>
                <a:gd name="connsiteX8" fmla="*/ 639718 w 1182653"/>
                <a:gd name="connsiteY8" fmla="*/ 119164 h 1182653"/>
                <a:gd name="connsiteX9" fmla="*/ 591326 w 1182653"/>
                <a:gd name="connsiteY9" fmla="*/ 99202 h 1182653"/>
                <a:gd name="connsiteX10" fmla="*/ 591327 w 1182653"/>
                <a:gd name="connsiteY10" fmla="*/ 0 h 1182653"/>
                <a:gd name="connsiteX11" fmla="*/ 654581 w 1182653"/>
                <a:gd name="connsiteY11" fmla="*/ 26183 h 1182653"/>
                <a:gd name="connsiteX12" fmla="*/ 1156470 w 1182653"/>
                <a:gd name="connsiteY12" fmla="*/ 528072 h 1182653"/>
                <a:gd name="connsiteX13" fmla="*/ 1156470 w 1182653"/>
                <a:gd name="connsiteY13" fmla="*/ 654581 h 1182653"/>
                <a:gd name="connsiteX14" fmla="*/ 654581 w 1182653"/>
                <a:gd name="connsiteY14" fmla="*/ 1156470 h 1182653"/>
                <a:gd name="connsiteX15" fmla="*/ 528072 w 1182653"/>
                <a:gd name="connsiteY15" fmla="*/ 1156470 h 1182653"/>
                <a:gd name="connsiteX16" fmla="*/ 26184 w 1182653"/>
                <a:gd name="connsiteY16" fmla="*/ 654581 h 1182653"/>
                <a:gd name="connsiteX17" fmla="*/ 26184 w 1182653"/>
                <a:gd name="connsiteY17" fmla="*/ 528072 h 1182653"/>
                <a:gd name="connsiteX18" fmla="*/ 528072 w 1182653"/>
                <a:gd name="connsiteY18" fmla="*/ 26183 h 1182653"/>
                <a:gd name="connsiteX19" fmla="*/ 591327 w 1182653"/>
                <a:gd name="connsiteY19" fmla="*/ 0 h 1182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82653" h="1182653">
                  <a:moveTo>
                    <a:pt x="591326" y="99202"/>
                  </a:moveTo>
                  <a:cubicBezTo>
                    <a:pt x="573784" y="99202"/>
                    <a:pt x="556242" y="105856"/>
                    <a:pt x="542935" y="119164"/>
                  </a:cubicBezTo>
                  <a:lnTo>
                    <a:pt x="119164" y="542935"/>
                  </a:lnTo>
                  <a:cubicBezTo>
                    <a:pt x="92548" y="569550"/>
                    <a:pt x="92548" y="613102"/>
                    <a:pt x="119164" y="639718"/>
                  </a:cubicBezTo>
                  <a:lnTo>
                    <a:pt x="542935" y="1063489"/>
                  </a:lnTo>
                  <a:cubicBezTo>
                    <a:pt x="569550" y="1090104"/>
                    <a:pt x="613102" y="1090104"/>
                    <a:pt x="639718" y="1063489"/>
                  </a:cubicBezTo>
                  <a:lnTo>
                    <a:pt x="1063489" y="639718"/>
                  </a:lnTo>
                  <a:cubicBezTo>
                    <a:pt x="1090450" y="613102"/>
                    <a:pt x="1090450" y="569550"/>
                    <a:pt x="1063489" y="542935"/>
                  </a:cubicBezTo>
                  <a:lnTo>
                    <a:pt x="639718" y="119164"/>
                  </a:lnTo>
                  <a:cubicBezTo>
                    <a:pt x="626410" y="105856"/>
                    <a:pt x="608868" y="99202"/>
                    <a:pt x="591326" y="99202"/>
                  </a:cubicBezTo>
                  <a:close/>
                  <a:moveTo>
                    <a:pt x="591327" y="0"/>
                  </a:moveTo>
                  <a:cubicBezTo>
                    <a:pt x="614226" y="0"/>
                    <a:pt x="637126" y="8728"/>
                    <a:pt x="654581" y="26183"/>
                  </a:cubicBezTo>
                  <a:lnTo>
                    <a:pt x="1156470" y="528072"/>
                  </a:lnTo>
                  <a:cubicBezTo>
                    <a:pt x="1191381" y="562983"/>
                    <a:pt x="1191381" y="619670"/>
                    <a:pt x="1156470" y="654581"/>
                  </a:cubicBezTo>
                  <a:lnTo>
                    <a:pt x="654581" y="1156470"/>
                  </a:lnTo>
                  <a:cubicBezTo>
                    <a:pt x="619670" y="1191381"/>
                    <a:pt x="562983" y="1191381"/>
                    <a:pt x="528072" y="1156470"/>
                  </a:cubicBezTo>
                  <a:lnTo>
                    <a:pt x="26184" y="654581"/>
                  </a:lnTo>
                  <a:cubicBezTo>
                    <a:pt x="-8728" y="619670"/>
                    <a:pt x="-8728" y="562983"/>
                    <a:pt x="26184" y="528072"/>
                  </a:cubicBezTo>
                  <a:lnTo>
                    <a:pt x="528072" y="26183"/>
                  </a:lnTo>
                  <a:cubicBezTo>
                    <a:pt x="545528" y="8728"/>
                    <a:pt x="568427" y="0"/>
                    <a:pt x="591327" y="0"/>
                  </a:cubicBezTo>
                  <a:close/>
                </a:path>
              </a:pathLst>
            </a:custGeom>
            <a:solidFill>
              <a:schemeClr val="accent1"/>
            </a:solidFill>
            <a:ln w="9525" cap="flat">
              <a:noFill/>
              <a:prstDash val="solid"/>
              <a:miter/>
            </a:ln>
          </p:spPr>
          <p:txBody>
            <a:bodyPr rtlCol="0" anchor="ctr"/>
            <a:lstStyle/>
            <a:p>
              <a:endParaRPr lang="en-US" dirty="0"/>
            </a:p>
          </p:txBody>
        </p:sp>
      </p:grpSp>
      <p:sp>
        <p:nvSpPr>
          <p:cNvPr id="8" name="TextBox 7">
            <a:extLst>
              <a:ext uri="{FF2B5EF4-FFF2-40B4-BE49-F238E27FC236}">
                <a16:creationId xmlns:a16="http://schemas.microsoft.com/office/drawing/2014/main" id="{B09DF1BC-3D41-7142-8A2F-5C187C6A3C8D}"/>
              </a:ext>
            </a:extLst>
          </p:cNvPr>
          <p:cNvSpPr txBox="1"/>
          <p:nvPr/>
        </p:nvSpPr>
        <p:spPr>
          <a:xfrm>
            <a:off x="860162" y="832797"/>
            <a:ext cx="8099300" cy="461665"/>
          </a:xfrm>
          <a:prstGeom prst="rect">
            <a:avLst/>
          </a:prstGeom>
          <a:noFill/>
        </p:spPr>
        <p:txBody>
          <a:bodyPr wrap="square" rtlCol="0">
            <a:spAutoFit/>
          </a:bodyPr>
          <a:lstStyle/>
          <a:p>
            <a:r>
              <a:rPr lang="en-US" altLang="ko-KR" sz="2400" b="1" dirty="0">
                <a:cs typeface="Arial" pitchFamily="34" charset="0"/>
              </a:rPr>
              <a:t>Machine Learning: Regression, Clustering, and Classification</a:t>
            </a:r>
          </a:p>
        </p:txBody>
      </p:sp>
      <p:sp>
        <p:nvSpPr>
          <p:cNvPr id="9" name="TextBox 8">
            <a:extLst>
              <a:ext uri="{FF2B5EF4-FFF2-40B4-BE49-F238E27FC236}">
                <a16:creationId xmlns:a16="http://schemas.microsoft.com/office/drawing/2014/main" id="{E8221E3D-C6A9-E844-801B-1B996F03E9C0}"/>
              </a:ext>
            </a:extLst>
          </p:cNvPr>
          <p:cNvSpPr txBox="1"/>
          <p:nvPr/>
        </p:nvSpPr>
        <p:spPr>
          <a:xfrm>
            <a:off x="860162" y="1379832"/>
            <a:ext cx="3436262" cy="369332"/>
          </a:xfrm>
          <a:prstGeom prst="rect">
            <a:avLst/>
          </a:prstGeom>
          <a:noFill/>
        </p:spPr>
        <p:txBody>
          <a:bodyPr wrap="none" rtlCol="0">
            <a:spAutoFit/>
          </a:bodyPr>
          <a:lstStyle/>
          <a:p>
            <a:pPr marL="285750" indent="-285750">
              <a:buFont typeface="Wingdings" pitchFamily="2" charset="2"/>
              <a:buChar char="q"/>
            </a:pPr>
            <a:r>
              <a:rPr lang="en-US" dirty="0"/>
              <a:t>Support Vector Machine (SVM) </a:t>
            </a:r>
          </a:p>
        </p:txBody>
      </p:sp>
      <p:sp>
        <p:nvSpPr>
          <p:cNvPr id="5" name="Rectangle 4">
            <a:extLst>
              <a:ext uri="{FF2B5EF4-FFF2-40B4-BE49-F238E27FC236}">
                <a16:creationId xmlns:a16="http://schemas.microsoft.com/office/drawing/2014/main" id="{E78DDE2E-D053-2E4D-A286-58A580B3E47E}"/>
              </a:ext>
            </a:extLst>
          </p:cNvPr>
          <p:cNvSpPr/>
          <p:nvPr/>
        </p:nvSpPr>
        <p:spPr>
          <a:xfrm>
            <a:off x="1257301" y="1944172"/>
            <a:ext cx="9139243" cy="923330"/>
          </a:xfrm>
          <a:prstGeom prst="rect">
            <a:avLst/>
          </a:prstGeom>
        </p:spPr>
        <p:txBody>
          <a:bodyPr wrap="square">
            <a:spAutoFit/>
          </a:bodyPr>
          <a:lstStyle/>
          <a:p>
            <a:br>
              <a:rPr lang="en-GB" dirty="0"/>
            </a:br>
            <a:br>
              <a:rPr lang="en-GB" dirty="0"/>
            </a:br>
            <a:endParaRPr lang="en-US" dirty="0"/>
          </a:p>
        </p:txBody>
      </p:sp>
      <p:pic>
        <p:nvPicPr>
          <p:cNvPr id="7" name="Picture 6">
            <a:extLst>
              <a:ext uri="{FF2B5EF4-FFF2-40B4-BE49-F238E27FC236}">
                <a16:creationId xmlns:a16="http://schemas.microsoft.com/office/drawing/2014/main" id="{22D275EC-FF8A-2B4E-A621-61BECF81B080}"/>
              </a:ext>
            </a:extLst>
          </p:cNvPr>
          <p:cNvPicPr>
            <a:picLocks noChangeAspect="1"/>
          </p:cNvPicPr>
          <p:nvPr/>
        </p:nvPicPr>
        <p:blipFill>
          <a:blip r:embed="rId2"/>
          <a:stretch>
            <a:fillRect/>
          </a:stretch>
        </p:blipFill>
        <p:spPr>
          <a:xfrm>
            <a:off x="5155853" y="1379832"/>
            <a:ext cx="5479449" cy="2373657"/>
          </a:xfrm>
          <a:prstGeom prst="rect">
            <a:avLst/>
          </a:prstGeom>
        </p:spPr>
      </p:pic>
      <p:sp>
        <p:nvSpPr>
          <p:cNvPr id="11" name="Rectangle 10">
            <a:extLst>
              <a:ext uri="{FF2B5EF4-FFF2-40B4-BE49-F238E27FC236}">
                <a16:creationId xmlns:a16="http://schemas.microsoft.com/office/drawing/2014/main" id="{F10ED5DF-4551-0740-B3FD-9F9F43B581E0}"/>
              </a:ext>
            </a:extLst>
          </p:cNvPr>
          <p:cNvSpPr/>
          <p:nvPr/>
        </p:nvSpPr>
        <p:spPr>
          <a:xfrm>
            <a:off x="860162" y="3793356"/>
            <a:ext cx="6096000" cy="923330"/>
          </a:xfrm>
          <a:prstGeom prst="rect">
            <a:avLst/>
          </a:prstGeom>
        </p:spPr>
        <p:txBody>
          <a:bodyPr>
            <a:spAutoFit/>
          </a:bodyPr>
          <a:lstStyle/>
          <a:p>
            <a:r>
              <a:rPr lang="en-GB" b="1" dirty="0">
                <a:latin typeface="Lato"/>
              </a:rPr>
              <a:t>Evaluating the Model</a:t>
            </a:r>
          </a:p>
          <a:p>
            <a:br>
              <a:rPr lang="en-GB" dirty="0"/>
            </a:br>
            <a:endParaRPr lang="en-US" dirty="0"/>
          </a:p>
        </p:txBody>
      </p:sp>
      <p:sp>
        <p:nvSpPr>
          <p:cNvPr id="14" name="Rectangle 13">
            <a:extLst>
              <a:ext uri="{FF2B5EF4-FFF2-40B4-BE49-F238E27FC236}">
                <a16:creationId xmlns:a16="http://schemas.microsoft.com/office/drawing/2014/main" id="{58F974B2-0D04-1D43-AB7B-5F3E900869FF}"/>
              </a:ext>
            </a:extLst>
          </p:cNvPr>
          <p:cNvSpPr/>
          <p:nvPr/>
        </p:nvSpPr>
        <p:spPr>
          <a:xfrm>
            <a:off x="1112308" y="4255021"/>
            <a:ext cx="9522994" cy="923330"/>
          </a:xfrm>
          <a:prstGeom prst="rect">
            <a:avLst/>
          </a:prstGeom>
        </p:spPr>
        <p:txBody>
          <a:bodyPr wrap="square">
            <a:spAutoFit/>
          </a:bodyPr>
          <a:lstStyle/>
          <a:p>
            <a:r>
              <a:rPr lang="en-GB" dirty="0"/>
              <a:t>Let's estimate how accurately the classifier or model can predict the breast cancer of patients.</a:t>
            </a:r>
          </a:p>
          <a:p>
            <a:br>
              <a:rPr lang="en-GB" dirty="0"/>
            </a:br>
            <a:endParaRPr lang="en-US" dirty="0"/>
          </a:p>
        </p:txBody>
      </p:sp>
      <p:pic>
        <p:nvPicPr>
          <p:cNvPr id="16" name="Picture 15">
            <a:extLst>
              <a:ext uri="{FF2B5EF4-FFF2-40B4-BE49-F238E27FC236}">
                <a16:creationId xmlns:a16="http://schemas.microsoft.com/office/drawing/2014/main" id="{11FB749C-4FD2-DF45-BFC8-67E1DC62F8DF}"/>
              </a:ext>
            </a:extLst>
          </p:cNvPr>
          <p:cNvPicPr>
            <a:picLocks noChangeAspect="1"/>
          </p:cNvPicPr>
          <p:nvPr/>
        </p:nvPicPr>
        <p:blipFill>
          <a:blip r:embed="rId3"/>
          <a:stretch>
            <a:fillRect/>
          </a:stretch>
        </p:blipFill>
        <p:spPr>
          <a:xfrm>
            <a:off x="5037221" y="4567339"/>
            <a:ext cx="6880206" cy="2225088"/>
          </a:xfrm>
          <a:prstGeom prst="rect">
            <a:avLst/>
          </a:prstGeom>
        </p:spPr>
      </p:pic>
      <p:sp>
        <p:nvSpPr>
          <p:cNvPr id="19" name="Rectangle 18">
            <a:extLst>
              <a:ext uri="{FF2B5EF4-FFF2-40B4-BE49-F238E27FC236}">
                <a16:creationId xmlns:a16="http://schemas.microsoft.com/office/drawing/2014/main" id="{8BA39D8C-1E12-D64C-AF80-78BFCA61FC94}"/>
              </a:ext>
            </a:extLst>
          </p:cNvPr>
          <p:cNvSpPr/>
          <p:nvPr/>
        </p:nvSpPr>
        <p:spPr>
          <a:xfrm>
            <a:off x="1473550" y="5845321"/>
            <a:ext cx="3436262" cy="646331"/>
          </a:xfrm>
          <a:prstGeom prst="rect">
            <a:avLst/>
          </a:prstGeom>
        </p:spPr>
        <p:txBody>
          <a:bodyPr wrap="square">
            <a:spAutoFit/>
          </a:bodyPr>
          <a:lstStyle/>
          <a:p>
            <a:r>
              <a:rPr lang="en-GB" dirty="0"/>
              <a:t>classification rate of 96.49%, considered as very good accuracy.</a:t>
            </a:r>
            <a:endParaRPr lang="en-US" dirty="0"/>
          </a:p>
        </p:txBody>
      </p:sp>
    </p:spTree>
    <p:extLst>
      <p:ext uri="{BB962C8B-B14F-4D97-AF65-F5344CB8AC3E}">
        <p14:creationId xmlns:p14="http://schemas.microsoft.com/office/powerpoint/2010/main" val="100587913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05213981-51F6-DF41-9FC9-ABF4DFB3227D}"/>
              </a:ext>
            </a:extLst>
          </p:cNvPr>
          <p:cNvGrpSpPr/>
          <p:nvPr/>
        </p:nvGrpSpPr>
        <p:grpSpPr>
          <a:xfrm>
            <a:off x="180474" y="694619"/>
            <a:ext cx="647255" cy="738022"/>
            <a:chOff x="4753009" y="790578"/>
            <a:chExt cx="958096" cy="958096"/>
          </a:xfrm>
        </p:grpSpPr>
        <p:sp>
          <p:nvSpPr>
            <p:cNvPr id="3" name="TextBox 2">
              <a:extLst>
                <a:ext uri="{FF2B5EF4-FFF2-40B4-BE49-F238E27FC236}">
                  <a16:creationId xmlns:a16="http://schemas.microsoft.com/office/drawing/2014/main" id="{45F13D5F-44A1-934D-8551-BC8CE9DF6ABD}"/>
                </a:ext>
              </a:extLst>
            </p:cNvPr>
            <p:cNvSpPr txBox="1"/>
            <p:nvPr/>
          </p:nvSpPr>
          <p:spPr>
            <a:xfrm>
              <a:off x="4753009" y="914221"/>
              <a:ext cx="958096" cy="679241"/>
            </a:xfrm>
            <a:prstGeom prst="rect">
              <a:avLst/>
            </a:prstGeom>
            <a:noFill/>
          </p:spPr>
          <p:txBody>
            <a:bodyPr wrap="square" lIns="108000" rIns="108000" rtlCol="0">
              <a:spAutoFit/>
            </a:bodyPr>
            <a:lstStyle/>
            <a:p>
              <a:pPr algn="ctr"/>
              <a:r>
                <a:rPr lang="en-US" altLang="ko-KR" sz="2800" b="1" dirty="0">
                  <a:cs typeface="Arial" pitchFamily="34" charset="0"/>
                </a:rPr>
                <a:t>1</a:t>
              </a:r>
              <a:endParaRPr lang="ko-KR" altLang="en-US" sz="2800" b="1" dirty="0">
                <a:cs typeface="Arial" pitchFamily="34" charset="0"/>
              </a:endParaRPr>
            </a:p>
          </p:txBody>
        </p:sp>
        <p:sp>
          <p:nvSpPr>
            <p:cNvPr id="4" name="Freeform: Shape 44">
              <a:extLst>
                <a:ext uri="{FF2B5EF4-FFF2-40B4-BE49-F238E27FC236}">
                  <a16:creationId xmlns:a16="http://schemas.microsoft.com/office/drawing/2014/main" id="{743E4BC0-720D-0C4A-B403-BB84479457FC}"/>
                </a:ext>
              </a:extLst>
            </p:cNvPr>
            <p:cNvSpPr/>
            <p:nvPr/>
          </p:nvSpPr>
          <p:spPr>
            <a:xfrm>
              <a:off x="4753009" y="790578"/>
              <a:ext cx="958096" cy="958096"/>
            </a:xfrm>
            <a:custGeom>
              <a:avLst/>
              <a:gdLst>
                <a:gd name="connsiteX0" fmla="*/ 591326 w 1182653"/>
                <a:gd name="connsiteY0" fmla="*/ 99202 h 1182653"/>
                <a:gd name="connsiteX1" fmla="*/ 542935 w 1182653"/>
                <a:gd name="connsiteY1" fmla="*/ 119164 h 1182653"/>
                <a:gd name="connsiteX2" fmla="*/ 119164 w 1182653"/>
                <a:gd name="connsiteY2" fmla="*/ 542935 h 1182653"/>
                <a:gd name="connsiteX3" fmla="*/ 119164 w 1182653"/>
                <a:gd name="connsiteY3" fmla="*/ 639718 h 1182653"/>
                <a:gd name="connsiteX4" fmla="*/ 542935 w 1182653"/>
                <a:gd name="connsiteY4" fmla="*/ 1063489 h 1182653"/>
                <a:gd name="connsiteX5" fmla="*/ 639718 w 1182653"/>
                <a:gd name="connsiteY5" fmla="*/ 1063489 h 1182653"/>
                <a:gd name="connsiteX6" fmla="*/ 1063489 w 1182653"/>
                <a:gd name="connsiteY6" fmla="*/ 639718 h 1182653"/>
                <a:gd name="connsiteX7" fmla="*/ 1063489 w 1182653"/>
                <a:gd name="connsiteY7" fmla="*/ 542935 h 1182653"/>
                <a:gd name="connsiteX8" fmla="*/ 639718 w 1182653"/>
                <a:gd name="connsiteY8" fmla="*/ 119164 h 1182653"/>
                <a:gd name="connsiteX9" fmla="*/ 591326 w 1182653"/>
                <a:gd name="connsiteY9" fmla="*/ 99202 h 1182653"/>
                <a:gd name="connsiteX10" fmla="*/ 591327 w 1182653"/>
                <a:gd name="connsiteY10" fmla="*/ 0 h 1182653"/>
                <a:gd name="connsiteX11" fmla="*/ 654581 w 1182653"/>
                <a:gd name="connsiteY11" fmla="*/ 26183 h 1182653"/>
                <a:gd name="connsiteX12" fmla="*/ 1156470 w 1182653"/>
                <a:gd name="connsiteY12" fmla="*/ 528072 h 1182653"/>
                <a:gd name="connsiteX13" fmla="*/ 1156470 w 1182653"/>
                <a:gd name="connsiteY13" fmla="*/ 654581 h 1182653"/>
                <a:gd name="connsiteX14" fmla="*/ 654581 w 1182653"/>
                <a:gd name="connsiteY14" fmla="*/ 1156470 h 1182653"/>
                <a:gd name="connsiteX15" fmla="*/ 528072 w 1182653"/>
                <a:gd name="connsiteY15" fmla="*/ 1156470 h 1182653"/>
                <a:gd name="connsiteX16" fmla="*/ 26184 w 1182653"/>
                <a:gd name="connsiteY16" fmla="*/ 654581 h 1182653"/>
                <a:gd name="connsiteX17" fmla="*/ 26184 w 1182653"/>
                <a:gd name="connsiteY17" fmla="*/ 528072 h 1182653"/>
                <a:gd name="connsiteX18" fmla="*/ 528072 w 1182653"/>
                <a:gd name="connsiteY18" fmla="*/ 26183 h 1182653"/>
                <a:gd name="connsiteX19" fmla="*/ 591327 w 1182653"/>
                <a:gd name="connsiteY19" fmla="*/ 0 h 1182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82653" h="1182653">
                  <a:moveTo>
                    <a:pt x="591326" y="99202"/>
                  </a:moveTo>
                  <a:cubicBezTo>
                    <a:pt x="573784" y="99202"/>
                    <a:pt x="556242" y="105856"/>
                    <a:pt x="542935" y="119164"/>
                  </a:cubicBezTo>
                  <a:lnTo>
                    <a:pt x="119164" y="542935"/>
                  </a:lnTo>
                  <a:cubicBezTo>
                    <a:pt x="92548" y="569550"/>
                    <a:pt x="92548" y="613102"/>
                    <a:pt x="119164" y="639718"/>
                  </a:cubicBezTo>
                  <a:lnTo>
                    <a:pt x="542935" y="1063489"/>
                  </a:lnTo>
                  <a:cubicBezTo>
                    <a:pt x="569550" y="1090104"/>
                    <a:pt x="613102" y="1090104"/>
                    <a:pt x="639718" y="1063489"/>
                  </a:cubicBezTo>
                  <a:lnTo>
                    <a:pt x="1063489" y="639718"/>
                  </a:lnTo>
                  <a:cubicBezTo>
                    <a:pt x="1090450" y="613102"/>
                    <a:pt x="1090450" y="569550"/>
                    <a:pt x="1063489" y="542935"/>
                  </a:cubicBezTo>
                  <a:lnTo>
                    <a:pt x="639718" y="119164"/>
                  </a:lnTo>
                  <a:cubicBezTo>
                    <a:pt x="626410" y="105856"/>
                    <a:pt x="608868" y="99202"/>
                    <a:pt x="591326" y="99202"/>
                  </a:cubicBezTo>
                  <a:close/>
                  <a:moveTo>
                    <a:pt x="591327" y="0"/>
                  </a:moveTo>
                  <a:cubicBezTo>
                    <a:pt x="614226" y="0"/>
                    <a:pt x="637126" y="8728"/>
                    <a:pt x="654581" y="26183"/>
                  </a:cubicBezTo>
                  <a:lnTo>
                    <a:pt x="1156470" y="528072"/>
                  </a:lnTo>
                  <a:cubicBezTo>
                    <a:pt x="1191381" y="562983"/>
                    <a:pt x="1191381" y="619670"/>
                    <a:pt x="1156470" y="654581"/>
                  </a:cubicBezTo>
                  <a:lnTo>
                    <a:pt x="654581" y="1156470"/>
                  </a:lnTo>
                  <a:cubicBezTo>
                    <a:pt x="619670" y="1191381"/>
                    <a:pt x="562983" y="1191381"/>
                    <a:pt x="528072" y="1156470"/>
                  </a:cubicBezTo>
                  <a:lnTo>
                    <a:pt x="26184" y="654581"/>
                  </a:lnTo>
                  <a:cubicBezTo>
                    <a:pt x="-8728" y="619670"/>
                    <a:pt x="-8728" y="562983"/>
                    <a:pt x="26184" y="528072"/>
                  </a:cubicBezTo>
                  <a:lnTo>
                    <a:pt x="528072" y="26183"/>
                  </a:lnTo>
                  <a:cubicBezTo>
                    <a:pt x="545528" y="8728"/>
                    <a:pt x="568427" y="0"/>
                    <a:pt x="591327" y="0"/>
                  </a:cubicBezTo>
                  <a:close/>
                </a:path>
              </a:pathLst>
            </a:custGeom>
            <a:solidFill>
              <a:schemeClr val="accent1"/>
            </a:solidFill>
            <a:ln w="9525" cap="flat">
              <a:noFill/>
              <a:prstDash val="solid"/>
              <a:miter/>
            </a:ln>
          </p:spPr>
          <p:txBody>
            <a:bodyPr rtlCol="0" anchor="ctr"/>
            <a:lstStyle/>
            <a:p>
              <a:endParaRPr lang="en-US" dirty="0"/>
            </a:p>
          </p:txBody>
        </p:sp>
      </p:grpSp>
      <p:sp>
        <p:nvSpPr>
          <p:cNvPr id="8" name="TextBox 7">
            <a:extLst>
              <a:ext uri="{FF2B5EF4-FFF2-40B4-BE49-F238E27FC236}">
                <a16:creationId xmlns:a16="http://schemas.microsoft.com/office/drawing/2014/main" id="{B09DF1BC-3D41-7142-8A2F-5C187C6A3C8D}"/>
              </a:ext>
            </a:extLst>
          </p:cNvPr>
          <p:cNvSpPr txBox="1"/>
          <p:nvPr/>
        </p:nvSpPr>
        <p:spPr>
          <a:xfrm>
            <a:off x="860162" y="832797"/>
            <a:ext cx="8099300" cy="461665"/>
          </a:xfrm>
          <a:prstGeom prst="rect">
            <a:avLst/>
          </a:prstGeom>
          <a:noFill/>
        </p:spPr>
        <p:txBody>
          <a:bodyPr wrap="square" rtlCol="0">
            <a:spAutoFit/>
          </a:bodyPr>
          <a:lstStyle/>
          <a:p>
            <a:r>
              <a:rPr lang="en-US" altLang="ko-KR" sz="2400" b="1" dirty="0">
                <a:cs typeface="Arial" pitchFamily="34" charset="0"/>
              </a:rPr>
              <a:t>Machine Learning: Regression, Clustering, and Classification</a:t>
            </a:r>
          </a:p>
        </p:txBody>
      </p:sp>
      <p:sp>
        <p:nvSpPr>
          <p:cNvPr id="9" name="TextBox 8">
            <a:extLst>
              <a:ext uri="{FF2B5EF4-FFF2-40B4-BE49-F238E27FC236}">
                <a16:creationId xmlns:a16="http://schemas.microsoft.com/office/drawing/2014/main" id="{E8221E3D-C6A9-E844-801B-1B996F03E9C0}"/>
              </a:ext>
            </a:extLst>
          </p:cNvPr>
          <p:cNvSpPr txBox="1"/>
          <p:nvPr/>
        </p:nvSpPr>
        <p:spPr>
          <a:xfrm>
            <a:off x="860162" y="1379832"/>
            <a:ext cx="2929200" cy="369332"/>
          </a:xfrm>
          <a:prstGeom prst="rect">
            <a:avLst/>
          </a:prstGeom>
          <a:noFill/>
        </p:spPr>
        <p:txBody>
          <a:bodyPr wrap="none" rtlCol="0">
            <a:spAutoFit/>
          </a:bodyPr>
          <a:lstStyle/>
          <a:p>
            <a:pPr marL="285750" indent="-285750">
              <a:buFont typeface="Wingdings" pitchFamily="2" charset="2"/>
              <a:buChar char="q"/>
            </a:pPr>
            <a:r>
              <a:rPr lang="en-US" dirty="0"/>
              <a:t>K-Nearest Neighbor (KNN)</a:t>
            </a:r>
          </a:p>
        </p:txBody>
      </p:sp>
      <p:sp>
        <p:nvSpPr>
          <p:cNvPr id="5" name="Rectangle 4">
            <a:extLst>
              <a:ext uri="{FF2B5EF4-FFF2-40B4-BE49-F238E27FC236}">
                <a16:creationId xmlns:a16="http://schemas.microsoft.com/office/drawing/2014/main" id="{E78DDE2E-D053-2E4D-A286-58A580B3E47E}"/>
              </a:ext>
            </a:extLst>
          </p:cNvPr>
          <p:cNvSpPr/>
          <p:nvPr/>
        </p:nvSpPr>
        <p:spPr>
          <a:xfrm>
            <a:off x="1257301" y="1944172"/>
            <a:ext cx="9139243" cy="923330"/>
          </a:xfrm>
          <a:prstGeom prst="rect">
            <a:avLst/>
          </a:prstGeom>
        </p:spPr>
        <p:txBody>
          <a:bodyPr wrap="square">
            <a:spAutoFit/>
          </a:bodyPr>
          <a:lstStyle/>
          <a:p>
            <a:br>
              <a:rPr lang="en-GB" dirty="0"/>
            </a:br>
            <a:br>
              <a:rPr lang="en-GB" dirty="0"/>
            </a:br>
            <a:endParaRPr lang="en-US" dirty="0"/>
          </a:p>
        </p:txBody>
      </p:sp>
      <p:sp>
        <p:nvSpPr>
          <p:cNvPr id="6" name="Rectangle 5">
            <a:extLst>
              <a:ext uri="{FF2B5EF4-FFF2-40B4-BE49-F238E27FC236}">
                <a16:creationId xmlns:a16="http://schemas.microsoft.com/office/drawing/2014/main" id="{A08EF593-CAC2-494E-8F25-B92A5907BF8B}"/>
              </a:ext>
            </a:extLst>
          </p:cNvPr>
          <p:cNvSpPr/>
          <p:nvPr/>
        </p:nvSpPr>
        <p:spPr>
          <a:xfrm>
            <a:off x="1395663" y="1749164"/>
            <a:ext cx="10058400" cy="1754326"/>
          </a:xfrm>
          <a:prstGeom prst="rect">
            <a:avLst/>
          </a:prstGeom>
        </p:spPr>
        <p:txBody>
          <a:bodyPr wrap="square">
            <a:spAutoFit/>
          </a:bodyPr>
          <a:lstStyle/>
          <a:p>
            <a:pPr marL="285750" indent="-285750">
              <a:buFont typeface="Arial" panose="020B0604020202020204" pitchFamily="34" charset="0"/>
              <a:buChar char="•"/>
            </a:pPr>
            <a:r>
              <a:rPr lang="en-GB" dirty="0"/>
              <a:t>KNN is a non-parametric and lazy learning algorithm. Non-parametric means there is no assumption for underlying data distribution. </a:t>
            </a:r>
          </a:p>
          <a:p>
            <a:pPr marL="285750" indent="-285750">
              <a:buFont typeface="Arial" panose="020B0604020202020204" pitchFamily="34" charset="0"/>
              <a:buChar char="•"/>
            </a:pPr>
            <a:r>
              <a:rPr lang="en-GB" dirty="0"/>
              <a:t>In other words, the model structure determined from the dataset. This will be very helpful in practice where most of the real-world datasets do not follow mathematical theoretical assumptions. </a:t>
            </a:r>
          </a:p>
          <a:p>
            <a:pPr marL="285750" indent="-285750">
              <a:buFont typeface="Arial" panose="020B0604020202020204" pitchFamily="34" charset="0"/>
              <a:buChar char="•"/>
            </a:pPr>
            <a:r>
              <a:rPr lang="en-GB" dirty="0"/>
              <a:t>Lazy algorithm means it does not need any training data points for model generation. All training data used in the testing phase. This makes training faster and testing phase slower and costlier</a:t>
            </a:r>
            <a:endParaRPr lang="en-US" dirty="0"/>
          </a:p>
        </p:txBody>
      </p:sp>
      <p:sp>
        <p:nvSpPr>
          <p:cNvPr id="10" name="Rectangle 9">
            <a:extLst>
              <a:ext uri="{FF2B5EF4-FFF2-40B4-BE49-F238E27FC236}">
                <a16:creationId xmlns:a16="http://schemas.microsoft.com/office/drawing/2014/main" id="{B9C3B886-22FF-B446-9C04-DB7A863ED1C7}"/>
              </a:ext>
            </a:extLst>
          </p:cNvPr>
          <p:cNvSpPr/>
          <p:nvPr/>
        </p:nvSpPr>
        <p:spPr>
          <a:xfrm>
            <a:off x="1395663" y="4078148"/>
            <a:ext cx="9946105" cy="646331"/>
          </a:xfrm>
          <a:prstGeom prst="rect">
            <a:avLst/>
          </a:prstGeom>
        </p:spPr>
        <p:txBody>
          <a:bodyPr wrap="square">
            <a:spAutoFit/>
          </a:bodyPr>
          <a:lstStyle/>
          <a:p>
            <a:pPr marL="285750" indent="-285750">
              <a:buFont typeface="Arial" panose="020B0604020202020204" pitchFamily="34" charset="0"/>
              <a:buChar char="•"/>
            </a:pPr>
            <a:r>
              <a:rPr lang="en-GB" dirty="0"/>
              <a:t>The KNN algorithm assumes that similar things exist in close proximity. In other words, similar things are near to each other.</a:t>
            </a:r>
            <a:endParaRPr lang="en-US" dirty="0"/>
          </a:p>
        </p:txBody>
      </p:sp>
      <p:pic>
        <p:nvPicPr>
          <p:cNvPr id="11266" name="Picture 2">
            <a:extLst>
              <a:ext uri="{FF2B5EF4-FFF2-40B4-BE49-F238E27FC236}">
                <a16:creationId xmlns:a16="http://schemas.microsoft.com/office/drawing/2014/main" id="{7791F11A-994B-D645-9A20-21DB23C8854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91470" y="4586990"/>
            <a:ext cx="3252550" cy="21346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072811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05213981-51F6-DF41-9FC9-ABF4DFB3227D}"/>
              </a:ext>
            </a:extLst>
          </p:cNvPr>
          <p:cNvGrpSpPr/>
          <p:nvPr/>
        </p:nvGrpSpPr>
        <p:grpSpPr>
          <a:xfrm>
            <a:off x="180474" y="694619"/>
            <a:ext cx="647255" cy="738022"/>
            <a:chOff x="4753009" y="790578"/>
            <a:chExt cx="958096" cy="958096"/>
          </a:xfrm>
        </p:grpSpPr>
        <p:sp>
          <p:nvSpPr>
            <p:cNvPr id="3" name="TextBox 2">
              <a:extLst>
                <a:ext uri="{FF2B5EF4-FFF2-40B4-BE49-F238E27FC236}">
                  <a16:creationId xmlns:a16="http://schemas.microsoft.com/office/drawing/2014/main" id="{45F13D5F-44A1-934D-8551-BC8CE9DF6ABD}"/>
                </a:ext>
              </a:extLst>
            </p:cNvPr>
            <p:cNvSpPr txBox="1"/>
            <p:nvPr/>
          </p:nvSpPr>
          <p:spPr>
            <a:xfrm>
              <a:off x="4753009" y="914221"/>
              <a:ext cx="958096" cy="679241"/>
            </a:xfrm>
            <a:prstGeom prst="rect">
              <a:avLst/>
            </a:prstGeom>
            <a:noFill/>
          </p:spPr>
          <p:txBody>
            <a:bodyPr wrap="square" lIns="108000" rIns="108000" rtlCol="0">
              <a:spAutoFit/>
            </a:bodyPr>
            <a:lstStyle/>
            <a:p>
              <a:pPr algn="ctr"/>
              <a:r>
                <a:rPr lang="en-US" altLang="ko-KR" sz="2800" b="1" dirty="0">
                  <a:cs typeface="Arial" pitchFamily="34" charset="0"/>
                </a:rPr>
                <a:t>1</a:t>
              </a:r>
              <a:endParaRPr lang="ko-KR" altLang="en-US" sz="2800" b="1" dirty="0">
                <a:cs typeface="Arial" pitchFamily="34" charset="0"/>
              </a:endParaRPr>
            </a:p>
          </p:txBody>
        </p:sp>
        <p:sp>
          <p:nvSpPr>
            <p:cNvPr id="4" name="Freeform: Shape 44">
              <a:extLst>
                <a:ext uri="{FF2B5EF4-FFF2-40B4-BE49-F238E27FC236}">
                  <a16:creationId xmlns:a16="http://schemas.microsoft.com/office/drawing/2014/main" id="{743E4BC0-720D-0C4A-B403-BB84479457FC}"/>
                </a:ext>
              </a:extLst>
            </p:cNvPr>
            <p:cNvSpPr/>
            <p:nvPr/>
          </p:nvSpPr>
          <p:spPr>
            <a:xfrm>
              <a:off x="4753009" y="790578"/>
              <a:ext cx="958096" cy="958096"/>
            </a:xfrm>
            <a:custGeom>
              <a:avLst/>
              <a:gdLst>
                <a:gd name="connsiteX0" fmla="*/ 591326 w 1182653"/>
                <a:gd name="connsiteY0" fmla="*/ 99202 h 1182653"/>
                <a:gd name="connsiteX1" fmla="*/ 542935 w 1182653"/>
                <a:gd name="connsiteY1" fmla="*/ 119164 h 1182653"/>
                <a:gd name="connsiteX2" fmla="*/ 119164 w 1182653"/>
                <a:gd name="connsiteY2" fmla="*/ 542935 h 1182653"/>
                <a:gd name="connsiteX3" fmla="*/ 119164 w 1182653"/>
                <a:gd name="connsiteY3" fmla="*/ 639718 h 1182653"/>
                <a:gd name="connsiteX4" fmla="*/ 542935 w 1182653"/>
                <a:gd name="connsiteY4" fmla="*/ 1063489 h 1182653"/>
                <a:gd name="connsiteX5" fmla="*/ 639718 w 1182653"/>
                <a:gd name="connsiteY5" fmla="*/ 1063489 h 1182653"/>
                <a:gd name="connsiteX6" fmla="*/ 1063489 w 1182653"/>
                <a:gd name="connsiteY6" fmla="*/ 639718 h 1182653"/>
                <a:gd name="connsiteX7" fmla="*/ 1063489 w 1182653"/>
                <a:gd name="connsiteY7" fmla="*/ 542935 h 1182653"/>
                <a:gd name="connsiteX8" fmla="*/ 639718 w 1182653"/>
                <a:gd name="connsiteY8" fmla="*/ 119164 h 1182653"/>
                <a:gd name="connsiteX9" fmla="*/ 591326 w 1182653"/>
                <a:gd name="connsiteY9" fmla="*/ 99202 h 1182653"/>
                <a:gd name="connsiteX10" fmla="*/ 591327 w 1182653"/>
                <a:gd name="connsiteY10" fmla="*/ 0 h 1182653"/>
                <a:gd name="connsiteX11" fmla="*/ 654581 w 1182653"/>
                <a:gd name="connsiteY11" fmla="*/ 26183 h 1182653"/>
                <a:gd name="connsiteX12" fmla="*/ 1156470 w 1182653"/>
                <a:gd name="connsiteY12" fmla="*/ 528072 h 1182653"/>
                <a:gd name="connsiteX13" fmla="*/ 1156470 w 1182653"/>
                <a:gd name="connsiteY13" fmla="*/ 654581 h 1182653"/>
                <a:gd name="connsiteX14" fmla="*/ 654581 w 1182653"/>
                <a:gd name="connsiteY14" fmla="*/ 1156470 h 1182653"/>
                <a:gd name="connsiteX15" fmla="*/ 528072 w 1182653"/>
                <a:gd name="connsiteY15" fmla="*/ 1156470 h 1182653"/>
                <a:gd name="connsiteX16" fmla="*/ 26184 w 1182653"/>
                <a:gd name="connsiteY16" fmla="*/ 654581 h 1182653"/>
                <a:gd name="connsiteX17" fmla="*/ 26184 w 1182653"/>
                <a:gd name="connsiteY17" fmla="*/ 528072 h 1182653"/>
                <a:gd name="connsiteX18" fmla="*/ 528072 w 1182653"/>
                <a:gd name="connsiteY18" fmla="*/ 26183 h 1182653"/>
                <a:gd name="connsiteX19" fmla="*/ 591327 w 1182653"/>
                <a:gd name="connsiteY19" fmla="*/ 0 h 1182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82653" h="1182653">
                  <a:moveTo>
                    <a:pt x="591326" y="99202"/>
                  </a:moveTo>
                  <a:cubicBezTo>
                    <a:pt x="573784" y="99202"/>
                    <a:pt x="556242" y="105856"/>
                    <a:pt x="542935" y="119164"/>
                  </a:cubicBezTo>
                  <a:lnTo>
                    <a:pt x="119164" y="542935"/>
                  </a:lnTo>
                  <a:cubicBezTo>
                    <a:pt x="92548" y="569550"/>
                    <a:pt x="92548" y="613102"/>
                    <a:pt x="119164" y="639718"/>
                  </a:cubicBezTo>
                  <a:lnTo>
                    <a:pt x="542935" y="1063489"/>
                  </a:lnTo>
                  <a:cubicBezTo>
                    <a:pt x="569550" y="1090104"/>
                    <a:pt x="613102" y="1090104"/>
                    <a:pt x="639718" y="1063489"/>
                  </a:cubicBezTo>
                  <a:lnTo>
                    <a:pt x="1063489" y="639718"/>
                  </a:lnTo>
                  <a:cubicBezTo>
                    <a:pt x="1090450" y="613102"/>
                    <a:pt x="1090450" y="569550"/>
                    <a:pt x="1063489" y="542935"/>
                  </a:cubicBezTo>
                  <a:lnTo>
                    <a:pt x="639718" y="119164"/>
                  </a:lnTo>
                  <a:cubicBezTo>
                    <a:pt x="626410" y="105856"/>
                    <a:pt x="608868" y="99202"/>
                    <a:pt x="591326" y="99202"/>
                  </a:cubicBezTo>
                  <a:close/>
                  <a:moveTo>
                    <a:pt x="591327" y="0"/>
                  </a:moveTo>
                  <a:cubicBezTo>
                    <a:pt x="614226" y="0"/>
                    <a:pt x="637126" y="8728"/>
                    <a:pt x="654581" y="26183"/>
                  </a:cubicBezTo>
                  <a:lnTo>
                    <a:pt x="1156470" y="528072"/>
                  </a:lnTo>
                  <a:cubicBezTo>
                    <a:pt x="1191381" y="562983"/>
                    <a:pt x="1191381" y="619670"/>
                    <a:pt x="1156470" y="654581"/>
                  </a:cubicBezTo>
                  <a:lnTo>
                    <a:pt x="654581" y="1156470"/>
                  </a:lnTo>
                  <a:cubicBezTo>
                    <a:pt x="619670" y="1191381"/>
                    <a:pt x="562983" y="1191381"/>
                    <a:pt x="528072" y="1156470"/>
                  </a:cubicBezTo>
                  <a:lnTo>
                    <a:pt x="26184" y="654581"/>
                  </a:lnTo>
                  <a:cubicBezTo>
                    <a:pt x="-8728" y="619670"/>
                    <a:pt x="-8728" y="562983"/>
                    <a:pt x="26184" y="528072"/>
                  </a:cubicBezTo>
                  <a:lnTo>
                    <a:pt x="528072" y="26183"/>
                  </a:lnTo>
                  <a:cubicBezTo>
                    <a:pt x="545528" y="8728"/>
                    <a:pt x="568427" y="0"/>
                    <a:pt x="591327" y="0"/>
                  </a:cubicBezTo>
                  <a:close/>
                </a:path>
              </a:pathLst>
            </a:custGeom>
            <a:solidFill>
              <a:schemeClr val="accent1"/>
            </a:solidFill>
            <a:ln w="9525" cap="flat">
              <a:noFill/>
              <a:prstDash val="solid"/>
              <a:miter/>
            </a:ln>
          </p:spPr>
          <p:txBody>
            <a:bodyPr rtlCol="0" anchor="ctr"/>
            <a:lstStyle/>
            <a:p>
              <a:endParaRPr lang="en-US" dirty="0"/>
            </a:p>
          </p:txBody>
        </p:sp>
      </p:grpSp>
      <p:sp>
        <p:nvSpPr>
          <p:cNvPr id="8" name="TextBox 7">
            <a:extLst>
              <a:ext uri="{FF2B5EF4-FFF2-40B4-BE49-F238E27FC236}">
                <a16:creationId xmlns:a16="http://schemas.microsoft.com/office/drawing/2014/main" id="{B09DF1BC-3D41-7142-8A2F-5C187C6A3C8D}"/>
              </a:ext>
            </a:extLst>
          </p:cNvPr>
          <p:cNvSpPr txBox="1"/>
          <p:nvPr/>
        </p:nvSpPr>
        <p:spPr>
          <a:xfrm>
            <a:off x="860162" y="832797"/>
            <a:ext cx="8099300" cy="461665"/>
          </a:xfrm>
          <a:prstGeom prst="rect">
            <a:avLst/>
          </a:prstGeom>
          <a:noFill/>
        </p:spPr>
        <p:txBody>
          <a:bodyPr wrap="square" rtlCol="0">
            <a:spAutoFit/>
          </a:bodyPr>
          <a:lstStyle/>
          <a:p>
            <a:r>
              <a:rPr lang="en-US" altLang="ko-KR" sz="2400" b="1" dirty="0">
                <a:cs typeface="Arial" pitchFamily="34" charset="0"/>
              </a:rPr>
              <a:t>Machine Learning: Regression, Clustering, and Classification</a:t>
            </a:r>
          </a:p>
        </p:txBody>
      </p:sp>
      <p:sp>
        <p:nvSpPr>
          <p:cNvPr id="9" name="TextBox 8">
            <a:extLst>
              <a:ext uri="{FF2B5EF4-FFF2-40B4-BE49-F238E27FC236}">
                <a16:creationId xmlns:a16="http://schemas.microsoft.com/office/drawing/2014/main" id="{E8221E3D-C6A9-E844-801B-1B996F03E9C0}"/>
              </a:ext>
            </a:extLst>
          </p:cNvPr>
          <p:cNvSpPr txBox="1"/>
          <p:nvPr/>
        </p:nvSpPr>
        <p:spPr>
          <a:xfrm>
            <a:off x="860162" y="1379832"/>
            <a:ext cx="2929200" cy="369332"/>
          </a:xfrm>
          <a:prstGeom prst="rect">
            <a:avLst/>
          </a:prstGeom>
          <a:noFill/>
        </p:spPr>
        <p:txBody>
          <a:bodyPr wrap="none" rtlCol="0">
            <a:spAutoFit/>
          </a:bodyPr>
          <a:lstStyle/>
          <a:p>
            <a:pPr marL="285750" indent="-285750">
              <a:buFont typeface="Wingdings" pitchFamily="2" charset="2"/>
              <a:buChar char="q"/>
            </a:pPr>
            <a:r>
              <a:rPr lang="en-US" dirty="0"/>
              <a:t>K-Nearest Neighbor (KNN)</a:t>
            </a:r>
          </a:p>
        </p:txBody>
      </p:sp>
      <p:sp>
        <p:nvSpPr>
          <p:cNvPr id="5" name="Rectangle 4">
            <a:extLst>
              <a:ext uri="{FF2B5EF4-FFF2-40B4-BE49-F238E27FC236}">
                <a16:creationId xmlns:a16="http://schemas.microsoft.com/office/drawing/2014/main" id="{E78DDE2E-D053-2E4D-A286-58A580B3E47E}"/>
              </a:ext>
            </a:extLst>
          </p:cNvPr>
          <p:cNvSpPr/>
          <p:nvPr/>
        </p:nvSpPr>
        <p:spPr>
          <a:xfrm>
            <a:off x="1257301" y="1944172"/>
            <a:ext cx="9139243" cy="923330"/>
          </a:xfrm>
          <a:prstGeom prst="rect">
            <a:avLst/>
          </a:prstGeom>
        </p:spPr>
        <p:txBody>
          <a:bodyPr wrap="square">
            <a:spAutoFit/>
          </a:bodyPr>
          <a:lstStyle/>
          <a:p>
            <a:br>
              <a:rPr lang="en-GB" dirty="0"/>
            </a:br>
            <a:br>
              <a:rPr lang="en-GB" dirty="0"/>
            </a:br>
            <a:endParaRPr lang="en-US" dirty="0"/>
          </a:p>
        </p:txBody>
      </p:sp>
      <p:sp>
        <p:nvSpPr>
          <p:cNvPr id="6" name="Rectangle 5">
            <a:extLst>
              <a:ext uri="{FF2B5EF4-FFF2-40B4-BE49-F238E27FC236}">
                <a16:creationId xmlns:a16="http://schemas.microsoft.com/office/drawing/2014/main" id="{A08EF593-CAC2-494E-8F25-B92A5907BF8B}"/>
              </a:ext>
            </a:extLst>
          </p:cNvPr>
          <p:cNvSpPr/>
          <p:nvPr/>
        </p:nvSpPr>
        <p:spPr>
          <a:xfrm>
            <a:off x="1475874" y="2236173"/>
            <a:ext cx="10058400" cy="1477328"/>
          </a:xfrm>
          <a:prstGeom prst="rect">
            <a:avLst/>
          </a:prstGeom>
        </p:spPr>
        <p:txBody>
          <a:bodyPr wrap="square">
            <a:spAutoFit/>
          </a:bodyPr>
          <a:lstStyle/>
          <a:p>
            <a:pPr marL="285750" indent="-285750">
              <a:buFont typeface="Arial" panose="020B0604020202020204" pitchFamily="34" charset="0"/>
              <a:buChar char="•"/>
            </a:pPr>
            <a:r>
              <a:rPr lang="en-GB" dirty="0"/>
              <a:t>In KNN, K is the number of nearest neighbours. The number of neighbours is the core deciding factor. K is generally an odd number if the number of classes is 2. When K=1, then the algorithm is known as the nearest neighbour algorithm. This is the simplest case. Suppose P1 is the point, for which label needs to predict. First, you find the one closest point to P1 and then the label of the nearest point assigned to P1.</a:t>
            </a:r>
            <a:endParaRPr lang="en-US" dirty="0"/>
          </a:p>
        </p:txBody>
      </p:sp>
      <p:sp>
        <p:nvSpPr>
          <p:cNvPr id="7" name="Rectangle 6">
            <a:extLst>
              <a:ext uri="{FF2B5EF4-FFF2-40B4-BE49-F238E27FC236}">
                <a16:creationId xmlns:a16="http://schemas.microsoft.com/office/drawing/2014/main" id="{0C0944F1-FA79-704C-A22A-54866B0776D7}"/>
              </a:ext>
            </a:extLst>
          </p:cNvPr>
          <p:cNvSpPr/>
          <p:nvPr/>
        </p:nvSpPr>
        <p:spPr>
          <a:xfrm>
            <a:off x="1257301" y="1774508"/>
            <a:ext cx="6096000" cy="923330"/>
          </a:xfrm>
          <a:prstGeom prst="rect">
            <a:avLst/>
          </a:prstGeom>
        </p:spPr>
        <p:txBody>
          <a:bodyPr>
            <a:spAutoFit/>
          </a:bodyPr>
          <a:lstStyle/>
          <a:p>
            <a:r>
              <a:rPr lang="en-GB" b="1" dirty="0">
                <a:latin typeface="Lato"/>
              </a:rPr>
              <a:t>How does the KNN algorithm work?</a:t>
            </a:r>
          </a:p>
          <a:p>
            <a:br>
              <a:rPr lang="en-GB" dirty="0"/>
            </a:br>
            <a:endParaRPr lang="en-US" dirty="0"/>
          </a:p>
        </p:txBody>
      </p:sp>
      <p:pic>
        <p:nvPicPr>
          <p:cNvPr id="13314" name="Picture 2">
            <a:extLst>
              <a:ext uri="{FF2B5EF4-FFF2-40B4-BE49-F238E27FC236}">
                <a16:creationId xmlns:a16="http://schemas.microsoft.com/office/drawing/2014/main" id="{BBA25ABE-7A5B-9D47-957B-525901818F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68126" y="3521203"/>
            <a:ext cx="3742824" cy="3197573"/>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64561502-3C56-AF4A-BD51-85607E44F17C}"/>
              </a:ext>
            </a:extLst>
          </p:cNvPr>
          <p:cNvSpPr/>
          <p:nvPr/>
        </p:nvSpPr>
        <p:spPr>
          <a:xfrm>
            <a:off x="1448802" y="3753389"/>
            <a:ext cx="6219324" cy="2308324"/>
          </a:xfrm>
          <a:prstGeom prst="rect">
            <a:avLst/>
          </a:prstGeom>
        </p:spPr>
        <p:txBody>
          <a:bodyPr wrap="square">
            <a:spAutoFit/>
          </a:bodyPr>
          <a:lstStyle/>
          <a:p>
            <a:pPr marL="285750" indent="-285750">
              <a:buFont typeface="Arial" panose="020B0604020202020204" pitchFamily="34" charset="0"/>
              <a:buChar char="•"/>
            </a:pPr>
            <a:r>
              <a:rPr lang="en-GB" dirty="0"/>
              <a:t>Suppose P1 is the point, for which label needs to predict. First, you find the k closest point to P1 and then classify points by majority vote of its k neighbours. Each object votes for their class and the class with the most votes is taken as the prediction. For finding closest similar points, you find the distance between points using distance measures such as Euclidean distance, Hamming distance, Manhattan distance and </a:t>
            </a:r>
            <a:r>
              <a:rPr lang="en-GB" dirty="0" err="1"/>
              <a:t>Minkowski</a:t>
            </a:r>
            <a:r>
              <a:rPr lang="en-GB" dirty="0"/>
              <a:t> distance</a:t>
            </a:r>
            <a:endParaRPr lang="en-US" dirty="0"/>
          </a:p>
        </p:txBody>
      </p:sp>
    </p:spTree>
    <p:extLst>
      <p:ext uri="{BB962C8B-B14F-4D97-AF65-F5344CB8AC3E}">
        <p14:creationId xmlns:p14="http://schemas.microsoft.com/office/powerpoint/2010/main" val="30398809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05213981-51F6-DF41-9FC9-ABF4DFB3227D}"/>
              </a:ext>
            </a:extLst>
          </p:cNvPr>
          <p:cNvGrpSpPr/>
          <p:nvPr/>
        </p:nvGrpSpPr>
        <p:grpSpPr>
          <a:xfrm>
            <a:off x="180474" y="694619"/>
            <a:ext cx="647255" cy="738022"/>
            <a:chOff x="4753009" y="790578"/>
            <a:chExt cx="958096" cy="958096"/>
          </a:xfrm>
        </p:grpSpPr>
        <p:sp>
          <p:nvSpPr>
            <p:cNvPr id="3" name="TextBox 2">
              <a:extLst>
                <a:ext uri="{FF2B5EF4-FFF2-40B4-BE49-F238E27FC236}">
                  <a16:creationId xmlns:a16="http://schemas.microsoft.com/office/drawing/2014/main" id="{45F13D5F-44A1-934D-8551-BC8CE9DF6ABD}"/>
                </a:ext>
              </a:extLst>
            </p:cNvPr>
            <p:cNvSpPr txBox="1"/>
            <p:nvPr/>
          </p:nvSpPr>
          <p:spPr>
            <a:xfrm>
              <a:off x="4753009" y="914221"/>
              <a:ext cx="958096" cy="679241"/>
            </a:xfrm>
            <a:prstGeom prst="rect">
              <a:avLst/>
            </a:prstGeom>
            <a:noFill/>
          </p:spPr>
          <p:txBody>
            <a:bodyPr wrap="square" lIns="108000" rIns="108000" rtlCol="0">
              <a:spAutoFit/>
            </a:bodyPr>
            <a:lstStyle/>
            <a:p>
              <a:pPr algn="ctr"/>
              <a:r>
                <a:rPr lang="en-US" altLang="ko-KR" sz="2800" b="1" dirty="0">
                  <a:cs typeface="Arial" pitchFamily="34" charset="0"/>
                </a:rPr>
                <a:t>1</a:t>
              </a:r>
              <a:endParaRPr lang="ko-KR" altLang="en-US" sz="2800" b="1" dirty="0">
                <a:cs typeface="Arial" pitchFamily="34" charset="0"/>
              </a:endParaRPr>
            </a:p>
          </p:txBody>
        </p:sp>
        <p:sp>
          <p:nvSpPr>
            <p:cNvPr id="4" name="Freeform: Shape 44">
              <a:extLst>
                <a:ext uri="{FF2B5EF4-FFF2-40B4-BE49-F238E27FC236}">
                  <a16:creationId xmlns:a16="http://schemas.microsoft.com/office/drawing/2014/main" id="{743E4BC0-720D-0C4A-B403-BB84479457FC}"/>
                </a:ext>
              </a:extLst>
            </p:cNvPr>
            <p:cNvSpPr/>
            <p:nvPr/>
          </p:nvSpPr>
          <p:spPr>
            <a:xfrm>
              <a:off x="4753009" y="790578"/>
              <a:ext cx="958096" cy="958096"/>
            </a:xfrm>
            <a:custGeom>
              <a:avLst/>
              <a:gdLst>
                <a:gd name="connsiteX0" fmla="*/ 591326 w 1182653"/>
                <a:gd name="connsiteY0" fmla="*/ 99202 h 1182653"/>
                <a:gd name="connsiteX1" fmla="*/ 542935 w 1182653"/>
                <a:gd name="connsiteY1" fmla="*/ 119164 h 1182653"/>
                <a:gd name="connsiteX2" fmla="*/ 119164 w 1182653"/>
                <a:gd name="connsiteY2" fmla="*/ 542935 h 1182653"/>
                <a:gd name="connsiteX3" fmla="*/ 119164 w 1182653"/>
                <a:gd name="connsiteY3" fmla="*/ 639718 h 1182653"/>
                <a:gd name="connsiteX4" fmla="*/ 542935 w 1182653"/>
                <a:gd name="connsiteY4" fmla="*/ 1063489 h 1182653"/>
                <a:gd name="connsiteX5" fmla="*/ 639718 w 1182653"/>
                <a:gd name="connsiteY5" fmla="*/ 1063489 h 1182653"/>
                <a:gd name="connsiteX6" fmla="*/ 1063489 w 1182653"/>
                <a:gd name="connsiteY6" fmla="*/ 639718 h 1182653"/>
                <a:gd name="connsiteX7" fmla="*/ 1063489 w 1182653"/>
                <a:gd name="connsiteY7" fmla="*/ 542935 h 1182653"/>
                <a:gd name="connsiteX8" fmla="*/ 639718 w 1182653"/>
                <a:gd name="connsiteY8" fmla="*/ 119164 h 1182653"/>
                <a:gd name="connsiteX9" fmla="*/ 591326 w 1182653"/>
                <a:gd name="connsiteY9" fmla="*/ 99202 h 1182653"/>
                <a:gd name="connsiteX10" fmla="*/ 591327 w 1182653"/>
                <a:gd name="connsiteY10" fmla="*/ 0 h 1182653"/>
                <a:gd name="connsiteX11" fmla="*/ 654581 w 1182653"/>
                <a:gd name="connsiteY11" fmla="*/ 26183 h 1182653"/>
                <a:gd name="connsiteX12" fmla="*/ 1156470 w 1182653"/>
                <a:gd name="connsiteY12" fmla="*/ 528072 h 1182653"/>
                <a:gd name="connsiteX13" fmla="*/ 1156470 w 1182653"/>
                <a:gd name="connsiteY13" fmla="*/ 654581 h 1182653"/>
                <a:gd name="connsiteX14" fmla="*/ 654581 w 1182653"/>
                <a:gd name="connsiteY14" fmla="*/ 1156470 h 1182653"/>
                <a:gd name="connsiteX15" fmla="*/ 528072 w 1182653"/>
                <a:gd name="connsiteY15" fmla="*/ 1156470 h 1182653"/>
                <a:gd name="connsiteX16" fmla="*/ 26184 w 1182653"/>
                <a:gd name="connsiteY16" fmla="*/ 654581 h 1182653"/>
                <a:gd name="connsiteX17" fmla="*/ 26184 w 1182653"/>
                <a:gd name="connsiteY17" fmla="*/ 528072 h 1182653"/>
                <a:gd name="connsiteX18" fmla="*/ 528072 w 1182653"/>
                <a:gd name="connsiteY18" fmla="*/ 26183 h 1182653"/>
                <a:gd name="connsiteX19" fmla="*/ 591327 w 1182653"/>
                <a:gd name="connsiteY19" fmla="*/ 0 h 1182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82653" h="1182653">
                  <a:moveTo>
                    <a:pt x="591326" y="99202"/>
                  </a:moveTo>
                  <a:cubicBezTo>
                    <a:pt x="573784" y="99202"/>
                    <a:pt x="556242" y="105856"/>
                    <a:pt x="542935" y="119164"/>
                  </a:cubicBezTo>
                  <a:lnTo>
                    <a:pt x="119164" y="542935"/>
                  </a:lnTo>
                  <a:cubicBezTo>
                    <a:pt x="92548" y="569550"/>
                    <a:pt x="92548" y="613102"/>
                    <a:pt x="119164" y="639718"/>
                  </a:cubicBezTo>
                  <a:lnTo>
                    <a:pt x="542935" y="1063489"/>
                  </a:lnTo>
                  <a:cubicBezTo>
                    <a:pt x="569550" y="1090104"/>
                    <a:pt x="613102" y="1090104"/>
                    <a:pt x="639718" y="1063489"/>
                  </a:cubicBezTo>
                  <a:lnTo>
                    <a:pt x="1063489" y="639718"/>
                  </a:lnTo>
                  <a:cubicBezTo>
                    <a:pt x="1090450" y="613102"/>
                    <a:pt x="1090450" y="569550"/>
                    <a:pt x="1063489" y="542935"/>
                  </a:cubicBezTo>
                  <a:lnTo>
                    <a:pt x="639718" y="119164"/>
                  </a:lnTo>
                  <a:cubicBezTo>
                    <a:pt x="626410" y="105856"/>
                    <a:pt x="608868" y="99202"/>
                    <a:pt x="591326" y="99202"/>
                  </a:cubicBezTo>
                  <a:close/>
                  <a:moveTo>
                    <a:pt x="591327" y="0"/>
                  </a:moveTo>
                  <a:cubicBezTo>
                    <a:pt x="614226" y="0"/>
                    <a:pt x="637126" y="8728"/>
                    <a:pt x="654581" y="26183"/>
                  </a:cubicBezTo>
                  <a:lnTo>
                    <a:pt x="1156470" y="528072"/>
                  </a:lnTo>
                  <a:cubicBezTo>
                    <a:pt x="1191381" y="562983"/>
                    <a:pt x="1191381" y="619670"/>
                    <a:pt x="1156470" y="654581"/>
                  </a:cubicBezTo>
                  <a:lnTo>
                    <a:pt x="654581" y="1156470"/>
                  </a:lnTo>
                  <a:cubicBezTo>
                    <a:pt x="619670" y="1191381"/>
                    <a:pt x="562983" y="1191381"/>
                    <a:pt x="528072" y="1156470"/>
                  </a:cubicBezTo>
                  <a:lnTo>
                    <a:pt x="26184" y="654581"/>
                  </a:lnTo>
                  <a:cubicBezTo>
                    <a:pt x="-8728" y="619670"/>
                    <a:pt x="-8728" y="562983"/>
                    <a:pt x="26184" y="528072"/>
                  </a:cubicBezTo>
                  <a:lnTo>
                    <a:pt x="528072" y="26183"/>
                  </a:lnTo>
                  <a:cubicBezTo>
                    <a:pt x="545528" y="8728"/>
                    <a:pt x="568427" y="0"/>
                    <a:pt x="591327" y="0"/>
                  </a:cubicBezTo>
                  <a:close/>
                </a:path>
              </a:pathLst>
            </a:custGeom>
            <a:solidFill>
              <a:schemeClr val="accent1"/>
            </a:solidFill>
            <a:ln w="9525" cap="flat">
              <a:noFill/>
              <a:prstDash val="solid"/>
              <a:miter/>
            </a:ln>
          </p:spPr>
          <p:txBody>
            <a:bodyPr rtlCol="0" anchor="ctr"/>
            <a:lstStyle/>
            <a:p>
              <a:endParaRPr lang="en-US" dirty="0"/>
            </a:p>
          </p:txBody>
        </p:sp>
      </p:grpSp>
      <p:sp>
        <p:nvSpPr>
          <p:cNvPr id="8" name="TextBox 7">
            <a:extLst>
              <a:ext uri="{FF2B5EF4-FFF2-40B4-BE49-F238E27FC236}">
                <a16:creationId xmlns:a16="http://schemas.microsoft.com/office/drawing/2014/main" id="{B09DF1BC-3D41-7142-8A2F-5C187C6A3C8D}"/>
              </a:ext>
            </a:extLst>
          </p:cNvPr>
          <p:cNvSpPr txBox="1"/>
          <p:nvPr/>
        </p:nvSpPr>
        <p:spPr>
          <a:xfrm>
            <a:off x="860162" y="832797"/>
            <a:ext cx="8099300" cy="461665"/>
          </a:xfrm>
          <a:prstGeom prst="rect">
            <a:avLst/>
          </a:prstGeom>
          <a:noFill/>
        </p:spPr>
        <p:txBody>
          <a:bodyPr wrap="square" rtlCol="0">
            <a:spAutoFit/>
          </a:bodyPr>
          <a:lstStyle/>
          <a:p>
            <a:r>
              <a:rPr lang="en-US" altLang="ko-KR" sz="2400" b="1" dirty="0">
                <a:cs typeface="Arial" pitchFamily="34" charset="0"/>
              </a:rPr>
              <a:t>Machine Learning: Regression, Clustering, and Classification</a:t>
            </a:r>
          </a:p>
        </p:txBody>
      </p:sp>
      <p:sp>
        <p:nvSpPr>
          <p:cNvPr id="9" name="TextBox 8">
            <a:extLst>
              <a:ext uri="{FF2B5EF4-FFF2-40B4-BE49-F238E27FC236}">
                <a16:creationId xmlns:a16="http://schemas.microsoft.com/office/drawing/2014/main" id="{E8221E3D-C6A9-E844-801B-1B996F03E9C0}"/>
              </a:ext>
            </a:extLst>
          </p:cNvPr>
          <p:cNvSpPr txBox="1"/>
          <p:nvPr/>
        </p:nvSpPr>
        <p:spPr>
          <a:xfrm>
            <a:off x="860162" y="1379832"/>
            <a:ext cx="2929200" cy="369332"/>
          </a:xfrm>
          <a:prstGeom prst="rect">
            <a:avLst/>
          </a:prstGeom>
          <a:noFill/>
        </p:spPr>
        <p:txBody>
          <a:bodyPr wrap="none" rtlCol="0">
            <a:spAutoFit/>
          </a:bodyPr>
          <a:lstStyle/>
          <a:p>
            <a:pPr marL="285750" indent="-285750">
              <a:buFont typeface="Wingdings" pitchFamily="2" charset="2"/>
              <a:buChar char="q"/>
            </a:pPr>
            <a:r>
              <a:rPr lang="en-US" dirty="0"/>
              <a:t>K-Nearest Neighbor (KNN)</a:t>
            </a:r>
          </a:p>
        </p:txBody>
      </p:sp>
      <p:sp>
        <p:nvSpPr>
          <p:cNvPr id="5" name="Rectangle 4">
            <a:extLst>
              <a:ext uri="{FF2B5EF4-FFF2-40B4-BE49-F238E27FC236}">
                <a16:creationId xmlns:a16="http://schemas.microsoft.com/office/drawing/2014/main" id="{E78DDE2E-D053-2E4D-A286-58A580B3E47E}"/>
              </a:ext>
            </a:extLst>
          </p:cNvPr>
          <p:cNvSpPr/>
          <p:nvPr/>
        </p:nvSpPr>
        <p:spPr>
          <a:xfrm>
            <a:off x="1257301" y="1944172"/>
            <a:ext cx="9139243" cy="923330"/>
          </a:xfrm>
          <a:prstGeom prst="rect">
            <a:avLst/>
          </a:prstGeom>
        </p:spPr>
        <p:txBody>
          <a:bodyPr wrap="square">
            <a:spAutoFit/>
          </a:bodyPr>
          <a:lstStyle/>
          <a:p>
            <a:br>
              <a:rPr lang="en-GB" dirty="0"/>
            </a:br>
            <a:br>
              <a:rPr lang="en-GB" dirty="0"/>
            </a:br>
            <a:endParaRPr lang="en-US" dirty="0"/>
          </a:p>
        </p:txBody>
      </p:sp>
      <p:sp>
        <p:nvSpPr>
          <p:cNvPr id="10" name="TextBox 9">
            <a:extLst>
              <a:ext uri="{FF2B5EF4-FFF2-40B4-BE49-F238E27FC236}">
                <a16:creationId xmlns:a16="http://schemas.microsoft.com/office/drawing/2014/main" id="{1E82E954-38E2-9743-BEFB-303B77ABC1B5}"/>
              </a:ext>
            </a:extLst>
          </p:cNvPr>
          <p:cNvSpPr txBox="1"/>
          <p:nvPr/>
        </p:nvSpPr>
        <p:spPr>
          <a:xfrm>
            <a:off x="1443789" y="1834534"/>
            <a:ext cx="2520883" cy="923330"/>
          </a:xfrm>
          <a:prstGeom prst="rect">
            <a:avLst/>
          </a:prstGeom>
          <a:noFill/>
        </p:spPr>
        <p:txBody>
          <a:bodyPr wrap="none" rtlCol="0">
            <a:spAutoFit/>
          </a:bodyPr>
          <a:lstStyle/>
          <a:p>
            <a:pPr marL="285750" indent="-285750">
              <a:buFontTx/>
              <a:buChar char="-"/>
            </a:pPr>
            <a:r>
              <a:rPr lang="en-US" dirty="0"/>
              <a:t>Calculate distance</a:t>
            </a:r>
          </a:p>
          <a:p>
            <a:pPr marL="285750" indent="-285750">
              <a:buFontTx/>
              <a:buChar char="-"/>
            </a:pPr>
            <a:r>
              <a:rPr lang="en-US" dirty="0"/>
              <a:t>Find closest neighbor </a:t>
            </a:r>
          </a:p>
          <a:p>
            <a:pPr marL="285750" indent="-285750">
              <a:buFontTx/>
              <a:buChar char="-"/>
            </a:pPr>
            <a:r>
              <a:rPr lang="en-US" dirty="0"/>
              <a:t>Vote for labels</a:t>
            </a:r>
          </a:p>
        </p:txBody>
      </p:sp>
      <p:pic>
        <p:nvPicPr>
          <p:cNvPr id="15364" name="Picture 4">
            <a:extLst>
              <a:ext uri="{FF2B5EF4-FFF2-40B4-BE49-F238E27FC236}">
                <a16:creationId xmlns:a16="http://schemas.microsoft.com/office/drawing/2014/main" id="{A756D33D-B5BE-934B-9B2F-74BDB701F5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6167" y="1472099"/>
            <a:ext cx="4980196" cy="433976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13A95EF9-F0BE-754E-8070-D96C45A28E3B}"/>
              </a:ext>
            </a:extLst>
          </p:cNvPr>
          <p:cNvSpPr/>
          <p:nvPr/>
        </p:nvSpPr>
        <p:spPr>
          <a:xfrm>
            <a:off x="983373" y="3908508"/>
            <a:ext cx="7570649" cy="1200329"/>
          </a:xfrm>
          <a:prstGeom prst="rect">
            <a:avLst/>
          </a:prstGeom>
        </p:spPr>
        <p:txBody>
          <a:bodyPr wrap="square">
            <a:spAutoFit/>
          </a:bodyPr>
          <a:lstStyle/>
          <a:p>
            <a:r>
              <a:rPr lang="en-GB" dirty="0"/>
              <a:t>In this dataset, you have two features (weather and temperature) and one label(play).</a:t>
            </a:r>
          </a:p>
          <a:p>
            <a:br>
              <a:rPr lang="en-GB" dirty="0"/>
            </a:br>
            <a:endParaRPr lang="en-US" dirty="0"/>
          </a:p>
        </p:txBody>
      </p:sp>
      <p:sp>
        <p:nvSpPr>
          <p:cNvPr id="7" name="Rectangle 6">
            <a:extLst>
              <a:ext uri="{FF2B5EF4-FFF2-40B4-BE49-F238E27FC236}">
                <a16:creationId xmlns:a16="http://schemas.microsoft.com/office/drawing/2014/main" id="{2E29C69F-F6B6-9247-B289-D6CD2BC27891}"/>
              </a:ext>
            </a:extLst>
          </p:cNvPr>
          <p:cNvSpPr/>
          <p:nvPr/>
        </p:nvSpPr>
        <p:spPr>
          <a:xfrm>
            <a:off x="983373" y="3578806"/>
            <a:ext cx="6096000" cy="923330"/>
          </a:xfrm>
          <a:prstGeom prst="rect">
            <a:avLst/>
          </a:prstGeom>
        </p:spPr>
        <p:txBody>
          <a:bodyPr>
            <a:spAutoFit/>
          </a:bodyPr>
          <a:lstStyle/>
          <a:p>
            <a:r>
              <a:rPr lang="en-GB" b="1" dirty="0">
                <a:latin typeface="Lato"/>
              </a:rPr>
              <a:t>Defining dataset</a:t>
            </a:r>
          </a:p>
          <a:p>
            <a:br>
              <a:rPr lang="en-GB" dirty="0"/>
            </a:br>
            <a:endParaRPr lang="en-US" dirty="0"/>
          </a:p>
        </p:txBody>
      </p:sp>
      <p:sp>
        <p:nvSpPr>
          <p:cNvPr id="11" name="Rectangle 10">
            <a:extLst>
              <a:ext uri="{FF2B5EF4-FFF2-40B4-BE49-F238E27FC236}">
                <a16:creationId xmlns:a16="http://schemas.microsoft.com/office/drawing/2014/main" id="{5738E7F3-CB2D-B64B-A826-9BC073419399}"/>
              </a:ext>
            </a:extLst>
          </p:cNvPr>
          <p:cNvSpPr/>
          <p:nvPr/>
        </p:nvSpPr>
        <p:spPr>
          <a:xfrm>
            <a:off x="827729" y="4957741"/>
            <a:ext cx="7057440" cy="1200329"/>
          </a:xfrm>
          <a:prstGeom prst="rect">
            <a:avLst/>
          </a:prstGeom>
          <a:solidFill>
            <a:srgbClr val="002B35"/>
          </a:solidFill>
        </p:spPr>
        <p:txBody>
          <a:bodyPr wrap="square">
            <a:spAutoFit/>
          </a:bodyPr>
          <a:lstStyle/>
          <a:p>
            <a:r>
              <a:rPr lang="en-GB" sz="1200" dirty="0">
                <a:solidFill>
                  <a:srgbClr val="586E75"/>
                </a:solidFill>
              </a:rPr>
              <a:t># Assigning features and label variables</a:t>
            </a:r>
            <a:r>
              <a:rPr lang="en-GB" sz="1200" dirty="0"/>
              <a:t> </a:t>
            </a:r>
            <a:r>
              <a:rPr lang="en-GB" sz="1200" dirty="0">
                <a:solidFill>
                  <a:srgbClr val="586E75"/>
                </a:solidFill>
              </a:rPr>
              <a:t># First Feature</a:t>
            </a:r>
            <a:r>
              <a:rPr lang="en-GB" sz="1200" dirty="0"/>
              <a:t> weather=[</a:t>
            </a:r>
            <a:r>
              <a:rPr lang="en-GB" sz="1200" dirty="0">
                <a:solidFill>
                  <a:srgbClr val="2AA198"/>
                </a:solidFill>
              </a:rPr>
              <a:t>'Sunny'</a:t>
            </a:r>
            <a:r>
              <a:rPr lang="en-GB" sz="1200" dirty="0"/>
              <a:t>,</a:t>
            </a:r>
            <a:r>
              <a:rPr lang="en-GB" sz="1200" dirty="0">
                <a:solidFill>
                  <a:srgbClr val="2AA198"/>
                </a:solidFill>
              </a:rPr>
              <a:t>'Sunny'</a:t>
            </a:r>
            <a:r>
              <a:rPr lang="en-GB" sz="1200" dirty="0"/>
              <a:t>,</a:t>
            </a:r>
            <a:r>
              <a:rPr lang="en-GB" sz="1200" dirty="0">
                <a:solidFill>
                  <a:srgbClr val="2AA198"/>
                </a:solidFill>
              </a:rPr>
              <a:t>'Overcast'</a:t>
            </a:r>
            <a:r>
              <a:rPr lang="en-GB" sz="1200" dirty="0"/>
              <a:t>,</a:t>
            </a:r>
            <a:r>
              <a:rPr lang="en-GB" sz="1200" dirty="0">
                <a:solidFill>
                  <a:srgbClr val="2AA198"/>
                </a:solidFill>
              </a:rPr>
              <a:t>'Rainy'</a:t>
            </a:r>
            <a:r>
              <a:rPr lang="en-GB" sz="1200" dirty="0"/>
              <a:t>,</a:t>
            </a:r>
            <a:r>
              <a:rPr lang="en-GB" sz="1200" dirty="0">
                <a:solidFill>
                  <a:srgbClr val="2AA198"/>
                </a:solidFill>
              </a:rPr>
              <a:t>'Rainy'</a:t>
            </a:r>
            <a:r>
              <a:rPr lang="en-GB" sz="1200" dirty="0"/>
              <a:t>,</a:t>
            </a:r>
            <a:r>
              <a:rPr lang="en-GB" sz="1200" dirty="0">
                <a:solidFill>
                  <a:srgbClr val="2AA198"/>
                </a:solidFill>
              </a:rPr>
              <a:t>'Rainy'</a:t>
            </a:r>
            <a:r>
              <a:rPr lang="en-GB" sz="1200" dirty="0"/>
              <a:t>,</a:t>
            </a:r>
            <a:r>
              <a:rPr lang="en-GB" sz="1200" dirty="0">
                <a:solidFill>
                  <a:srgbClr val="2AA198"/>
                </a:solidFill>
              </a:rPr>
              <a:t>'Overcast'</a:t>
            </a:r>
            <a:r>
              <a:rPr lang="en-GB" sz="1200" dirty="0"/>
              <a:t>,</a:t>
            </a:r>
            <a:r>
              <a:rPr lang="en-GB" sz="1200" dirty="0">
                <a:solidFill>
                  <a:srgbClr val="2AA198"/>
                </a:solidFill>
              </a:rPr>
              <a:t>'Sunny'</a:t>
            </a:r>
            <a:r>
              <a:rPr lang="en-GB" sz="1200" dirty="0"/>
              <a:t>,</a:t>
            </a:r>
            <a:r>
              <a:rPr lang="en-GB" sz="1200" dirty="0">
                <a:solidFill>
                  <a:srgbClr val="2AA198"/>
                </a:solidFill>
              </a:rPr>
              <a:t>'Sunny'</a:t>
            </a:r>
            <a:r>
              <a:rPr lang="en-GB" sz="1200" dirty="0"/>
              <a:t>, </a:t>
            </a:r>
            <a:r>
              <a:rPr lang="en-GB" sz="1200" dirty="0">
                <a:solidFill>
                  <a:srgbClr val="2AA198"/>
                </a:solidFill>
              </a:rPr>
              <a:t>'</a:t>
            </a:r>
            <a:r>
              <a:rPr lang="en-GB" sz="1200" dirty="0" err="1">
                <a:solidFill>
                  <a:srgbClr val="2AA198"/>
                </a:solidFill>
              </a:rPr>
              <a:t>Rainy'</a:t>
            </a:r>
            <a:r>
              <a:rPr lang="en-GB" sz="1200" dirty="0" err="1"/>
              <a:t>,</a:t>
            </a:r>
            <a:r>
              <a:rPr lang="en-GB" sz="1200" dirty="0" err="1">
                <a:solidFill>
                  <a:srgbClr val="2AA198"/>
                </a:solidFill>
              </a:rPr>
              <a:t>'Sunny'</a:t>
            </a:r>
            <a:r>
              <a:rPr lang="en-GB" sz="1200" dirty="0" err="1"/>
              <a:t>,</a:t>
            </a:r>
            <a:r>
              <a:rPr lang="en-GB" sz="1200" dirty="0" err="1">
                <a:solidFill>
                  <a:srgbClr val="2AA198"/>
                </a:solidFill>
              </a:rPr>
              <a:t>'Overcast'</a:t>
            </a:r>
            <a:r>
              <a:rPr lang="en-GB" sz="1200" dirty="0" err="1"/>
              <a:t>,</a:t>
            </a:r>
            <a:r>
              <a:rPr lang="en-GB" sz="1200" dirty="0" err="1">
                <a:solidFill>
                  <a:srgbClr val="2AA198"/>
                </a:solidFill>
              </a:rPr>
              <a:t>'Overcast'</a:t>
            </a:r>
            <a:r>
              <a:rPr lang="en-GB" sz="1200" dirty="0" err="1"/>
              <a:t>,</a:t>
            </a:r>
            <a:r>
              <a:rPr lang="en-GB" sz="1200" dirty="0" err="1">
                <a:solidFill>
                  <a:srgbClr val="2AA198"/>
                </a:solidFill>
              </a:rPr>
              <a:t>'Rainy</a:t>
            </a:r>
            <a:r>
              <a:rPr lang="en-GB" sz="1200" dirty="0">
                <a:solidFill>
                  <a:srgbClr val="2AA198"/>
                </a:solidFill>
              </a:rPr>
              <a:t>'</a:t>
            </a:r>
            <a:r>
              <a:rPr lang="en-GB" sz="1200" dirty="0"/>
              <a:t>] </a:t>
            </a:r>
            <a:r>
              <a:rPr lang="en-GB" sz="1200" dirty="0">
                <a:solidFill>
                  <a:srgbClr val="586E75"/>
                </a:solidFill>
              </a:rPr>
              <a:t># Second Feature</a:t>
            </a:r>
            <a:r>
              <a:rPr lang="en-GB" sz="1200" dirty="0"/>
              <a:t> temp=[</a:t>
            </a:r>
            <a:r>
              <a:rPr lang="en-GB" sz="1200" dirty="0">
                <a:solidFill>
                  <a:srgbClr val="2AA198"/>
                </a:solidFill>
              </a:rPr>
              <a:t>'Hot'</a:t>
            </a:r>
            <a:r>
              <a:rPr lang="en-GB" sz="1200" dirty="0"/>
              <a:t>,</a:t>
            </a:r>
            <a:r>
              <a:rPr lang="en-GB" sz="1200" dirty="0">
                <a:solidFill>
                  <a:srgbClr val="2AA198"/>
                </a:solidFill>
              </a:rPr>
              <a:t>'Hot'</a:t>
            </a:r>
            <a:r>
              <a:rPr lang="en-GB" sz="1200" dirty="0"/>
              <a:t>,</a:t>
            </a:r>
            <a:r>
              <a:rPr lang="en-GB" sz="1200" dirty="0">
                <a:solidFill>
                  <a:srgbClr val="2AA198"/>
                </a:solidFill>
              </a:rPr>
              <a:t>'Hot'</a:t>
            </a:r>
            <a:r>
              <a:rPr lang="en-GB" sz="1200" dirty="0"/>
              <a:t>,</a:t>
            </a:r>
            <a:r>
              <a:rPr lang="en-GB" sz="1200" dirty="0">
                <a:solidFill>
                  <a:srgbClr val="2AA198"/>
                </a:solidFill>
              </a:rPr>
              <a:t>'Mild'</a:t>
            </a:r>
            <a:r>
              <a:rPr lang="en-GB" sz="1200" dirty="0"/>
              <a:t>,</a:t>
            </a:r>
            <a:r>
              <a:rPr lang="en-GB" sz="1200" dirty="0">
                <a:solidFill>
                  <a:srgbClr val="2AA198"/>
                </a:solidFill>
              </a:rPr>
              <a:t>'Cool'</a:t>
            </a:r>
            <a:r>
              <a:rPr lang="en-GB" sz="1200" dirty="0"/>
              <a:t>,</a:t>
            </a:r>
            <a:r>
              <a:rPr lang="en-GB" sz="1200" dirty="0">
                <a:solidFill>
                  <a:srgbClr val="2AA198"/>
                </a:solidFill>
              </a:rPr>
              <a:t>'Cool'</a:t>
            </a:r>
            <a:r>
              <a:rPr lang="en-GB" sz="1200" dirty="0"/>
              <a:t>,</a:t>
            </a:r>
            <a:r>
              <a:rPr lang="en-GB" sz="1200" dirty="0">
                <a:solidFill>
                  <a:srgbClr val="2AA198"/>
                </a:solidFill>
              </a:rPr>
              <a:t>'Cool'</a:t>
            </a:r>
            <a:r>
              <a:rPr lang="en-GB" sz="1200" dirty="0"/>
              <a:t>,</a:t>
            </a:r>
            <a:r>
              <a:rPr lang="en-GB" sz="1200" dirty="0">
                <a:solidFill>
                  <a:srgbClr val="2AA198"/>
                </a:solidFill>
              </a:rPr>
              <a:t>'Mild'</a:t>
            </a:r>
            <a:r>
              <a:rPr lang="en-GB" sz="1200" dirty="0"/>
              <a:t>,</a:t>
            </a:r>
            <a:r>
              <a:rPr lang="en-GB" sz="1200" dirty="0">
                <a:solidFill>
                  <a:srgbClr val="2AA198"/>
                </a:solidFill>
              </a:rPr>
              <a:t>'Cool'</a:t>
            </a:r>
            <a:r>
              <a:rPr lang="en-GB" sz="1200" dirty="0"/>
              <a:t>,</a:t>
            </a:r>
            <a:r>
              <a:rPr lang="en-GB" sz="1200" dirty="0">
                <a:solidFill>
                  <a:srgbClr val="2AA198"/>
                </a:solidFill>
              </a:rPr>
              <a:t>'Mild'</a:t>
            </a:r>
            <a:r>
              <a:rPr lang="en-GB" sz="1200" dirty="0"/>
              <a:t>,</a:t>
            </a:r>
            <a:r>
              <a:rPr lang="en-GB" sz="1200" dirty="0">
                <a:solidFill>
                  <a:srgbClr val="2AA198"/>
                </a:solidFill>
              </a:rPr>
              <a:t>'Mild'</a:t>
            </a:r>
            <a:r>
              <a:rPr lang="en-GB" sz="1200" dirty="0"/>
              <a:t>,</a:t>
            </a:r>
            <a:r>
              <a:rPr lang="en-GB" sz="1200" dirty="0">
                <a:solidFill>
                  <a:srgbClr val="2AA198"/>
                </a:solidFill>
              </a:rPr>
              <a:t>'Mild'</a:t>
            </a:r>
            <a:r>
              <a:rPr lang="en-GB" sz="1200" dirty="0"/>
              <a:t>,</a:t>
            </a:r>
            <a:r>
              <a:rPr lang="en-GB" sz="1200" dirty="0">
                <a:solidFill>
                  <a:srgbClr val="2AA198"/>
                </a:solidFill>
              </a:rPr>
              <a:t>'Hot'</a:t>
            </a:r>
            <a:r>
              <a:rPr lang="en-GB" sz="1200" dirty="0"/>
              <a:t>,</a:t>
            </a:r>
            <a:r>
              <a:rPr lang="en-GB" sz="1200" dirty="0">
                <a:solidFill>
                  <a:srgbClr val="2AA198"/>
                </a:solidFill>
              </a:rPr>
              <a:t>'Mild'</a:t>
            </a:r>
            <a:r>
              <a:rPr lang="en-GB" sz="1200" dirty="0"/>
              <a:t>] </a:t>
            </a:r>
            <a:r>
              <a:rPr lang="en-GB" sz="1200" dirty="0">
                <a:solidFill>
                  <a:srgbClr val="586E75"/>
                </a:solidFill>
              </a:rPr>
              <a:t># Label or target </a:t>
            </a:r>
            <a:r>
              <a:rPr lang="en-GB" sz="1200" dirty="0" err="1">
                <a:solidFill>
                  <a:srgbClr val="586E75"/>
                </a:solidFill>
              </a:rPr>
              <a:t>varible</a:t>
            </a:r>
            <a:r>
              <a:rPr lang="en-GB" sz="1200" dirty="0"/>
              <a:t> play=[</a:t>
            </a:r>
            <a:r>
              <a:rPr lang="en-GB" sz="1200" dirty="0">
                <a:solidFill>
                  <a:srgbClr val="2AA198"/>
                </a:solidFill>
              </a:rPr>
              <a:t>'No'</a:t>
            </a:r>
            <a:r>
              <a:rPr lang="en-GB" sz="1200" dirty="0"/>
              <a:t>,</a:t>
            </a:r>
            <a:r>
              <a:rPr lang="en-GB" sz="1200" dirty="0">
                <a:solidFill>
                  <a:srgbClr val="2AA198"/>
                </a:solidFill>
              </a:rPr>
              <a:t>'No'</a:t>
            </a:r>
            <a:r>
              <a:rPr lang="en-GB" sz="1200" dirty="0"/>
              <a:t>,</a:t>
            </a:r>
            <a:r>
              <a:rPr lang="en-GB" sz="1200" dirty="0">
                <a:solidFill>
                  <a:srgbClr val="2AA198"/>
                </a:solidFill>
              </a:rPr>
              <a:t>'Yes'</a:t>
            </a:r>
            <a:r>
              <a:rPr lang="en-GB" sz="1200" dirty="0"/>
              <a:t>,</a:t>
            </a:r>
            <a:r>
              <a:rPr lang="en-GB" sz="1200" dirty="0">
                <a:solidFill>
                  <a:srgbClr val="2AA198"/>
                </a:solidFill>
              </a:rPr>
              <a:t>'Yes'</a:t>
            </a:r>
            <a:r>
              <a:rPr lang="en-GB" sz="1200" dirty="0"/>
              <a:t>,</a:t>
            </a:r>
            <a:r>
              <a:rPr lang="en-GB" sz="1200" dirty="0">
                <a:solidFill>
                  <a:srgbClr val="2AA198"/>
                </a:solidFill>
              </a:rPr>
              <a:t>'Yes'</a:t>
            </a:r>
            <a:r>
              <a:rPr lang="en-GB" sz="1200" dirty="0"/>
              <a:t>,</a:t>
            </a:r>
            <a:r>
              <a:rPr lang="en-GB" sz="1200" dirty="0">
                <a:solidFill>
                  <a:srgbClr val="2AA198"/>
                </a:solidFill>
              </a:rPr>
              <a:t>'No'</a:t>
            </a:r>
            <a:r>
              <a:rPr lang="en-GB" sz="1200" dirty="0"/>
              <a:t>,</a:t>
            </a:r>
            <a:r>
              <a:rPr lang="en-GB" sz="1200" dirty="0">
                <a:solidFill>
                  <a:srgbClr val="2AA198"/>
                </a:solidFill>
              </a:rPr>
              <a:t>'Yes'</a:t>
            </a:r>
            <a:r>
              <a:rPr lang="en-GB" sz="1200" dirty="0"/>
              <a:t>,</a:t>
            </a:r>
            <a:r>
              <a:rPr lang="en-GB" sz="1200" dirty="0">
                <a:solidFill>
                  <a:srgbClr val="2AA198"/>
                </a:solidFill>
              </a:rPr>
              <a:t>'No'</a:t>
            </a:r>
            <a:r>
              <a:rPr lang="en-GB" sz="1200" dirty="0"/>
              <a:t>,</a:t>
            </a:r>
            <a:r>
              <a:rPr lang="en-GB" sz="1200" dirty="0">
                <a:solidFill>
                  <a:srgbClr val="2AA198"/>
                </a:solidFill>
              </a:rPr>
              <a:t>'Yes'</a:t>
            </a:r>
            <a:r>
              <a:rPr lang="en-GB" sz="1200" dirty="0"/>
              <a:t>,</a:t>
            </a:r>
            <a:r>
              <a:rPr lang="en-GB" sz="1200" dirty="0">
                <a:solidFill>
                  <a:srgbClr val="2AA198"/>
                </a:solidFill>
              </a:rPr>
              <a:t>'Yes'</a:t>
            </a:r>
            <a:r>
              <a:rPr lang="en-GB" sz="1200" dirty="0"/>
              <a:t>,</a:t>
            </a:r>
            <a:r>
              <a:rPr lang="en-GB" sz="1200" dirty="0">
                <a:solidFill>
                  <a:srgbClr val="2AA198"/>
                </a:solidFill>
              </a:rPr>
              <a:t>'Yes'</a:t>
            </a:r>
            <a:r>
              <a:rPr lang="en-GB" sz="1200" dirty="0"/>
              <a:t>,</a:t>
            </a:r>
            <a:r>
              <a:rPr lang="en-GB" sz="1200" dirty="0">
                <a:solidFill>
                  <a:srgbClr val="2AA198"/>
                </a:solidFill>
              </a:rPr>
              <a:t>'Yes'</a:t>
            </a:r>
            <a:r>
              <a:rPr lang="en-GB" sz="1200" dirty="0"/>
              <a:t>,</a:t>
            </a:r>
            <a:r>
              <a:rPr lang="en-GB" sz="1200" dirty="0">
                <a:solidFill>
                  <a:srgbClr val="2AA198"/>
                </a:solidFill>
              </a:rPr>
              <a:t>'Yes'</a:t>
            </a:r>
            <a:r>
              <a:rPr lang="en-GB" sz="1200" dirty="0"/>
              <a:t>,</a:t>
            </a:r>
            <a:r>
              <a:rPr lang="en-GB" sz="1200" dirty="0">
                <a:solidFill>
                  <a:srgbClr val="2AA198"/>
                </a:solidFill>
              </a:rPr>
              <a:t>'No'</a:t>
            </a:r>
            <a:r>
              <a:rPr lang="en-GB" sz="1200" dirty="0"/>
              <a:t>] </a:t>
            </a:r>
            <a:br>
              <a:rPr lang="en-GB" sz="1200" dirty="0"/>
            </a:br>
            <a:endParaRPr lang="en-US" sz="1200" dirty="0"/>
          </a:p>
        </p:txBody>
      </p:sp>
      <p:sp>
        <p:nvSpPr>
          <p:cNvPr id="12" name="TextBox 11">
            <a:extLst>
              <a:ext uri="{FF2B5EF4-FFF2-40B4-BE49-F238E27FC236}">
                <a16:creationId xmlns:a16="http://schemas.microsoft.com/office/drawing/2014/main" id="{1CBE1B94-3D11-3946-A170-3DF834EECAC0}"/>
              </a:ext>
            </a:extLst>
          </p:cNvPr>
          <p:cNvSpPr txBox="1"/>
          <p:nvPr/>
        </p:nvSpPr>
        <p:spPr>
          <a:xfrm>
            <a:off x="860162" y="3087566"/>
            <a:ext cx="1351652" cy="461665"/>
          </a:xfrm>
          <a:prstGeom prst="rect">
            <a:avLst/>
          </a:prstGeom>
          <a:noFill/>
        </p:spPr>
        <p:txBody>
          <a:bodyPr wrap="none" rtlCol="0">
            <a:spAutoFit/>
          </a:bodyPr>
          <a:lstStyle/>
          <a:p>
            <a:r>
              <a:rPr lang="en-US" sz="2400" b="1" dirty="0">
                <a:solidFill>
                  <a:srgbClr val="FF0000"/>
                </a:solidFill>
              </a:rPr>
              <a:t>Example</a:t>
            </a:r>
            <a:r>
              <a:rPr lang="en-US" sz="2400" dirty="0">
                <a:solidFill>
                  <a:srgbClr val="FF0000"/>
                </a:solidFill>
              </a:rPr>
              <a:t>:</a:t>
            </a:r>
          </a:p>
        </p:txBody>
      </p:sp>
    </p:spTree>
    <p:extLst>
      <p:ext uri="{BB962C8B-B14F-4D97-AF65-F5344CB8AC3E}">
        <p14:creationId xmlns:p14="http://schemas.microsoft.com/office/powerpoint/2010/main" val="324984812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05213981-51F6-DF41-9FC9-ABF4DFB3227D}"/>
              </a:ext>
            </a:extLst>
          </p:cNvPr>
          <p:cNvGrpSpPr/>
          <p:nvPr/>
        </p:nvGrpSpPr>
        <p:grpSpPr>
          <a:xfrm>
            <a:off x="180474" y="694619"/>
            <a:ext cx="647255" cy="738022"/>
            <a:chOff x="4753009" y="790578"/>
            <a:chExt cx="958096" cy="958096"/>
          </a:xfrm>
        </p:grpSpPr>
        <p:sp>
          <p:nvSpPr>
            <p:cNvPr id="3" name="TextBox 2">
              <a:extLst>
                <a:ext uri="{FF2B5EF4-FFF2-40B4-BE49-F238E27FC236}">
                  <a16:creationId xmlns:a16="http://schemas.microsoft.com/office/drawing/2014/main" id="{45F13D5F-44A1-934D-8551-BC8CE9DF6ABD}"/>
                </a:ext>
              </a:extLst>
            </p:cNvPr>
            <p:cNvSpPr txBox="1"/>
            <p:nvPr/>
          </p:nvSpPr>
          <p:spPr>
            <a:xfrm>
              <a:off x="4753009" y="914221"/>
              <a:ext cx="958096" cy="679241"/>
            </a:xfrm>
            <a:prstGeom prst="rect">
              <a:avLst/>
            </a:prstGeom>
            <a:noFill/>
          </p:spPr>
          <p:txBody>
            <a:bodyPr wrap="square" lIns="108000" rIns="108000" rtlCol="0">
              <a:spAutoFit/>
            </a:bodyPr>
            <a:lstStyle/>
            <a:p>
              <a:pPr algn="ctr"/>
              <a:r>
                <a:rPr lang="en-US" altLang="ko-KR" sz="2800" b="1" dirty="0">
                  <a:cs typeface="Arial" pitchFamily="34" charset="0"/>
                </a:rPr>
                <a:t>1</a:t>
              </a:r>
              <a:endParaRPr lang="ko-KR" altLang="en-US" sz="2800" b="1" dirty="0">
                <a:cs typeface="Arial" pitchFamily="34" charset="0"/>
              </a:endParaRPr>
            </a:p>
          </p:txBody>
        </p:sp>
        <p:sp>
          <p:nvSpPr>
            <p:cNvPr id="4" name="Freeform: Shape 44">
              <a:extLst>
                <a:ext uri="{FF2B5EF4-FFF2-40B4-BE49-F238E27FC236}">
                  <a16:creationId xmlns:a16="http://schemas.microsoft.com/office/drawing/2014/main" id="{743E4BC0-720D-0C4A-B403-BB84479457FC}"/>
                </a:ext>
              </a:extLst>
            </p:cNvPr>
            <p:cNvSpPr/>
            <p:nvPr/>
          </p:nvSpPr>
          <p:spPr>
            <a:xfrm>
              <a:off x="4753009" y="790578"/>
              <a:ext cx="958096" cy="958096"/>
            </a:xfrm>
            <a:custGeom>
              <a:avLst/>
              <a:gdLst>
                <a:gd name="connsiteX0" fmla="*/ 591326 w 1182653"/>
                <a:gd name="connsiteY0" fmla="*/ 99202 h 1182653"/>
                <a:gd name="connsiteX1" fmla="*/ 542935 w 1182653"/>
                <a:gd name="connsiteY1" fmla="*/ 119164 h 1182653"/>
                <a:gd name="connsiteX2" fmla="*/ 119164 w 1182653"/>
                <a:gd name="connsiteY2" fmla="*/ 542935 h 1182653"/>
                <a:gd name="connsiteX3" fmla="*/ 119164 w 1182653"/>
                <a:gd name="connsiteY3" fmla="*/ 639718 h 1182653"/>
                <a:gd name="connsiteX4" fmla="*/ 542935 w 1182653"/>
                <a:gd name="connsiteY4" fmla="*/ 1063489 h 1182653"/>
                <a:gd name="connsiteX5" fmla="*/ 639718 w 1182653"/>
                <a:gd name="connsiteY5" fmla="*/ 1063489 h 1182653"/>
                <a:gd name="connsiteX6" fmla="*/ 1063489 w 1182653"/>
                <a:gd name="connsiteY6" fmla="*/ 639718 h 1182653"/>
                <a:gd name="connsiteX7" fmla="*/ 1063489 w 1182653"/>
                <a:gd name="connsiteY7" fmla="*/ 542935 h 1182653"/>
                <a:gd name="connsiteX8" fmla="*/ 639718 w 1182653"/>
                <a:gd name="connsiteY8" fmla="*/ 119164 h 1182653"/>
                <a:gd name="connsiteX9" fmla="*/ 591326 w 1182653"/>
                <a:gd name="connsiteY9" fmla="*/ 99202 h 1182653"/>
                <a:gd name="connsiteX10" fmla="*/ 591327 w 1182653"/>
                <a:gd name="connsiteY10" fmla="*/ 0 h 1182653"/>
                <a:gd name="connsiteX11" fmla="*/ 654581 w 1182653"/>
                <a:gd name="connsiteY11" fmla="*/ 26183 h 1182653"/>
                <a:gd name="connsiteX12" fmla="*/ 1156470 w 1182653"/>
                <a:gd name="connsiteY12" fmla="*/ 528072 h 1182653"/>
                <a:gd name="connsiteX13" fmla="*/ 1156470 w 1182653"/>
                <a:gd name="connsiteY13" fmla="*/ 654581 h 1182653"/>
                <a:gd name="connsiteX14" fmla="*/ 654581 w 1182653"/>
                <a:gd name="connsiteY14" fmla="*/ 1156470 h 1182653"/>
                <a:gd name="connsiteX15" fmla="*/ 528072 w 1182653"/>
                <a:gd name="connsiteY15" fmla="*/ 1156470 h 1182653"/>
                <a:gd name="connsiteX16" fmla="*/ 26184 w 1182653"/>
                <a:gd name="connsiteY16" fmla="*/ 654581 h 1182653"/>
                <a:gd name="connsiteX17" fmla="*/ 26184 w 1182653"/>
                <a:gd name="connsiteY17" fmla="*/ 528072 h 1182653"/>
                <a:gd name="connsiteX18" fmla="*/ 528072 w 1182653"/>
                <a:gd name="connsiteY18" fmla="*/ 26183 h 1182653"/>
                <a:gd name="connsiteX19" fmla="*/ 591327 w 1182653"/>
                <a:gd name="connsiteY19" fmla="*/ 0 h 1182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82653" h="1182653">
                  <a:moveTo>
                    <a:pt x="591326" y="99202"/>
                  </a:moveTo>
                  <a:cubicBezTo>
                    <a:pt x="573784" y="99202"/>
                    <a:pt x="556242" y="105856"/>
                    <a:pt x="542935" y="119164"/>
                  </a:cubicBezTo>
                  <a:lnTo>
                    <a:pt x="119164" y="542935"/>
                  </a:lnTo>
                  <a:cubicBezTo>
                    <a:pt x="92548" y="569550"/>
                    <a:pt x="92548" y="613102"/>
                    <a:pt x="119164" y="639718"/>
                  </a:cubicBezTo>
                  <a:lnTo>
                    <a:pt x="542935" y="1063489"/>
                  </a:lnTo>
                  <a:cubicBezTo>
                    <a:pt x="569550" y="1090104"/>
                    <a:pt x="613102" y="1090104"/>
                    <a:pt x="639718" y="1063489"/>
                  </a:cubicBezTo>
                  <a:lnTo>
                    <a:pt x="1063489" y="639718"/>
                  </a:lnTo>
                  <a:cubicBezTo>
                    <a:pt x="1090450" y="613102"/>
                    <a:pt x="1090450" y="569550"/>
                    <a:pt x="1063489" y="542935"/>
                  </a:cubicBezTo>
                  <a:lnTo>
                    <a:pt x="639718" y="119164"/>
                  </a:lnTo>
                  <a:cubicBezTo>
                    <a:pt x="626410" y="105856"/>
                    <a:pt x="608868" y="99202"/>
                    <a:pt x="591326" y="99202"/>
                  </a:cubicBezTo>
                  <a:close/>
                  <a:moveTo>
                    <a:pt x="591327" y="0"/>
                  </a:moveTo>
                  <a:cubicBezTo>
                    <a:pt x="614226" y="0"/>
                    <a:pt x="637126" y="8728"/>
                    <a:pt x="654581" y="26183"/>
                  </a:cubicBezTo>
                  <a:lnTo>
                    <a:pt x="1156470" y="528072"/>
                  </a:lnTo>
                  <a:cubicBezTo>
                    <a:pt x="1191381" y="562983"/>
                    <a:pt x="1191381" y="619670"/>
                    <a:pt x="1156470" y="654581"/>
                  </a:cubicBezTo>
                  <a:lnTo>
                    <a:pt x="654581" y="1156470"/>
                  </a:lnTo>
                  <a:cubicBezTo>
                    <a:pt x="619670" y="1191381"/>
                    <a:pt x="562983" y="1191381"/>
                    <a:pt x="528072" y="1156470"/>
                  </a:cubicBezTo>
                  <a:lnTo>
                    <a:pt x="26184" y="654581"/>
                  </a:lnTo>
                  <a:cubicBezTo>
                    <a:pt x="-8728" y="619670"/>
                    <a:pt x="-8728" y="562983"/>
                    <a:pt x="26184" y="528072"/>
                  </a:cubicBezTo>
                  <a:lnTo>
                    <a:pt x="528072" y="26183"/>
                  </a:lnTo>
                  <a:cubicBezTo>
                    <a:pt x="545528" y="8728"/>
                    <a:pt x="568427" y="0"/>
                    <a:pt x="591327" y="0"/>
                  </a:cubicBezTo>
                  <a:close/>
                </a:path>
              </a:pathLst>
            </a:custGeom>
            <a:solidFill>
              <a:schemeClr val="accent1"/>
            </a:solidFill>
            <a:ln w="9525" cap="flat">
              <a:noFill/>
              <a:prstDash val="solid"/>
              <a:miter/>
            </a:ln>
          </p:spPr>
          <p:txBody>
            <a:bodyPr rtlCol="0" anchor="ctr"/>
            <a:lstStyle/>
            <a:p>
              <a:endParaRPr lang="en-US" dirty="0"/>
            </a:p>
          </p:txBody>
        </p:sp>
      </p:grpSp>
      <p:sp>
        <p:nvSpPr>
          <p:cNvPr id="8" name="TextBox 7">
            <a:extLst>
              <a:ext uri="{FF2B5EF4-FFF2-40B4-BE49-F238E27FC236}">
                <a16:creationId xmlns:a16="http://schemas.microsoft.com/office/drawing/2014/main" id="{B09DF1BC-3D41-7142-8A2F-5C187C6A3C8D}"/>
              </a:ext>
            </a:extLst>
          </p:cNvPr>
          <p:cNvSpPr txBox="1"/>
          <p:nvPr/>
        </p:nvSpPr>
        <p:spPr>
          <a:xfrm>
            <a:off x="860162" y="832797"/>
            <a:ext cx="8099300" cy="461665"/>
          </a:xfrm>
          <a:prstGeom prst="rect">
            <a:avLst/>
          </a:prstGeom>
          <a:noFill/>
        </p:spPr>
        <p:txBody>
          <a:bodyPr wrap="square" rtlCol="0">
            <a:spAutoFit/>
          </a:bodyPr>
          <a:lstStyle/>
          <a:p>
            <a:r>
              <a:rPr lang="en-US" altLang="ko-KR" sz="2400" b="1" dirty="0">
                <a:cs typeface="Arial" pitchFamily="34" charset="0"/>
              </a:rPr>
              <a:t>Machine Learning: Regression, Clustering, and Classification</a:t>
            </a:r>
          </a:p>
        </p:txBody>
      </p:sp>
      <p:sp>
        <p:nvSpPr>
          <p:cNvPr id="9" name="TextBox 8">
            <a:extLst>
              <a:ext uri="{FF2B5EF4-FFF2-40B4-BE49-F238E27FC236}">
                <a16:creationId xmlns:a16="http://schemas.microsoft.com/office/drawing/2014/main" id="{E8221E3D-C6A9-E844-801B-1B996F03E9C0}"/>
              </a:ext>
            </a:extLst>
          </p:cNvPr>
          <p:cNvSpPr txBox="1"/>
          <p:nvPr/>
        </p:nvSpPr>
        <p:spPr>
          <a:xfrm>
            <a:off x="860162" y="1379832"/>
            <a:ext cx="2929200" cy="369332"/>
          </a:xfrm>
          <a:prstGeom prst="rect">
            <a:avLst/>
          </a:prstGeom>
          <a:noFill/>
        </p:spPr>
        <p:txBody>
          <a:bodyPr wrap="none" rtlCol="0">
            <a:spAutoFit/>
          </a:bodyPr>
          <a:lstStyle/>
          <a:p>
            <a:pPr marL="285750" indent="-285750">
              <a:buFont typeface="Wingdings" pitchFamily="2" charset="2"/>
              <a:buChar char="q"/>
            </a:pPr>
            <a:r>
              <a:rPr lang="en-US" dirty="0"/>
              <a:t>K-Nearest Neighbor (KNN)</a:t>
            </a:r>
          </a:p>
        </p:txBody>
      </p:sp>
      <p:sp>
        <p:nvSpPr>
          <p:cNvPr id="5" name="Rectangle 4">
            <a:extLst>
              <a:ext uri="{FF2B5EF4-FFF2-40B4-BE49-F238E27FC236}">
                <a16:creationId xmlns:a16="http://schemas.microsoft.com/office/drawing/2014/main" id="{E78DDE2E-D053-2E4D-A286-58A580B3E47E}"/>
              </a:ext>
            </a:extLst>
          </p:cNvPr>
          <p:cNvSpPr/>
          <p:nvPr/>
        </p:nvSpPr>
        <p:spPr>
          <a:xfrm>
            <a:off x="1257301" y="1944172"/>
            <a:ext cx="9139243" cy="923330"/>
          </a:xfrm>
          <a:prstGeom prst="rect">
            <a:avLst/>
          </a:prstGeom>
        </p:spPr>
        <p:txBody>
          <a:bodyPr wrap="square">
            <a:spAutoFit/>
          </a:bodyPr>
          <a:lstStyle/>
          <a:p>
            <a:br>
              <a:rPr lang="en-GB" dirty="0"/>
            </a:br>
            <a:br>
              <a:rPr lang="en-GB" dirty="0"/>
            </a:br>
            <a:endParaRPr lang="en-US" dirty="0"/>
          </a:p>
        </p:txBody>
      </p:sp>
      <p:sp>
        <p:nvSpPr>
          <p:cNvPr id="12" name="Rectangle 11">
            <a:extLst>
              <a:ext uri="{FF2B5EF4-FFF2-40B4-BE49-F238E27FC236}">
                <a16:creationId xmlns:a16="http://schemas.microsoft.com/office/drawing/2014/main" id="{76F5C31A-75E5-7F4F-BB27-8108C8987305}"/>
              </a:ext>
            </a:extLst>
          </p:cNvPr>
          <p:cNvSpPr/>
          <p:nvPr/>
        </p:nvSpPr>
        <p:spPr>
          <a:xfrm>
            <a:off x="1257301" y="2029098"/>
            <a:ext cx="6096000" cy="923330"/>
          </a:xfrm>
          <a:prstGeom prst="rect">
            <a:avLst/>
          </a:prstGeom>
        </p:spPr>
        <p:txBody>
          <a:bodyPr>
            <a:spAutoFit/>
          </a:bodyPr>
          <a:lstStyle/>
          <a:p>
            <a:r>
              <a:rPr lang="en-GB" b="1" dirty="0">
                <a:latin typeface="Lato"/>
              </a:rPr>
              <a:t>Encoding data columns</a:t>
            </a:r>
          </a:p>
          <a:p>
            <a:br>
              <a:rPr lang="en-GB" dirty="0"/>
            </a:br>
            <a:endParaRPr lang="en-US" dirty="0"/>
          </a:p>
        </p:txBody>
      </p:sp>
      <p:sp>
        <p:nvSpPr>
          <p:cNvPr id="13" name="Rectangle 12">
            <a:extLst>
              <a:ext uri="{FF2B5EF4-FFF2-40B4-BE49-F238E27FC236}">
                <a16:creationId xmlns:a16="http://schemas.microsoft.com/office/drawing/2014/main" id="{91558933-23FA-3D4C-9A47-89FFAD0E6230}"/>
              </a:ext>
            </a:extLst>
          </p:cNvPr>
          <p:cNvSpPr/>
          <p:nvPr/>
        </p:nvSpPr>
        <p:spPr>
          <a:xfrm>
            <a:off x="1467172" y="2398874"/>
            <a:ext cx="10017071" cy="1200329"/>
          </a:xfrm>
          <a:prstGeom prst="rect">
            <a:avLst/>
          </a:prstGeom>
        </p:spPr>
        <p:txBody>
          <a:bodyPr wrap="square">
            <a:spAutoFit/>
          </a:bodyPr>
          <a:lstStyle/>
          <a:p>
            <a:pPr marL="285750" indent="-285750">
              <a:buFont typeface="Arial" panose="020B0604020202020204" pitchFamily="34" charset="0"/>
              <a:buChar char="•"/>
            </a:pPr>
            <a:r>
              <a:rPr lang="en-GB" dirty="0"/>
              <a:t>Various machine learning algorithms require numerical input data, so you need to represent categorical columns in a numerical column.</a:t>
            </a:r>
          </a:p>
          <a:p>
            <a:pPr marL="285750" indent="-285750">
              <a:buFont typeface="Arial" panose="020B0604020202020204" pitchFamily="34" charset="0"/>
              <a:buChar char="•"/>
            </a:pPr>
            <a:r>
              <a:rPr lang="en-GB" dirty="0"/>
              <a:t>In order to encode this data, you could map each value to a number. e.g. Overcast:0, Rainy:1, and Sunny:2.</a:t>
            </a:r>
            <a:endParaRPr lang="en-GB" b="0" i="0" u="none" strike="noStrike" dirty="0">
              <a:effectLst/>
            </a:endParaRPr>
          </a:p>
        </p:txBody>
      </p:sp>
      <p:sp>
        <p:nvSpPr>
          <p:cNvPr id="14" name="Rectangle 13">
            <a:extLst>
              <a:ext uri="{FF2B5EF4-FFF2-40B4-BE49-F238E27FC236}">
                <a16:creationId xmlns:a16="http://schemas.microsoft.com/office/drawing/2014/main" id="{EF95ED42-7FC8-9E48-B206-851187367165}"/>
              </a:ext>
            </a:extLst>
          </p:cNvPr>
          <p:cNvSpPr/>
          <p:nvPr/>
        </p:nvSpPr>
        <p:spPr>
          <a:xfrm>
            <a:off x="1467172" y="3599203"/>
            <a:ext cx="10017070" cy="1477328"/>
          </a:xfrm>
          <a:prstGeom prst="rect">
            <a:avLst/>
          </a:prstGeom>
        </p:spPr>
        <p:txBody>
          <a:bodyPr wrap="square">
            <a:spAutoFit/>
          </a:bodyPr>
          <a:lstStyle/>
          <a:p>
            <a:pPr marL="285750" indent="-285750">
              <a:buFont typeface="Arial" panose="020B0604020202020204" pitchFamily="34" charset="0"/>
              <a:buChar char="•"/>
            </a:pPr>
            <a:r>
              <a:rPr lang="en-GB" dirty="0"/>
              <a:t>This process is known as label encoding, and </a:t>
            </a:r>
            <a:r>
              <a:rPr lang="en-GB" u="sng" dirty="0" err="1"/>
              <a:t>sklearn</a:t>
            </a:r>
            <a:r>
              <a:rPr lang="en-GB" dirty="0"/>
              <a:t> conveniently will do this for you using Label Encoder. Using this </a:t>
            </a:r>
            <a:r>
              <a:rPr lang="en-GB" dirty="0" err="1"/>
              <a:t>LabelEncoder</a:t>
            </a:r>
            <a:r>
              <a:rPr lang="en-GB" dirty="0"/>
              <a:t> object, you can fit and transform "weather" column into the numeric column.</a:t>
            </a:r>
          </a:p>
          <a:p>
            <a:br>
              <a:rPr lang="en-GB" dirty="0"/>
            </a:br>
            <a:endParaRPr lang="en-US" dirty="0"/>
          </a:p>
        </p:txBody>
      </p:sp>
      <p:pic>
        <p:nvPicPr>
          <p:cNvPr id="15" name="Picture 14">
            <a:extLst>
              <a:ext uri="{FF2B5EF4-FFF2-40B4-BE49-F238E27FC236}">
                <a16:creationId xmlns:a16="http://schemas.microsoft.com/office/drawing/2014/main" id="{261D7E4C-91A8-0D43-BB93-A1EBF270EA46}"/>
              </a:ext>
            </a:extLst>
          </p:cNvPr>
          <p:cNvPicPr>
            <a:picLocks noChangeAspect="1"/>
          </p:cNvPicPr>
          <p:nvPr/>
        </p:nvPicPr>
        <p:blipFill>
          <a:blip r:embed="rId2"/>
          <a:stretch>
            <a:fillRect/>
          </a:stretch>
        </p:blipFill>
        <p:spPr>
          <a:xfrm>
            <a:off x="3316637" y="4565071"/>
            <a:ext cx="5849084" cy="2316469"/>
          </a:xfrm>
          <a:prstGeom prst="rect">
            <a:avLst/>
          </a:prstGeom>
        </p:spPr>
      </p:pic>
    </p:spTree>
    <p:extLst>
      <p:ext uri="{BB962C8B-B14F-4D97-AF65-F5344CB8AC3E}">
        <p14:creationId xmlns:p14="http://schemas.microsoft.com/office/powerpoint/2010/main" val="291732758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05213981-51F6-DF41-9FC9-ABF4DFB3227D}"/>
              </a:ext>
            </a:extLst>
          </p:cNvPr>
          <p:cNvGrpSpPr/>
          <p:nvPr/>
        </p:nvGrpSpPr>
        <p:grpSpPr>
          <a:xfrm>
            <a:off x="180474" y="694619"/>
            <a:ext cx="647255" cy="738022"/>
            <a:chOff x="4753009" y="790578"/>
            <a:chExt cx="958096" cy="958096"/>
          </a:xfrm>
        </p:grpSpPr>
        <p:sp>
          <p:nvSpPr>
            <p:cNvPr id="3" name="TextBox 2">
              <a:extLst>
                <a:ext uri="{FF2B5EF4-FFF2-40B4-BE49-F238E27FC236}">
                  <a16:creationId xmlns:a16="http://schemas.microsoft.com/office/drawing/2014/main" id="{45F13D5F-44A1-934D-8551-BC8CE9DF6ABD}"/>
                </a:ext>
              </a:extLst>
            </p:cNvPr>
            <p:cNvSpPr txBox="1"/>
            <p:nvPr/>
          </p:nvSpPr>
          <p:spPr>
            <a:xfrm>
              <a:off x="4753009" y="914221"/>
              <a:ext cx="958096" cy="679241"/>
            </a:xfrm>
            <a:prstGeom prst="rect">
              <a:avLst/>
            </a:prstGeom>
            <a:noFill/>
          </p:spPr>
          <p:txBody>
            <a:bodyPr wrap="square" lIns="108000" rIns="108000" rtlCol="0">
              <a:spAutoFit/>
            </a:bodyPr>
            <a:lstStyle/>
            <a:p>
              <a:pPr algn="ctr"/>
              <a:r>
                <a:rPr lang="en-US" altLang="ko-KR" sz="2800" b="1" dirty="0">
                  <a:cs typeface="Arial" pitchFamily="34" charset="0"/>
                </a:rPr>
                <a:t>1</a:t>
              </a:r>
              <a:endParaRPr lang="ko-KR" altLang="en-US" sz="2800" b="1" dirty="0">
                <a:cs typeface="Arial" pitchFamily="34" charset="0"/>
              </a:endParaRPr>
            </a:p>
          </p:txBody>
        </p:sp>
        <p:sp>
          <p:nvSpPr>
            <p:cNvPr id="4" name="Freeform: Shape 44">
              <a:extLst>
                <a:ext uri="{FF2B5EF4-FFF2-40B4-BE49-F238E27FC236}">
                  <a16:creationId xmlns:a16="http://schemas.microsoft.com/office/drawing/2014/main" id="{743E4BC0-720D-0C4A-B403-BB84479457FC}"/>
                </a:ext>
              </a:extLst>
            </p:cNvPr>
            <p:cNvSpPr/>
            <p:nvPr/>
          </p:nvSpPr>
          <p:spPr>
            <a:xfrm>
              <a:off x="4753009" y="790578"/>
              <a:ext cx="958096" cy="958096"/>
            </a:xfrm>
            <a:custGeom>
              <a:avLst/>
              <a:gdLst>
                <a:gd name="connsiteX0" fmla="*/ 591326 w 1182653"/>
                <a:gd name="connsiteY0" fmla="*/ 99202 h 1182653"/>
                <a:gd name="connsiteX1" fmla="*/ 542935 w 1182653"/>
                <a:gd name="connsiteY1" fmla="*/ 119164 h 1182653"/>
                <a:gd name="connsiteX2" fmla="*/ 119164 w 1182653"/>
                <a:gd name="connsiteY2" fmla="*/ 542935 h 1182653"/>
                <a:gd name="connsiteX3" fmla="*/ 119164 w 1182653"/>
                <a:gd name="connsiteY3" fmla="*/ 639718 h 1182653"/>
                <a:gd name="connsiteX4" fmla="*/ 542935 w 1182653"/>
                <a:gd name="connsiteY4" fmla="*/ 1063489 h 1182653"/>
                <a:gd name="connsiteX5" fmla="*/ 639718 w 1182653"/>
                <a:gd name="connsiteY5" fmla="*/ 1063489 h 1182653"/>
                <a:gd name="connsiteX6" fmla="*/ 1063489 w 1182653"/>
                <a:gd name="connsiteY6" fmla="*/ 639718 h 1182653"/>
                <a:gd name="connsiteX7" fmla="*/ 1063489 w 1182653"/>
                <a:gd name="connsiteY7" fmla="*/ 542935 h 1182653"/>
                <a:gd name="connsiteX8" fmla="*/ 639718 w 1182653"/>
                <a:gd name="connsiteY8" fmla="*/ 119164 h 1182653"/>
                <a:gd name="connsiteX9" fmla="*/ 591326 w 1182653"/>
                <a:gd name="connsiteY9" fmla="*/ 99202 h 1182653"/>
                <a:gd name="connsiteX10" fmla="*/ 591327 w 1182653"/>
                <a:gd name="connsiteY10" fmla="*/ 0 h 1182653"/>
                <a:gd name="connsiteX11" fmla="*/ 654581 w 1182653"/>
                <a:gd name="connsiteY11" fmla="*/ 26183 h 1182653"/>
                <a:gd name="connsiteX12" fmla="*/ 1156470 w 1182653"/>
                <a:gd name="connsiteY12" fmla="*/ 528072 h 1182653"/>
                <a:gd name="connsiteX13" fmla="*/ 1156470 w 1182653"/>
                <a:gd name="connsiteY13" fmla="*/ 654581 h 1182653"/>
                <a:gd name="connsiteX14" fmla="*/ 654581 w 1182653"/>
                <a:gd name="connsiteY14" fmla="*/ 1156470 h 1182653"/>
                <a:gd name="connsiteX15" fmla="*/ 528072 w 1182653"/>
                <a:gd name="connsiteY15" fmla="*/ 1156470 h 1182653"/>
                <a:gd name="connsiteX16" fmla="*/ 26184 w 1182653"/>
                <a:gd name="connsiteY16" fmla="*/ 654581 h 1182653"/>
                <a:gd name="connsiteX17" fmla="*/ 26184 w 1182653"/>
                <a:gd name="connsiteY17" fmla="*/ 528072 h 1182653"/>
                <a:gd name="connsiteX18" fmla="*/ 528072 w 1182653"/>
                <a:gd name="connsiteY18" fmla="*/ 26183 h 1182653"/>
                <a:gd name="connsiteX19" fmla="*/ 591327 w 1182653"/>
                <a:gd name="connsiteY19" fmla="*/ 0 h 1182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82653" h="1182653">
                  <a:moveTo>
                    <a:pt x="591326" y="99202"/>
                  </a:moveTo>
                  <a:cubicBezTo>
                    <a:pt x="573784" y="99202"/>
                    <a:pt x="556242" y="105856"/>
                    <a:pt x="542935" y="119164"/>
                  </a:cubicBezTo>
                  <a:lnTo>
                    <a:pt x="119164" y="542935"/>
                  </a:lnTo>
                  <a:cubicBezTo>
                    <a:pt x="92548" y="569550"/>
                    <a:pt x="92548" y="613102"/>
                    <a:pt x="119164" y="639718"/>
                  </a:cubicBezTo>
                  <a:lnTo>
                    <a:pt x="542935" y="1063489"/>
                  </a:lnTo>
                  <a:cubicBezTo>
                    <a:pt x="569550" y="1090104"/>
                    <a:pt x="613102" y="1090104"/>
                    <a:pt x="639718" y="1063489"/>
                  </a:cubicBezTo>
                  <a:lnTo>
                    <a:pt x="1063489" y="639718"/>
                  </a:lnTo>
                  <a:cubicBezTo>
                    <a:pt x="1090450" y="613102"/>
                    <a:pt x="1090450" y="569550"/>
                    <a:pt x="1063489" y="542935"/>
                  </a:cubicBezTo>
                  <a:lnTo>
                    <a:pt x="639718" y="119164"/>
                  </a:lnTo>
                  <a:cubicBezTo>
                    <a:pt x="626410" y="105856"/>
                    <a:pt x="608868" y="99202"/>
                    <a:pt x="591326" y="99202"/>
                  </a:cubicBezTo>
                  <a:close/>
                  <a:moveTo>
                    <a:pt x="591327" y="0"/>
                  </a:moveTo>
                  <a:cubicBezTo>
                    <a:pt x="614226" y="0"/>
                    <a:pt x="637126" y="8728"/>
                    <a:pt x="654581" y="26183"/>
                  </a:cubicBezTo>
                  <a:lnTo>
                    <a:pt x="1156470" y="528072"/>
                  </a:lnTo>
                  <a:cubicBezTo>
                    <a:pt x="1191381" y="562983"/>
                    <a:pt x="1191381" y="619670"/>
                    <a:pt x="1156470" y="654581"/>
                  </a:cubicBezTo>
                  <a:lnTo>
                    <a:pt x="654581" y="1156470"/>
                  </a:lnTo>
                  <a:cubicBezTo>
                    <a:pt x="619670" y="1191381"/>
                    <a:pt x="562983" y="1191381"/>
                    <a:pt x="528072" y="1156470"/>
                  </a:cubicBezTo>
                  <a:lnTo>
                    <a:pt x="26184" y="654581"/>
                  </a:lnTo>
                  <a:cubicBezTo>
                    <a:pt x="-8728" y="619670"/>
                    <a:pt x="-8728" y="562983"/>
                    <a:pt x="26184" y="528072"/>
                  </a:cubicBezTo>
                  <a:lnTo>
                    <a:pt x="528072" y="26183"/>
                  </a:lnTo>
                  <a:cubicBezTo>
                    <a:pt x="545528" y="8728"/>
                    <a:pt x="568427" y="0"/>
                    <a:pt x="591327" y="0"/>
                  </a:cubicBezTo>
                  <a:close/>
                </a:path>
              </a:pathLst>
            </a:custGeom>
            <a:solidFill>
              <a:schemeClr val="accent1"/>
            </a:solidFill>
            <a:ln w="9525" cap="flat">
              <a:noFill/>
              <a:prstDash val="solid"/>
              <a:miter/>
            </a:ln>
          </p:spPr>
          <p:txBody>
            <a:bodyPr rtlCol="0" anchor="ctr"/>
            <a:lstStyle/>
            <a:p>
              <a:endParaRPr lang="en-US" dirty="0"/>
            </a:p>
          </p:txBody>
        </p:sp>
      </p:grpSp>
      <p:sp>
        <p:nvSpPr>
          <p:cNvPr id="8" name="TextBox 7">
            <a:extLst>
              <a:ext uri="{FF2B5EF4-FFF2-40B4-BE49-F238E27FC236}">
                <a16:creationId xmlns:a16="http://schemas.microsoft.com/office/drawing/2014/main" id="{B09DF1BC-3D41-7142-8A2F-5C187C6A3C8D}"/>
              </a:ext>
            </a:extLst>
          </p:cNvPr>
          <p:cNvSpPr txBox="1"/>
          <p:nvPr/>
        </p:nvSpPr>
        <p:spPr>
          <a:xfrm>
            <a:off x="860162" y="832797"/>
            <a:ext cx="8099300" cy="461665"/>
          </a:xfrm>
          <a:prstGeom prst="rect">
            <a:avLst/>
          </a:prstGeom>
          <a:noFill/>
        </p:spPr>
        <p:txBody>
          <a:bodyPr wrap="square" rtlCol="0">
            <a:spAutoFit/>
          </a:bodyPr>
          <a:lstStyle/>
          <a:p>
            <a:r>
              <a:rPr lang="en-US" altLang="ko-KR" sz="2400" b="1" dirty="0">
                <a:cs typeface="Arial" pitchFamily="34" charset="0"/>
              </a:rPr>
              <a:t>Machine Learning: Regression, Clustering, and Classification</a:t>
            </a:r>
          </a:p>
        </p:txBody>
      </p:sp>
      <p:sp>
        <p:nvSpPr>
          <p:cNvPr id="9" name="TextBox 8">
            <a:extLst>
              <a:ext uri="{FF2B5EF4-FFF2-40B4-BE49-F238E27FC236}">
                <a16:creationId xmlns:a16="http://schemas.microsoft.com/office/drawing/2014/main" id="{E8221E3D-C6A9-E844-801B-1B996F03E9C0}"/>
              </a:ext>
            </a:extLst>
          </p:cNvPr>
          <p:cNvSpPr txBox="1"/>
          <p:nvPr/>
        </p:nvSpPr>
        <p:spPr>
          <a:xfrm>
            <a:off x="860162" y="1379832"/>
            <a:ext cx="2929200" cy="369332"/>
          </a:xfrm>
          <a:prstGeom prst="rect">
            <a:avLst/>
          </a:prstGeom>
          <a:noFill/>
        </p:spPr>
        <p:txBody>
          <a:bodyPr wrap="none" rtlCol="0">
            <a:spAutoFit/>
          </a:bodyPr>
          <a:lstStyle/>
          <a:p>
            <a:pPr marL="285750" indent="-285750">
              <a:buFont typeface="Wingdings" pitchFamily="2" charset="2"/>
              <a:buChar char="q"/>
            </a:pPr>
            <a:r>
              <a:rPr lang="en-US" dirty="0"/>
              <a:t>K-Nearest Neighbor (KNN)</a:t>
            </a:r>
          </a:p>
        </p:txBody>
      </p:sp>
      <p:sp>
        <p:nvSpPr>
          <p:cNvPr id="5" name="Rectangle 4">
            <a:extLst>
              <a:ext uri="{FF2B5EF4-FFF2-40B4-BE49-F238E27FC236}">
                <a16:creationId xmlns:a16="http://schemas.microsoft.com/office/drawing/2014/main" id="{E78DDE2E-D053-2E4D-A286-58A580B3E47E}"/>
              </a:ext>
            </a:extLst>
          </p:cNvPr>
          <p:cNvSpPr/>
          <p:nvPr/>
        </p:nvSpPr>
        <p:spPr>
          <a:xfrm>
            <a:off x="1257301" y="1944172"/>
            <a:ext cx="9139243" cy="923330"/>
          </a:xfrm>
          <a:prstGeom prst="rect">
            <a:avLst/>
          </a:prstGeom>
        </p:spPr>
        <p:txBody>
          <a:bodyPr wrap="square">
            <a:spAutoFit/>
          </a:bodyPr>
          <a:lstStyle/>
          <a:p>
            <a:br>
              <a:rPr lang="en-GB" dirty="0"/>
            </a:br>
            <a:br>
              <a:rPr lang="en-GB" dirty="0"/>
            </a:br>
            <a:endParaRPr lang="en-US" dirty="0"/>
          </a:p>
        </p:txBody>
      </p:sp>
      <p:sp>
        <p:nvSpPr>
          <p:cNvPr id="12" name="Rectangle 11">
            <a:extLst>
              <a:ext uri="{FF2B5EF4-FFF2-40B4-BE49-F238E27FC236}">
                <a16:creationId xmlns:a16="http://schemas.microsoft.com/office/drawing/2014/main" id="{76F5C31A-75E5-7F4F-BB27-8108C8987305}"/>
              </a:ext>
            </a:extLst>
          </p:cNvPr>
          <p:cNvSpPr/>
          <p:nvPr/>
        </p:nvSpPr>
        <p:spPr>
          <a:xfrm>
            <a:off x="1257301" y="2029098"/>
            <a:ext cx="6096000" cy="923330"/>
          </a:xfrm>
          <a:prstGeom prst="rect">
            <a:avLst/>
          </a:prstGeom>
        </p:spPr>
        <p:txBody>
          <a:bodyPr>
            <a:spAutoFit/>
          </a:bodyPr>
          <a:lstStyle/>
          <a:p>
            <a:r>
              <a:rPr lang="en-GB" b="1" dirty="0">
                <a:latin typeface="Lato"/>
              </a:rPr>
              <a:t>Encoding data columns</a:t>
            </a:r>
          </a:p>
          <a:p>
            <a:br>
              <a:rPr lang="en-GB" dirty="0"/>
            </a:br>
            <a:endParaRPr lang="en-US" dirty="0"/>
          </a:p>
        </p:txBody>
      </p:sp>
      <p:sp>
        <p:nvSpPr>
          <p:cNvPr id="13" name="Rectangle 12">
            <a:extLst>
              <a:ext uri="{FF2B5EF4-FFF2-40B4-BE49-F238E27FC236}">
                <a16:creationId xmlns:a16="http://schemas.microsoft.com/office/drawing/2014/main" id="{91558933-23FA-3D4C-9A47-89FFAD0E6230}"/>
              </a:ext>
            </a:extLst>
          </p:cNvPr>
          <p:cNvSpPr/>
          <p:nvPr/>
        </p:nvSpPr>
        <p:spPr>
          <a:xfrm>
            <a:off x="1467172" y="2398874"/>
            <a:ext cx="10017071" cy="923330"/>
          </a:xfrm>
          <a:prstGeom prst="rect">
            <a:avLst/>
          </a:prstGeom>
        </p:spPr>
        <p:txBody>
          <a:bodyPr wrap="square">
            <a:spAutoFit/>
          </a:bodyPr>
          <a:lstStyle/>
          <a:p>
            <a:r>
              <a:rPr lang="en-GB" dirty="0"/>
              <a:t>Similarly, you can encode temperature and label into numeric columns.</a:t>
            </a:r>
          </a:p>
          <a:p>
            <a:br>
              <a:rPr lang="en-GB" dirty="0"/>
            </a:br>
            <a:endParaRPr lang="en-GB" b="0" i="0" u="none" strike="noStrike" dirty="0">
              <a:effectLst/>
              <a:latin typeface="Lora"/>
            </a:endParaRPr>
          </a:p>
        </p:txBody>
      </p:sp>
      <p:pic>
        <p:nvPicPr>
          <p:cNvPr id="6" name="Picture 5">
            <a:extLst>
              <a:ext uri="{FF2B5EF4-FFF2-40B4-BE49-F238E27FC236}">
                <a16:creationId xmlns:a16="http://schemas.microsoft.com/office/drawing/2014/main" id="{D9979C05-1CE6-D64F-872D-21C2C7A47FDD}"/>
              </a:ext>
            </a:extLst>
          </p:cNvPr>
          <p:cNvPicPr>
            <a:picLocks noChangeAspect="1"/>
          </p:cNvPicPr>
          <p:nvPr/>
        </p:nvPicPr>
        <p:blipFill>
          <a:blip r:embed="rId2"/>
          <a:stretch>
            <a:fillRect/>
          </a:stretch>
        </p:blipFill>
        <p:spPr>
          <a:xfrm>
            <a:off x="1969254" y="2746940"/>
            <a:ext cx="8253492" cy="1364119"/>
          </a:xfrm>
          <a:prstGeom prst="rect">
            <a:avLst/>
          </a:prstGeom>
        </p:spPr>
      </p:pic>
      <p:sp>
        <p:nvSpPr>
          <p:cNvPr id="7" name="Rectangle 6">
            <a:extLst>
              <a:ext uri="{FF2B5EF4-FFF2-40B4-BE49-F238E27FC236}">
                <a16:creationId xmlns:a16="http://schemas.microsoft.com/office/drawing/2014/main" id="{7706786D-C361-A94B-A788-952220B08330}"/>
              </a:ext>
            </a:extLst>
          </p:cNvPr>
          <p:cNvSpPr/>
          <p:nvPr/>
        </p:nvSpPr>
        <p:spPr>
          <a:xfrm>
            <a:off x="1257301" y="4253694"/>
            <a:ext cx="6096000" cy="923330"/>
          </a:xfrm>
          <a:prstGeom prst="rect">
            <a:avLst/>
          </a:prstGeom>
        </p:spPr>
        <p:txBody>
          <a:bodyPr>
            <a:spAutoFit/>
          </a:bodyPr>
          <a:lstStyle/>
          <a:p>
            <a:r>
              <a:rPr lang="en-GB" b="1" dirty="0">
                <a:latin typeface="Lato"/>
              </a:rPr>
              <a:t>Combining Features</a:t>
            </a:r>
          </a:p>
          <a:p>
            <a:br>
              <a:rPr lang="en-GB" dirty="0"/>
            </a:br>
            <a:endParaRPr lang="en-US" dirty="0"/>
          </a:p>
        </p:txBody>
      </p:sp>
      <p:sp>
        <p:nvSpPr>
          <p:cNvPr id="10" name="Rectangle 9">
            <a:extLst>
              <a:ext uri="{FF2B5EF4-FFF2-40B4-BE49-F238E27FC236}">
                <a16:creationId xmlns:a16="http://schemas.microsoft.com/office/drawing/2014/main" id="{8F836180-D513-8A45-8662-F7331AA7EE8C}"/>
              </a:ext>
            </a:extLst>
          </p:cNvPr>
          <p:cNvSpPr/>
          <p:nvPr/>
        </p:nvSpPr>
        <p:spPr>
          <a:xfrm>
            <a:off x="1459423" y="4715359"/>
            <a:ext cx="9273153" cy="923330"/>
          </a:xfrm>
          <a:prstGeom prst="rect">
            <a:avLst/>
          </a:prstGeom>
        </p:spPr>
        <p:txBody>
          <a:bodyPr wrap="square">
            <a:spAutoFit/>
          </a:bodyPr>
          <a:lstStyle/>
          <a:p>
            <a:r>
              <a:rPr lang="en-GB" dirty="0"/>
              <a:t>Here, you will combine multiple columns or features into a single set of data using "zip" function</a:t>
            </a:r>
          </a:p>
          <a:p>
            <a:br>
              <a:rPr lang="en-GB" dirty="0"/>
            </a:br>
            <a:endParaRPr lang="en-US" dirty="0"/>
          </a:p>
        </p:txBody>
      </p:sp>
      <p:pic>
        <p:nvPicPr>
          <p:cNvPr id="11" name="Picture 10">
            <a:extLst>
              <a:ext uri="{FF2B5EF4-FFF2-40B4-BE49-F238E27FC236}">
                <a16:creationId xmlns:a16="http://schemas.microsoft.com/office/drawing/2014/main" id="{9A2D4234-7F62-4C4E-8187-56563BFA1E17}"/>
              </a:ext>
            </a:extLst>
          </p:cNvPr>
          <p:cNvPicPr>
            <a:picLocks noChangeAspect="1"/>
          </p:cNvPicPr>
          <p:nvPr/>
        </p:nvPicPr>
        <p:blipFill>
          <a:blip r:embed="rId3"/>
          <a:stretch>
            <a:fillRect/>
          </a:stretch>
        </p:blipFill>
        <p:spPr>
          <a:xfrm>
            <a:off x="1973557" y="5319659"/>
            <a:ext cx="9004300" cy="1219200"/>
          </a:xfrm>
          <a:prstGeom prst="rect">
            <a:avLst/>
          </a:prstGeom>
        </p:spPr>
      </p:pic>
    </p:spTree>
    <p:extLst>
      <p:ext uri="{BB962C8B-B14F-4D97-AF65-F5344CB8AC3E}">
        <p14:creationId xmlns:p14="http://schemas.microsoft.com/office/powerpoint/2010/main" val="383258237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05213981-51F6-DF41-9FC9-ABF4DFB3227D}"/>
              </a:ext>
            </a:extLst>
          </p:cNvPr>
          <p:cNvGrpSpPr/>
          <p:nvPr/>
        </p:nvGrpSpPr>
        <p:grpSpPr>
          <a:xfrm>
            <a:off x="180474" y="694619"/>
            <a:ext cx="647255" cy="738022"/>
            <a:chOff x="4753009" y="790578"/>
            <a:chExt cx="958096" cy="958096"/>
          </a:xfrm>
        </p:grpSpPr>
        <p:sp>
          <p:nvSpPr>
            <p:cNvPr id="3" name="TextBox 2">
              <a:extLst>
                <a:ext uri="{FF2B5EF4-FFF2-40B4-BE49-F238E27FC236}">
                  <a16:creationId xmlns:a16="http://schemas.microsoft.com/office/drawing/2014/main" id="{45F13D5F-44A1-934D-8551-BC8CE9DF6ABD}"/>
                </a:ext>
              </a:extLst>
            </p:cNvPr>
            <p:cNvSpPr txBox="1"/>
            <p:nvPr/>
          </p:nvSpPr>
          <p:spPr>
            <a:xfrm>
              <a:off x="4753009" y="914221"/>
              <a:ext cx="958096" cy="679241"/>
            </a:xfrm>
            <a:prstGeom prst="rect">
              <a:avLst/>
            </a:prstGeom>
            <a:noFill/>
          </p:spPr>
          <p:txBody>
            <a:bodyPr wrap="square" lIns="108000" rIns="108000" rtlCol="0">
              <a:spAutoFit/>
            </a:bodyPr>
            <a:lstStyle/>
            <a:p>
              <a:pPr algn="ctr"/>
              <a:r>
                <a:rPr lang="en-US" altLang="ko-KR" sz="2800" b="1" dirty="0">
                  <a:cs typeface="Arial" pitchFamily="34" charset="0"/>
                </a:rPr>
                <a:t>1</a:t>
              </a:r>
              <a:endParaRPr lang="ko-KR" altLang="en-US" sz="2800" b="1" dirty="0">
                <a:cs typeface="Arial" pitchFamily="34" charset="0"/>
              </a:endParaRPr>
            </a:p>
          </p:txBody>
        </p:sp>
        <p:sp>
          <p:nvSpPr>
            <p:cNvPr id="4" name="Freeform: Shape 44">
              <a:extLst>
                <a:ext uri="{FF2B5EF4-FFF2-40B4-BE49-F238E27FC236}">
                  <a16:creationId xmlns:a16="http://schemas.microsoft.com/office/drawing/2014/main" id="{743E4BC0-720D-0C4A-B403-BB84479457FC}"/>
                </a:ext>
              </a:extLst>
            </p:cNvPr>
            <p:cNvSpPr/>
            <p:nvPr/>
          </p:nvSpPr>
          <p:spPr>
            <a:xfrm>
              <a:off x="4753009" y="790578"/>
              <a:ext cx="958096" cy="958096"/>
            </a:xfrm>
            <a:custGeom>
              <a:avLst/>
              <a:gdLst>
                <a:gd name="connsiteX0" fmla="*/ 591326 w 1182653"/>
                <a:gd name="connsiteY0" fmla="*/ 99202 h 1182653"/>
                <a:gd name="connsiteX1" fmla="*/ 542935 w 1182653"/>
                <a:gd name="connsiteY1" fmla="*/ 119164 h 1182653"/>
                <a:gd name="connsiteX2" fmla="*/ 119164 w 1182653"/>
                <a:gd name="connsiteY2" fmla="*/ 542935 h 1182653"/>
                <a:gd name="connsiteX3" fmla="*/ 119164 w 1182653"/>
                <a:gd name="connsiteY3" fmla="*/ 639718 h 1182653"/>
                <a:gd name="connsiteX4" fmla="*/ 542935 w 1182653"/>
                <a:gd name="connsiteY4" fmla="*/ 1063489 h 1182653"/>
                <a:gd name="connsiteX5" fmla="*/ 639718 w 1182653"/>
                <a:gd name="connsiteY5" fmla="*/ 1063489 h 1182653"/>
                <a:gd name="connsiteX6" fmla="*/ 1063489 w 1182653"/>
                <a:gd name="connsiteY6" fmla="*/ 639718 h 1182653"/>
                <a:gd name="connsiteX7" fmla="*/ 1063489 w 1182653"/>
                <a:gd name="connsiteY7" fmla="*/ 542935 h 1182653"/>
                <a:gd name="connsiteX8" fmla="*/ 639718 w 1182653"/>
                <a:gd name="connsiteY8" fmla="*/ 119164 h 1182653"/>
                <a:gd name="connsiteX9" fmla="*/ 591326 w 1182653"/>
                <a:gd name="connsiteY9" fmla="*/ 99202 h 1182653"/>
                <a:gd name="connsiteX10" fmla="*/ 591327 w 1182653"/>
                <a:gd name="connsiteY10" fmla="*/ 0 h 1182653"/>
                <a:gd name="connsiteX11" fmla="*/ 654581 w 1182653"/>
                <a:gd name="connsiteY11" fmla="*/ 26183 h 1182653"/>
                <a:gd name="connsiteX12" fmla="*/ 1156470 w 1182653"/>
                <a:gd name="connsiteY12" fmla="*/ 528072 h 1182653"/>
                <a:gd name="connsiteX13" fmla="*/ 1156470 w 1182653"/>
                <a:gd name="connsiteY13" fmla="*/ 654581 h 1182653"/>
                <a:gd name="connsiteX14" fmla="*/ 654581 w 1182653"/>
                <a:gd name="connsiteY14" fmla="*/ 1156470 h 1182653"/>
                <a:gd name="connsiteX15" fmla="*/ 528072 w 1182653"/>
                <a:gd name="connsiteY15" fmla="*/ 1156470 h 1182653"/>
                <a:gd name="connsiteX16" fmla="*/ 26184 w 1182653"/>
                <a:gd name="connsiteY16" fmla="*/ 654581 h 1182653"/>
                <a:gd name="connsiteX17" fmla="*/ 26184 w 1182653"/>
                <a:gd name="connsiteY17" fmla="*/ 528072 h 1182653"/>
                <a:gd name="connsiteX18" fmla="*/ 528072 w 1182653"/>
                <a:gd name="connsiteY18" fmla="*/ 26183 h 1182653"/>
                <a:gd name="connsiteX19" fmla="*/ 591327 w 1182653"/>
                <a:gd name="connsiteY19" fmla="*/ 0 h 1182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82653" h="1182653">
                  <a:moveTo>
                    <a:pt x="591326" y="99202"/>
                  </a:moveTo>
                  <a:cubicBezTo>
                    <a:pt x="573784" y="99202"/>
                    <a:pt x="556242" y="105856"/>
                    <a:pt x="542935" y="119164"/>
                  </a:cubicBezTo>
                  <a:lnTo>
                    <a:pt x="119164" y="542935"/>
                  </a:lnTo>
                  <a:cubicBezTo>
                    <a:pt x="92548" y="569550"/>
                    <a:pt x="92548" y="613102"/>
                    <a:pt x="119164" y="639718"/>
                  </a:cubicBezTo>
                  <a:lnTo>
                    <a:pt x="542935" y="1063489"/>
                  </a:lnTo>
                  <a:cubicBezTo>
                    <a:pt x="569550" y="1090104"/>
                    <a:pt x="613102" y="1090104"/>
                    <a:pt x="639718" y="1063489"/>
                  </a:cubicBezTo>
                  <a:lnTo>
                    <a:pt x="1063489" y="639718"/>
                  </a:lnTo>
                  <a:cubicBezTo>
                    <a:pt x="1090450" y="613102"/>
                    <a:pt x="1090450" y="569550"/>
                    <a:pt x="1063489" y="542935"/>
                  </a:cubicBezTo>
                  <a:lnTo>
                    <a:pt x="639718" y="119164"/>
                  </a:lnTo>
                  <a:cubicBezTo>
                    <a:pt x="626410" y="105856"/>
                    <a:pt x="608868" y="99202"/>
                    <a:pt x="591326" y="99202"/>
                  </a:cubicBezTo>
                  <a:close/>
                  <a:moveTo>
                    <a:pt x="591327" y="0"/>
                  </a:moveTo>
                  <a:cubicBezTo>
                    <a:pt x="614226" y="0"/>
                    <a:pt x="637126" y="8728"/>
                    <a:pt x="654581" y="26183"/>
                  </a:cubicBezTo>
                  <a:lnTo>
                    <a:pt x="1156470" y="528072"/>
                  </a:lnTo>
                  <a:cubicBezTo>
                    <a:pt x="1191381" y="562983"/>
                    <a:pt x="1191381" y="619670"/>
                    <a:pt x="1156470" y="654581"/>
                  </a:cubicBezTo>
                  <a:lnTo>
                    <a:pt x="654581" y="1156470"/>
                  </a:lnTo>
                  <a:cubicBezTo>
                    <a:pt x="619670" y="1191381"/>
                    <a:pt x="562983" y="1191381"/>
                    <a:pt x="528072" y="1156470"/>
                  </a:cubicBezTo>
                  <a:lnTo>
                    <a:pt x="26184" y="654581"/>
                  </a:lnTo>
                  <a:cubicBezTo>
                    <a:pt x="-8728" y="619670"/>
                    <a:pt x="-8728" y="562983"/>
                    <a:pt x="26184" y="528072"/>
                  </a:cubicBezTo>
                  <a:lnTo>
                    <a:pt x="528072" y="26183"/>
                  </a:lnTo>
                  <a:cubicBezTo>
                    <a:pt x="545528" y="8728"/>
                    <a:pt x="568427" y="0"/>
                    <a:pt x="591327" y="0"/>
                  </a:cubicBezTo>
                  <a:close/>
                </a:path>
              </a:pathLst>
            </a:custGeom>
            <a:solidFill>
              <a:schemeClr val="accent1"/>
            </a:solidFill>
            <a:ln w="9525" cap="flat">
              <a:noFill/>
              <a:prstDash val="solid"/>
              <a:miter/>
            </a:ln>
          </p:spPr>
          <p:txBody>
            <a:bodyPr rtlCol="0" anchor="ctr"/>
            <a:lstStyle/>
            <a:p>
              <a:endParaRPr lang="en-US" dirty="0"/>
            </a:p>
          </p:txBody>
        </p:sp>
      </p:grpSp>
      <p:sp>
        <p:nvSpPr>
          <p:cNvPr id="8" name="TextBox 7">
            <a:extLst>
              <a:ext uri="{FF2B5EF4-FFF2-40B4-BE49-F238E27FC236}">
                <a16:creationId xmlns:a16="http://schemas.microsoft.com/office/drawing/2014/main" id="{B09DF1BC-3D41-7142-8A2F-5C187C6A3C8D}"/>
              </a:ext>
            </a:extLst>
          </p:cNvPr>
          <p:cNvSpPr txBox="1"/>
          <p:nvPr/>
        </p:nvSpPr>
        <p:spPr>
          <a:xfrm>
            <a:off x="860162" y="832797"/>
            <a:ext cx="8099300" cy="461665"/>
          </a:xfrm>
          <a:prstGeom prst="rect">
            <a:avLst/>
          </a:prstGeom>
          <a:noFill/>
        </p:spPr>
        <p:txBody>
          <a:bodyPr wrap="square" rtlCol="0">
            <a:spAutoFit/>
          </a:bodyPr>
          <a:lstStyle/>
          <a:p>
            <a:r>
              <a:rPr lang="en-US" altLang="ko-KR" sz="2400" b="1" dirty="0">
                <a:cs typeface="Arial" pitchFamily="34" charset="0"/>
              </a:rPr>
              <a:t>Machine Learning: Regression, Clustering, and Classification</a:t>
            </a:r>
          </a:p>
        </p:txBody>
      </p:sp>
      <p:sp>
        <p:nvSpPr>
          <p:cNvPr id="9" name="TextBox 8">
            <a:extLst>
              <a:ext uri="{FF2B5EF4-FFF2-40B4-BE49-F238E27FC236}">
                <a16:creationId xmlns:a16="http://schemas.microsoft.com/office/drawing/2014/main" id="{E8221E3D-C6A9-E844-801B-1B996F03E9C0}"/>
              </a:ext>
            </a:extLst>
          </p:cNvPr>
          <p:cNvSpPr txBox="1"/>
          <p:nvPr/>
        </p:nvSpPr>
        <p:spPr>
          <a:xfrm>
            <a:off x="860162" y="1379832"/>
            <a:ext cx="2929200" cy="369332"/>
          </a:xfrm>
          <a:prstGeom prst="rect">
            <a:avLst/>
          </a:prstGeom>
          <a:noFill/>
        </p:spPr>
        <p:txBody>
          <a:bodyPr wrap="none" rtlCol="0">
            <a:spAutoFit/>
          </a:bodyPr>
          <a:lstStyle/>
          <a:p>
            <a:pPr marL="285750" indent="-285750">
              <a:buFont typeface="Wingdings" pitchFamily="2" charset="2"/>
              <a:buChar char="q"/>
            </a:pPr>
            <a:r>
              <a:rPr lang="en-US" dirty="0"/>
              <a:t>K-Nearest Neighbor (KNN)</a:t>
            </a:r>
          </a:p>
        </p:txBody>
      </p:sp>
      <p:sp>
        <p:nvSpPr>
          <p:cNvPr id="5" name="Rectangle 4">
            <a:extLst>
              <a:ext uri="{FF2B5EF4-FFF2-40B4-BE49-F238E27FC236}">
                <a16:creationId xmlns:a16="http://schemas.microsoft.com/office/drawing/2014/main" id="{E78DDE2E-D053-2E4D-A286-58A580B3E47E}"/>
              </a:ext>
            </a:extLst>
          </p:cNvPr>
          <p:cNvSpPr/>
          <p:nvPr/>
        </p:nvSpPr>
        <p:spPr>
          <a:xfrm>
            <a:off x="1257301" y="1944172"/>
            <a:ext cx="9139243" cy="923330"/>
          </a:xfrm>
          <a:prstGeom prst="rect">
            <a:avLst/>
          </a:prstGeom>
        </p:spPr>
        <p:txBody>
          <a:bodyPr wrap="square">
            <a:spAutoFit/>
          </a:bodyPr>
          <a:lstStyle/>
          <a:p>
            <a:br>
              <a:rPr lang="en-GB" dirty="0"/>
            </a:br>
            <a:br>
              <a:rPr lang="en-GB" dirty="0"/>
            </a:br>
            <a:endParaRPr lang="en-US" dirty="0"/>
          </a:p>
        </p:txBody>
      </p:sp>
      <p:sp>
        <p:nvSpPr>
          <p:cNvPr id="12" name="Rectangle 11">
            <a:extLst>
              <a:ext uri="{FF2B5EF4-FFF2-40B4-BE49-F238E27FC236}">
                <a16:creationId xmlns:a16="http://schemas.microsoft.com/office/drawing/2014/main" id="{76F5C31A-75E5-7F4F-BB27-8108C8987305}"/>
              </a:ext>
            </a:extLst>
          </p:cNvPr>
          <p:cNvSpPr/>
          <p:nvPr/>
        </p:nvSpPr>
        <p:spPr>
          <a:xfrm>
            <a:off x="1257301" y="2029098"/>
            <a:ext cx="6096000" cy="1200329"/>
          </a:xfrm>
          <a:prstGeom prst="rect">
            <a:avLst/>
          </a:prstGeom>
        </p:spPr>
        <p:txBody>
          <a:bodyPr>
            <a:spAutoFit/>
          </a:bodyPr>
          <a:lstStyle/>
          <a:p>
            <a:r>
              <a:rPr lang="en-GB" b="1" dirty="0"/>
              <a:t>Generating Model</a:t>
            </a:r>
          </a:p>
          <a:p>
            <a:br>
              <a:rPr lang="en-GB" dirty="0"/>
            </a:br>
            <a:br>
              <a:rPr lang="en-GB" dirty="0"/>
            </a:br>
            <a:endParaRPr lang="en-US" dirty="0"/>
          </a:p>
        </p:txBody>
      </p:sp>
      <p:sp>
        <p:nvSpPr>
          <p:cNvPr id="14" name="Rectangle 13">
            <a:extLst>
              <a:ext uri="{FF2B5EF4-FFF2-40B4-BE49-F238E27FC236}">
                <a16:creationId xmlns:a16="http://schemas.microsoft.com/office/drawing/2014/main" id="{6EAC0F1B-ED0E-144E-B117-5E20433EB097}"/>
              </a:ext>
            </a:extLst>
          </p:cNvPr>
          <p:cNvSpPr/>
          <p:nvPr/>
        </p:nvSpPr>
        <p:spPr>
          <a:xfrm>
            <a:off x="1482670" y="2437190"/>
            <a:ext cx="10280543" cy="1477328"/>
          </a:xfrm>
          <a:prstGeom prst="rect">
            <a:avLst/>
          </a:prstGeom>
        </p:spPr>
        <p:txBody>
          <a:bodyPr wrap="square">
            <a:spAutoFit/>
          </a:bodyPr>
          <a:lstStyle/>
          <a:p>
            <a:pPr marL="285750" indent="-285750">
              <a:buFont typeface="Arial" panose="020B0604020202020204" pitchFamily="34" charset="0"/>
              <a:buChar char="•"/>
            </a:pPr>
            <a:r>
              <a:rPr lang="en-GB" dirty="0"/>
              <a:t>First, import the </a:t>
            </a:r>
            <a:r>
              <a:rPr lang="en-GB" dirty="0" err="1"/>
              <a:t>KNeighborsClassifier</a:t>
            </a:r>
            <a:r>
              <a:rPr lang="en-GB" dirty="0"/>
              <a:t> module and create KNN classifier object by passing argument number of </a:t>
            </a:r>
            <a:r>
              <a:rPr lang="en-GB" dirty="0" err="1"/>
              <a:t>neighbors</a:t>
            </a:r>
            <a:r>
              <a:rPr lang="en-GB" dirty="0"/>
              <a:t> in </a:t>
            </a:r>
            <a:r>
              <a:rPr lang="en-GB" dirty="0" err="1"/>
              <a:t>KNeighborsClassifier</a:t>
            </a:r>
            <a:r>
              <a:rPr lang="en-GB" dirty="0"/>
              <a:t>() function.</a:t>
            </a:r>
          </a:p>
          <a:p>
            <a:pPr marL="285750" indent="-285750">
              <a:buFont typeface="Arial" panose="020B0604020202020204" pitchFamily="34" charset="0"/>
              <a:buChar char="•"/>
            </a:pPr>
            <a:r>
              <a:rPr lang="en-GB" dirty="0"/>
              <a:t>Fit your model on the train set using fit() and perform prediction on the test set using predict().</a:t>
            </a:r>
          </a:p>
          <a:p>
            <a:br>
              <a:rPr lang="en-GB" dirty="0"/>
            </a:br>
            <a:endParaRPr lang="en-US" dirty="0"/>
          </a:p>
        </p:txBody>
      </p:sp>
      <p:pic>
        <p:nvPicPr>
          <p:cNvPr id="15" name="Picture 14">
            <a:extLst>
              <a:ext uri="{FF2B5EF4-FFF2-40B4-BE49-F238E27FC236}">
                <a16:creationId xmlns:a16="http://schemas.microsoft.com/office/drawing/2014/main" id="{1EF6B5C5-B7C3-BC40-B5D8-393603062E56}"/>
              </a:ext>
            </a:extLst>
          </p:cNvPr>
          <p:cNvPicPr>
            <a:picLocks noChangeAspect="1"/>
          </p:cNvPicPr>
          <p:nvPr/>
        </p:nvPicPr>
        <p:blipFill>
          <a:blip r:embed="rId2"/>
          <a:stretch>
            <a:fillRect/>
          </a:stretch>
        </p:blipFill>
        <p:spPr>
          <a:xfrm>
            <a:off x="3347635" y="3275594"/>
            <a:ext cx="5935850" cy="2942844"/>
          </a:xfrm>
          <a:prstGeom prst="rect">
            <a:avLst/>
          </a:prstGeom>
        </p:spPr>
      </p:pic>
      <p:sp>
        <p:nvSpPr>
          <p:cNvPr id="16" name="Rectangle 15">
            <a:extLst>
              <a:ext uri="{FF2B5EF4-FFF2-40B4-BE49-F238E27FC236}">
                <a16:creationId xmlns:a16="http://schemas.microsoft.com/office/drawing/2014/main" id="{EC05681E-74AB-6341-BF97-7C6AACF06268}"/>
              </a:ext>
            </a:extLst>
          </p:cNvPr>
          <p:cNvSpPr/>
          <p:nvPr/>
        </p:nvSpPr>
        <p:spPr>
          <a:xfrm>
            <a:off x="1482670" y="6146038"/>
            <a:ext cx="10017071" cy="646331"/>
          </a:xfrm>
          <a:prstGeom prst="rect">
            <a:avLst/>
          </a:prstGeom>
        </p:spPr>
        <p:txBody>
          <a:bodyPr wrap="square">
            <a:spAutoFit/>
          </a:bodyPr>
          <a:lstStyle/>
          <a:p>
            <a:pPr marL="285750" indent="-285750">
              <a:buFont typeface="Arial" panose="020B0604020202020204" pitchFamily="34" charset="0"/>
              <a:buChar char="•"/>
            </a:pPr>
            <a:r>
              <a:rPr lang="en-GB" dirty="0"/>
              <a:t>In the above example, you have given input [0,2], where 0 means Overcast weather and 2 means Mild temperature. Model predicts [1], which means play.</a:t>
            </a:r>
            <a:endParaRPr lang="en-US" dirty="0"/>
          </a:p>
        </p:txBody>
      </p:sp>
    </p:spTree>
    <p:extLst>
      <p:ext uri="{BB962C8B-B14F-4D97-AF65-F5344CB8AC3E}">
        <p14:creationId xmlns:p14="http://schemas.microsoft.com/office/powerpoint/2010/main" val="384610248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05213981-51F6-DF41-9FC9-ABF4DFB3227D}"/>
              </a:ext>
            </a:extLst>
          </p:cNvPr>
          <p:cNvGrpSpPr/>
          <p:nvPr/>
        </p:nvGrpSpPr>
        <p:grpSpPr>
          <a:xfrm>
            <a:off x="180474" y="694619"/>
            <a:ext cx="647255" cy="738022"/>
            <a:chOff x="4753009" y="790578"/>
            <a:chExt cx="958096" cy="958096"/>
          </a:xfrm>
        </p:grpSpPr>
        <p:sp>
          <p:nvSpPr>
            <p:cNvPr id="3" name="TextBox 2">
              <a:extLst>
                <a:ext uri="{FF2B5EF4-FFF2-40B4-BE49-F238E27FC236}">
                  <a16:creationId xmlns:a16="http://schemas.microsoft.com/office/drawing/2014/main" id="{45F13D5F-44A1-934D-8551-BC8CE9DF6ABD}"/>
                </a:ext>
              </a:extLst>
            </p:cNvPr>
            <p:cNvSpPr txBox="1"/>
            <p:nvPr/>
          </p:nvSpPr>
          <p:spPr>
            <a:xfrm>
              <a:off x="4753009" y="914221"/>
              <a:ext cx="958096" cy="679241"/>
            </a:xfrm>
            <a:prstGeom prst="rect">
              <a:avLst/>
            </a:prstGeom>
            <a:noFill/>
          </p:spPr>
          <p:txBody>
            <a:bodyPr wrap="square" lIns="108000" rIns="108000" rtlCol="0">
              <a:spAutoFit/>
            </a:bodyPr>
            <a:lstStyle/>
            <a:p>
              <a:pPr algn="ctr"/>
              <a:r>
                <a:rPr lang="en-US" altLang="ko-KR" sz="2800" b="1" dirty="0">
                  <a:cs typeface="Arial" pitchFamily="34" charset="0"/>
                </a:rPr>
                <a:t>1</a:t>
              </a:r>
              <a:endParaRPr lang="ko-KR" altLang="en-US" sz="2800" b="1" dirty="0">
                <a:cs typeface="Arial" pitchFamily="34" charset="0"/>
              </a:endParaRPr>
            </a:p>
          </p:txBody>
        </p:sp>
        <p:sp>
          <p:nvSpPr>
            <p:cNvPr id="4" name="Freeform: Shape 44">
              <a:extLst>
                <a:ext uri="{FF2B5EF4-FFF2-40B4-BE49-F238E27FC236}">
                  <a16:creationId xmlns:a16="http://schemas.microsoft.com/office/drawing/2014/main" id="{743E4BC0-720D-0C4A-B403-BB84479457FC}"/>
                </a:ext>
              </a:extLst>
            </p:cNvPr>
            <p:cNvSpPr/>
            <p:nvPr/>
          </p:nvSpPr>
          <p:spPr>
            <a:xfrm>
              <a:off x="4753009" y="790578"/>
              <a:ext cx="958096" cy="958096"/>
            </a:xfrm>
            <a:custGeom>
              <a:avLst/>
              <a:gdLst>
                <a:gd name="connsiteX0" fmla="*/ 591326 w 1182653"/>
                <a:gd name="connsiteY0" fmla="*/ 99202 h 1182653"/>
                <a:gd name="connsiteX1" fmla="*/ 542935 w 1182653"/>
                <a:gd name="connsiteY1" fmla="*/ 119164 h 1182653"/>
                <a:gd name="connsiteX2" fmla="*/ 119164 w 1182653"/>
                <a:gd name="connsiteY2" fmla="*/ 542935 h 1182653"/>
                <a:gd name="connsiteX3" fmla="*/ 119164 w 1182653"/>
                <a:gd name="connsiteY3" fmla="*/ 639718 h 1182653"/>
                <a:gd name="connsiteX4" fmla="*/ 542935 w 1182653"/>
                <a:gd name="connsiteY4" fmla="*/ 1063489 h 1182653"/>
                <a:gd name="connsiteX5" fmla="*/ 639718 w 1182653"/>
                <a:gd name="connsiteY5" fmla="*/ 1063489 h 1182653"/>
                <a:gd name="connsiteX6" fmla="*/ 1063489 w 1182653"/>
                <a:gd name="connsiteY6" fmla="*/ 639718 h 1182653"/>
                <a:gd name="connsiteX7" fmla="*/ 1063489 w 1182653"/>
                <a:gd name="connsiteY7" fmla="*/ 542935 h 1182653"/>
                <a:gd name="connsiteX8" fmla="*/ 639718 w 1182653"/>
                <a:gd name="connsiteY8" fmla="*/ 119164 h 1182653"/>
                <a:gd name="connsiteX9" fmla="*/ 591326 w 1182653"/>
                <a:gd name="connsiteY9" fmla="*/ 99202 h 1182653"/>
                <a:gd name="connsiteX10" fmla="*/ 591327 w 1182653"/>
                <a:gd name="connsiteY10" fmla="*/ 0 h 1182653"/>
                <a:gd name="connsiteX11" fmla="*/ 654581 w 1182653"/>
                <a:gd name="connsiteY11" fmla="*/ 26183 h 1182653"/>
                <a:gd name="connsiteX12" fmla="*/ 1156470 w 1182653"/>
                <a:gd name="connsiteY12" fmla="*/ 528072 h 1182653"/>
                <a:gd name="connsiteX13" fmla="*/ 1156470 w 1182653"/>
                <a:gd name="connsiteY13" fmla="*/ 654581 h 1182653"/>
                <a:gd name="connsiteX14" fmla="*/ 654581 w 1182653"/>
                <a:gd name="connsiteY14" fmla="*/ 1156470 h 1182653"/>
                <a:gd name="connsiteX15" fmla="*/ 528072 w 1182653"/>
                <a:gd name="connsiteY15" fmla="*/ 1156470 h 1182653"/>
                <a:gd name="connsiteX16" fmla="*/ 26184 w 1182653"/>
                <a:gd name="connsiteY16" fmla="*/ 654581 h 1182653"/>
                <a:gd name="connsiteX17" fmla="*/ 26184 w 1182653"/>
                <a:gd name="connsiteY17" fmla="*/ 528072 h 1182653"/>
                <a:gd name="connsiteX18" fmla="*/ 528072 w 1182653"/>
                <a:gd name="connsiteY18" fmla="*/ 26183 h 1182653"/>
                <a:gd name="connsiteX19" fmla="*/ 591327 w 1182653"/>
                <a:gd name="connsiteY19" fmla="*/ 0 h 1182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82653" h="1182653">
                  <a:moveTo>
                    <a:pt x="591326" y="99202"/>
                  </a:moveTo>
                  <a:cubicBezTo>
                    <a:pt x="573784" y="99202"/>
                    <a:pt x="556242" y="105856"/>
                    <a:pt x="542935" y="119164"/>
                  </a:cubicBezTo>
                  <a:lnTo>
                    <a:pt x="119164" y="542935"/>
                  </a:lnTo>
                  <a:cubicBezTo>
                    <a:pt x="92548" y="569550"/>
                    <a:pt x="92548" y="613102"/>
                    <a:pt x="119164" y="639718"/>
                  </a:cubicBezTo>
                  <a:lnTo>
                    <a:pt x="542935" y="1063489"/>
                  </a:lnTo>
                  <a:cubicBezTo>
                    <a:pt x="569550" y="1090104"/>
                    <a:pt x="613102" y="1090104"/>
                    <a:pt x="639718" y="1063489"/>
                  </a:cubicBezTo>
                  <a:lnTo>
                    <a:pt x="1063489" y="639718"/>
                  </a:lnTo>
                  <a:cubicBezTo>
                    <a:pt x="1090450" y="613102"/>
                    <a:pt x="1090450" y="569550"/>
                    <a:pt x="1063489" y="542935"/>
                  </a:cubicBezTo>
                  <a:lnTo>
                    <a:pt x="639718" y="119164"/>
                  </a:lnTo>
                  <a:cubicBezTo>
                    <a:pt x="626410" y="105856"/>
                    <a:pt x="608868" y="99202"/>
                    <a:pt x="591326" y="99202"/>
                  </a:cubicBezTo>
                  <a:close/>
                  <a:moveTo>
                    <a:pt x="591327" y="0"/>
                  </a:moveTo>
                  <a:cubicBezTo>
                    <a:pt x="614226" y="0"/>
                    <a:pt x="637126" y="8728"/>
                    <a:pt x="654581" y="26183"/>
                  </a:cubicBezTo>
                  <a:lnTo>
                    <a:pt x="1156470" y="528072"/>
                  </a:lnTo>
                  <a:cubicBezTo>
                    <a:pt x="1191381" y="562983"/>
                    <a:pt x="1191381" y="619670"/>
                    <a:pt x="1156470" y="654581"/>
                  </a:cubicBezTo>
                  <a:lnTo>
                    <a:pt x="654581" y="1156470"/>
                  </a:lnTo>
                  <a:cubicBezTo>
                    <a:pt x="619670" y="1191381"/>
                    <a:pt x="562983" y="1191381"/>
                    <a:pt x="528072" y="1156470"/>
                  </a:cubicBezTo>
                  <a:lnTo>
                    <a:pt x="26184" y="654581"/>
                  </a:lnTo>
                  <a:cubicBezTo>
                    <a:pt x="-8728" y="619670"/>
                    <a:pt x="-8728" y="562983"/>
                    <a:pt x="26184" y="528072"/>
                  </a:cubicBezTo>
                  <a:lnTo>
                    <a:pt x="528072" y="26183"/>
                  </a:lnTo>
                  <a:cubicBezTo>
                    <a:pt x="545528" y="8728"/>
                    <a:pt x="568427" y="0"/>
                    <a:pt x="591327" y="0"/>
                  </a:cubicBezTo>
                  <a:close/>
                </a:path>
              </a:pathLst>
            </a:custGeom>
            <a:solidFill>
              <a:schemeClr val="accent1"/>
            </a:solidFill>
            <a:ln w="9525" cap="flat">
              <a:noFill/>
              <a:prstDash val="solid"/>
              <a:miter/>
            </a:ln>
          </p:spPr>
          <p:txBody>
            <a:bodyPr rtlCol="0" anchor="ctr"/>
            <a:lstStyle/>
            <a:p>
              <a:endParaRPr lang="en-US" dirty="0"/>
            </a:p>
          </p:txBody>
        </p:sp>
      </p:grpSp>
      <p:sp>
        <p:nvSpPr>
          <p:cNvPr id="8" name="TextBox 7">
            <a:extLst>
              <a:ext uri="{FF2B5EF4-FFF2-40B4-BE49-F238E27FC236}">
                <a16:creationId xmlns:a16="http://schemas.microsoft.com/office/drawing/2014/main" id="{B09DF1BC-3D41-7142-8A2F-5C187C6A3C8D}"/>
              </a:ext>
            </a:extLst>
          </p:cNvPr>
          <p:cNvSpPr txBox="1"/>
          <p:nvPr/>
        </p:nvSpPr>
        <p:spPr>
          <a:xfrm>
            <a:off x="860162" y="832797"/>
            <a:ext cx="8099300" cy="461665"/>
          </a:xfrm>
          <a:prstGeom prst="rect">
            <a:avLst/>
          </a:prstGeom>
          <a:noFill/>
        </p:spPr>
        <p:txBody>
          <a:bodyPr wrap="square" rtlCol="0">
            <a:spAutoFit/>
          </a:bodyPr>
          <a:lstStyle/>
          <a:p>
            <a:r>
              <a:rPr lang="en-US" altLang="ko-KR" sz="2400" b="1" dirty="0">
                <a:cs typeface="Arial" pitchFamily="34" charset="0"/>
              </a:rPr>
              <a:t>Machine Learning: Regression, Clustering, and Classification</a:t>
            </a:r>
          </a:p>
        </p:txBody>
      </p:sp>
      <p:sp>
        <p:nvSpPr>
          <p:cNvPr id="9" name="TextBox 8">
            <a:extLst>
              <a:ext uri="{FF2B5EF4-FFF2-40B4-BE49-F238E27FC236}">
                <a16:creationId xmlns:a16="http://schemas.microsoft.com/office/drawing/2014/main" id="{E8221E3D-C6A9-E844-801B-1B996F03E9C0}"/>
              </a:ext>
            </a:extLst>
          </p:cNvPr>
          <p:cNvSpPr txBox="1"/>
          <p:nvPr/>
        </p:nvSpPr>
        <p:spPr>
          <a:xfrm>
            <a:off x="860162" y="1379832"/>
            <a:ext cx="2929200" cy="369332"/>
          </a:xfrm>
          <a:prstGeom prst="rect">
            <a:avLst/>
          </a:prstGeom>
          <a:noFill/>
        </p:spPr>
        <p:txBody>
          <a:bodyPr wrap="none" rtlCol="0">
            <a:spAutoFit/>
          </a:bodyPr>
          <a:lstStyle/>
          <a:p>
            <a:pPr marL="285750" indent="-285750">
              <a:buFont typeface="Wingdings" pitchFamily="2" charset="2"/>
              <a:buChar char="q"/>
            </a:pPr>
            <a:r>
              <a:rPr lang="en-US" dirty="0"/>
              <a:t>K-Nearest Neighbor (KNN)</a:t>
            </a:r>
          </a:p>
        </p:txBody>
      </p:sp>
      <p:sp>
        <p:nvSpPr>
          <p:cNvPr id="5" name="Rectangle 4">
            <a:extLst>
              <a:ext uri="{FF2B5EF4-FFF2-40B4-BE49-F238E27FC236}">
                <a16:creationId xmlns:a16="http://schemas.microsoft.com/office/drawing/2014/main" id="{E78DDE2E-D053-2E4D-A286-58A580B3E47E}"/>
              </a:ext>
            </a:extLst>
          </p:cNvPr>
          <p:cNvSpPr/>
          <p:nvPr/>
        </p:nvSpPr>
        <p:spPr>
          <a:xfrm>
            <a:off x="1257301" y="1944172"/>
            <a:ext cx="9139243" cy="923330"/>
          </a:xfrm>
          <a:prstGeom prst="rect">
            <a:avLst/>
          </a:prstGeom>
        </p:spPr>
        <p:txBody>
          <a:bodyPr wrap="square">
            <a:spAutoFit/>
          </a:bodyPr>
          <a:lstStyle/>
          <a:p>
            <a:br>
              <a:rPr lang="en-GB" dirty="0"/>
            </a:br>
            <a:br>
              <a:rPr lang="en-GB" dirty="0"/>
            </a:br>
            <a:endParaRPr lang="en-US" dirty="0"/>
          </a:p>
        </p:txBody>
      </p:sp>
      <p:sp>
        <p:nvSpPr>
          <p:cNvPr id="6" name="Rectangle 5">
            <a:extLst>
              <a:ext uri="{FF2B5EF4-FFF2-40B4-BE49-F238E27FC236}">
                <a16:creationId xmlns:a16="http://schemas.microsoft.com/office/drawing/2014/main" id="{2832CF2E-3B65-9C41-90AF-D10908589AD0}"/>
              </a:ext>
            </a:extLst>
          </p:cNvPr>
          <p:cNvSpPr/>
          <p:nvPr/>
        </p:nvSpPr>
        <p:spPr>
          <a:xfrm>
            <a:off x="1257301" y="1944172"/>
            <a:ext cx="6096000" cy="923330"/>
          </a:xfrm>
          <a:prstGeom prst="rect">
            <a:avLst/>
          </a:prstGeom>
        </p:spPr>
        <p:txBody>
          <a:bodyPr>
            <a:spAutoFit/>
          </a:bodyPr>
          <a:lstStyle/>
          <a:p>
            <a:r>
              <a:rPr lang="en-GB" b="1" dirty="0">
                <a:latin typeface="Lato"/>
              </a:rPr>
              <a:t>KNN with Multiple Classes</a:t>
            </a:r>
          </a:p>
          <a:p>
            <a:br>
              <a:rPr lang="en-GB" dirty="0"/>
            </a:br>
            <a:endParaRPr lang="en-US" dirty="0"/>
          </a:p>
        </p:txBody>
      </p:sp>
      <p:sp>
        <p:nvSpPr>
          <p:cNvPr id="7" name="Rectangle 6">
            <a:extLst>
              <a:ext uri="{FF2B5EF4-FFF2-40B4-BE49-F238E27FC236}">
                <a16:creationId xmlns:a16="http://schemas.microsoft.com/office/drawing/2014/main" id="{E4CA9EB1-FDCC-3543-8927-FD8DBA50B140}"/>
              </a:ext>
            </a:extLst>
          </p:cNvPr>
          <p:cNvSpPr/>
          <p:nvPr/>
        </p:nvSpPr>
        <p:spPr>
          <a:xfrm>
            <a:off x="1575660" y="2386975"/>
            <a:ext cx="10234047" cy="1200329"/>
          </a:xfrm>
          <a:prstGeom prst="rect">
            <a:avLst/>
          </a:prstGeom>
        </p:spPr>
        <p:txBody>
          <a:bodyPr wrap="square">
            <a:spAutoFit/>
          </a:bodyPr>
          <a:lstStyle/>
          <a:p>
            <a:r>
              <a:rPr lang="en-GB" dirty="0"/>
              <a:t>In this example we will use the wine dataset, which is a very famous multi-class classification problem. The  k-Nearest Neighbours algorithm to predict whether the patients in the "Pima Indians Diabetes Dataset" have diabetes or not.</a:t>
            </a:r>
            <a:br>
              <a:rPr lang="en-GB" dirty="0"/>
            </a:br>
            <a:endParaRPr lang="en-US" dirty="0"/>
          </a:p>
        </p:txBody>
      </p:sp>
      <p:pic>
        <p:nvPicPr>
          <p:cNvPr id="10" name="Picture 9">
            <a:extLst>
              <a:ext uri="{FF2B5EF4-FFF2-40B4-BE49-F238E27FC236}">
                <a16:creationId xmlns:a16="http://schemas.microsoft.com/office/drawing/2014/main" id="{A9D1F0C6-0814-D842-81C2-3D9A70AB44D6}"/>
              </a:ext>
            </a:extLst>
          </p:cNvPr>
          <p:cNvPicPr>
            <a:picLocks noChangeAspect="1"/>
          </p:cNvPicPr>
          <p:nvPr/>
        </p:nvPicPr>
        <p:blipFill>
          <a:blip r:embed="rId2"/>
          <a:stretch>
            <a:fillRect/>
          </a:stretch>
        </p:blipFill>
        <p:spPr>
          <a:xfrm>
            <a:off x="4082243" y="3429000"/>
            <a:ext cx="3810538" cy="1444227"/>
          </a:xfrm>
          <a:prstGeom prst="rect">
            <a:avLst/>
          </a:prstGeom>
        </p:spPr>
      </p:pic>
      <p:pic>
        <p:nvPicPr>
          <p:cNvPr id="11" name="Picture 10">
            <a:extLst>
              <a:ext uri="{FF2B5EF4-FFF2-40B4-BE49-F238E27FC236}">
                <a16:creationId xmlns:a16="http://schemas.microsoft.com/office/drawing/2014/main" id="{85861580-BA35-D24D-8A2F-665727A85EF7}"/>
              </a:ext>
            </a:extLst>
          </p:cNvPr>
          <p:cNvPicPr>
            <a:picLocks noChangeAspect="1"/>
          </p:cNvPicPr>
          <p:nvPr/>
        </p:nvPicPr>
        <p:blipFill>
          <a:blip r:embed="rId3"/>
          <a:stretch>
            <a:fillRect/>
          </a:stretch>
        </p:blipFill>
        <p:spPr>
          <a:xfrm>
            <a:off x="4082243" y="4885088"/>
            <a:ext cx="4935538" cy="1478277"/>
          </a:xfrm>
          <a:prstGeom prst="rect">
            <a:avLst/>
          </a:prstGeom>
        </p:spPr>
      </p:pic>
      <p:sp>
        <p:nvSpPr>
          <p:cNvPr id="13" name="TextBox 12">
            <a:extLst>
              <a:ext uri="{FF2B5EF4-FFF2-40B4-BE49-F238E27FC236}">
                <a16:creationId xmlns:a16="http://schemas.microsoft.com/office/drawing/2014/main" id="{3F06D7A0-4B21-194D-81E2-EC50D130DA41}"/>
              </a:ext>
            </a:extLst>
          </p:cNvPr>
          <p:cNvSpPr txBox="1"/>
          <p:nvPr/>
        </p:nvSpPr>
        <p:spPr>
          <a:xfrm>
            <a:off x="1575660" y="6375226"/>
            <a:ext cx="7710957" cy="369332"/>
          </a:xfrm>
          <a:prstGeom prst="rect">
            <a:avLst/>
          </a:prstGeom>
          <a:noFill/>
        </p:spPr>
        <p:txBody>
          <a:bodyPr wrap="none" rtlCol="0">
            <a:spAutoFit/>
          </a:bodyPr>
          <a:lstStyle/>
          <a:p>
            <a:r>
              <a:rPr lang="en-US" dirty="0"/>
              <a:t>Dataset source: </a:t>
            </a:r>
            <a:r>
              <a:rPr lang="en-US" dirty="0">
                <a:solidFill>
                  <a:schemeClr val="accent1">
                    <a:lumMod val="75000"/>
                  </a:schemeClr>
                </a:solidFill>
              </a:rPr>
              <a:t>https://</a:t>
            </a:r>
            <a:r>
              <a:rPr lang="en-US" dirty="0" err="1">
                <a:solidFill>
                  <a:schemeClr val="accent1">
                    <a:lumMod val="75000"/>
                  </a:schemeClr>
                </a:solidFill>
              </a:rPr>
              <a:t>www.kaggle.com</a:t>
            </a:r>
            <a:r>
              <a:rPr lang="en-US" dirty="0">
                <a:solidFill>
                  <a:schemeClr val="accent1">
                    <a:lumMod val="75000"/>
                  </a:schemeClr>
                </a:solidFill>
              </a:rPr>
              <a:t>/</a:t>
            </a:r>
            <a:r>
              <a:rPr lang="en-US" dirty="0" err="1">
                <a:solidFill>
                  <a:schemeClr val="accent1">
                    <a:lumMod val="75000"/>
                  </a:schemeClr>
                </a:solidFill>
              </a:rPr>
              <a:t>uciml</a:t>
            </a:r>
            <a:r>
              <a:rPr lang="en-US" dirty="0">
                <a:solidFill>
                  <a:schemeClr val="accent1">
                    <a:lumMod val="75000"/>
                  </a:schemeClr>
                </a:solidFill>
              </a:rPr>
              <a:t>/pima-</a:t>
            </a:r>
            <a:r>
              <a:rPr lang="en-US" dirty="0" err="1">
                <a:solidFill>
                  <a:schemeClr val="accent1">
                    <a:lumMod val="75000"/>
                  </a:schemeClr>
                </a:solidFill>
              </a:rPr>
              <a:t>indians</a:t>
            </a:r>
            <a:r>
              <a:rPr lang="en-US" dirty="0">
                <a:solidFill>
                  <a:schemeClr val="accent1">
                    <a:lumMod val="75000"/>
                  </a:schemeClr>
                </a:solidFill>
              </a:rPr>
              <a:t>-diabetes-database</a:t>
            </a:r>
          </a:p>
        </p:txBody>
      </p:sp>
    </p:spTree>
    <p:extLst>
      <p:ext uri="{BB962C8B-B14F-4D97-AF65-F5344CB8AC3E}">
        <p14:creationId xmlns:p14="http://schemas.microsoft.com/office/powerpoint/2010/main" val="126339150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05213981-51F6-DF41-9FC9-ABF4DFB3227D}"/>
              </a:ext>
            </a:extLst>
          </p:cNvPr>
          <p:cNvGrpSpPr/>
          <p:nvPr/>
        </p:nvGrpSpPr>
        <p:grpSpPr>
          <a:xfrm>
            <a:off x="180474" y="694619"/>
            <a:ext cx="647255" cy="738022"/>
            <a:chOff x="4753009" y="790578"/>
            <a:chExt cx="958096" cy="958096"/>
          </a:xfrm>
        </p:grpSpPr>
        <p:sp>
          <p:nvSpPr>
            <p:cNvPr id="3" name="TextBox 2">
              <a:extLst>
                <a:ext uri="{FF2B5EF4-FFF2-40B4-BE49-F238E27FC236}">
                  <a16:creationId xmlns:a16="http://schemas.microsoft.com/office/drawing/2014/main" id="{45F13D5F-44A1-934D-8551-BC8CE9DF6ABD}"/>
                </a:ext>
              </a:extLst>
            </p:cNvPr>
            <p:cNvSpPr txBox="1"/>
            <p:nvPr/>
          </p:nvSpPr>
          <p:spPr>
            <a:xfrm>
              <a:off x="4753009" y="914221"/>
              <a:ext cx="958096" cy="679241"/>
            </a:xfrm>
            <a:prstGeom prst="rect">
              <a:avLst/>
            </a:prstGeom>
            <a:noFill/>
          </p:spPr>
          <p:txBody>
            <a:bodyPr wrap="square" lIns="108000" rIns="108000" rtlCol="0">
              <a:spAutoFit/>
            </a:bodyPr>
            <a:lstStyle/>
            <a:p>
              <a:pPr algn="ctr"/>
              <a:r>
                <a:rPr lang="en-US" altLang="ko-KR" sz="2800" b="1" dirty="0">
                  <a:cs typeface="Arial" pitchFamily="34" charset="0"/>
                </a:rPr>
                <a:t>1</a:t>
              </a:r>
              <a:endParaRPr lang="ko-KR" altLang="en-US" sz="2800" b="1" dirty="0">
                <a:cs typeface="Arial" pitchFamily="34" charset="0"/>
              </a:endParaRPr>
            </a:p>
          </p:txBody>
        </p:sp>
        <p:sp>
          <p:nvSpPr>
            <p:cNvPr id="4" name="Freeform: Shape 44">
              <a:extLst>
                <a:ext uri="{FF2B5EF4-FFF2-40B4-BE49-F238E27FC236}">
                  <a16:creationId xmlns:a16="http://schemas.microsoft.com/office/drawing/2014/main" id="{743E4BC0-720D-0C4A-B403-BB84479457FC}"/>
                </a:ext>
              </a:extLst>
            </p:cNvPr>
            <p:cNvSpPr/>
            <p:nvPr/>
          </p:nvSpPr>
          <p:spPr>
            <a:xfrm>
              <a:off x="4753009" y="790578"/>
              <a:ext cx="958096" cy="958096"/>
            </a:xfrm>
            <a:custGeom>
              <a:avLst/>
              <a:gdLst>
                <a:gd name="connsiteX0" fmla="*/ 591326 w 1182653"/>
                <a:gd name="connsiteY0" fmla="*/ 99202 h 1182653"/>
                <a:gd name="connsiteX1" fmla="*/ 542935 w 1182653"/>
                <a:gd name="connsiteY1" fmla="*/ 119164 h 1182653"/>
                <a:gd name="connsiteX2" fmla="*/ 119164 w 1182653"/>
                <a:gd name="connsiteY2" fmla="*/ 542935 h 1182653"/>
                <a:gd name="connsiteX3" fmla="*/ 119164 w 1182653"/>
                <a:gd name="connsiteY3" fmla="*/ 639718 h 1182653"/>
                <a:gd name="connsiteX4" fmla="*/ 542935 w 1182653"/>
                <a:gd name="connsiteY4" fmla="*/ 1063489 h 1182653"/>
                <a:gd name="connsiteX5" fmla="*/ 639718 w 1182653"/>
                <a:gd name="connsiteY5" fmla="*/ 1063489 h 1182653"/>
                <a:gd name="connsiteX6" fmla="*/ 1063489 w 1182653"/>
                <a:gd name="connsiteY6" fmla="*/ 639718 h 1182653"/>
                <a:gd name="connsiteX7" fmla="*/ 1063489 w 1182653"/>
                <a:gd name="connsiteY7" fmla="*/ 542935 h 1182653"/>
                <a:gd name="connsiteX8" fmla="*/ 639718 w 1182653"/>
                <a:gd name="connsiteY8" fmla="*/ 119164 h 1182653"/>
                <a:gd name="connsiteX9" fmla="*/ 591326 w 1182653"/>
                <a:gd name="connsiteY9" fmla="*/ 99202 h 1182653"/>
                <a:gd name="connsiteX10" fmla="*/ 591327 w 1182653"/>
                <a:gd name="connsiteY10" fmla="*/ 0 h 1182653"/>
                <a:gd name="connsiteX11" fmla="*/ 654581 w 1182653"/>
                <a:gd name="connsiteY11" fmla="*/ 26183 h 1182653"/>
                <a:gd name="connsiteX12" fmla="*/ 1156470 w 1182653"/>
                <a:gd name="connsiteY12" fmla="*/ 528072 h 1182653"/>
                <a:gd name="connsiteX13" fmla="*/ 1156470 w 1182653"/>
                <a:gd name="connsiteY13" fmla="*/ 654581 h 1182653"/>
                <a:gd name="connsiteX14" fmla="*/ 654581 w 1182653"/>
                <a:gd name="connsiteY14" fmla="*/ 1156470 h 1182653"/>
                <a:gd name="connsiteX15" fmla="*/ 528072 w 1182653"/>
                <a:gd name="connsiteY15" fmla="*/ 1156470 h 1182653"/>
                <a:gd name="connsiteX16" fmla="*/ 26184 w 1182653"/>
                <a:gd name="connsiteY16" fmla="*/ 654581 h 1182653"/>
                <a:gd name="connsiteX17" fmla="*/ 26184 w 1182653"/>
                <a:gd name="connsiteY17" fmla="*/ 528072 h 1182653"/>
                <a:gd name="connsiteX18" fmla="*/ 528072 w 1182653"/>
                <a:gd name="connsiteY18" fmla="*/ 26183 h 1182653"/>
                <a:gd name="connsiteX19" fmla="*/ 591327 w 1182653"/>
                <a:gd name="connsiteY19" fmla="*/ 0 h 1182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82653" h="1182653">
                  <a:moveTo>
                    <a:pt x="591326" y="99202"/>
                  </a:moveTo>
                  <a:cubicBezTo>
                    <a:pt x="573784" y="99202"/>
                    <a:pt x="556242" y="105856"/>
                    <a:pt x="542935" y="119164"/>
                  </a:cubicBezTo>
                  <a:lnTo>
                    <a:pt x="119164" y="542935"/>
                  </a:lnTo>
                  <a:cubicBezTo>
                    <a:pt x="92548" y="569550"/>
                    <a:pt x="92548" y="613102"/>
                    <a:pt x="119164" y="639718"/>
                  </a:cubicBezTo>
                  <a:lnTo>
                    <a:pt x="542935" y="1063489"/>
                  </a:lnTo>
                  <a:cubicBezTo>
                    <a:pt x="569550" y="1090104"/>
                    <a:pt x="613102" y="1090104"/>
                    <a:pt x="639718" y="1063489"/>
                  </a:cubicBezTo>
                  <a:lnTo>
                    <a:pt x="1063489" y="639718"/>
                  </a:lnTo>
                  <a:cubicBezTo>
                    <a:pt x="1090450" y="613102"/>
                    <a:pt x="1090450" y="569550"/>
                    <a:pt x="1063489" y="542935"/>
                  </a:cubicBezTo>
                  <a:lnTo>
                    <a:pt x="639718" y="119164"/>
                  </a:lnTo>
                  <a:cubicBezTo>
                    <a:pt x="626410" y="105856"/>
                    <a:pt x="608868" y="99202"/>
                    <a:pt x="591326" y="99202"/>
                  </a:cubicBezTo>
                  <a:close/>
                  <a:moveTo>
                    <a:pt x="591327" y="0"/>
                  </a:moveTo>
                  <a:cubicBezTo>
                    <a:pt x="614226" y="0"/>
                    <a:pt x="637126" y="8728"/>
                    <a:pt x="654581" y="26183"/>
                  </a:cubicBezTo>
                  <a:lnTo>
                    <a:pt x="1156470" y="528072"/>
                  </a:lnTo>
                  <a:cubicBezTo>
                    <a:pt x="1191381" y="562983"/>
                    <a:pt x="1191381" y="619670"/>
                    <a:pt x="1156470" y="654581"/>
                  </a:cubicBezTo>
                  <a:lnTo>
                    <a:pt x="654581" y="1156470"/>
                  </a:lnTo>
                  <a:cubicBezTo>
                    <a:pt x="619670" y="1191381"/>
                    <a:pt x="562983" y="1191381"/>
                    <a:pt x="528072" y="1156470"/>
                  </a:cubicBezTo>
                  <a:lnTo>
                    <a:pt x="26184" y="654581"/>
                  </a:lnTo>
                  <a:cubicBezTo>
                    <a:pt x="-8728" y="619670"/>
                    <a:pt x="-8728" y="562983"/>
                    <a:pt x="26184" y="528072"/>
                  </a:cubicBezTo>
                  <a:lnTo>
                    <a:pt x="528072" y="26183"/>
                  </a:lnTo>
                  <a:cubicBezTo>
                    <a:pt x="545528" y="8728"/>
                    <a:pt x="568427" y="0"/>
                    <a:pt x="591327" y="0"/>
                  </a:cubicBezTo>
                  <a:close/>
                </a:path>
              </a:pathLst>
            </a:custGeom>
            <a:solidFill>
              <a:schemeClr val="accent1"/>
            </a:solidFill>
            <a:ln w="9525" cap="flat">
              <a:noFill/>
              <a:prstDash val="solid"/>
              <a:miter/>
            </a:ln>
          </p:spPr>
          <p:txBody>
            <a:bodyPr rtlCol="0" anchor="ctr"/>
            <a:lstStyle/>
            <a:p>
              <a:endParaRPr lang="en-US" dirty="0"/>
            </a:p>
          </p:txBody>
        </p:sp>
      </p:grpSp>
      <p:sp>
        <p:nvSpPr>
          <p:cNvPr id="8" name="TextBox 7">
            <a:extLst>
              <a:ext uri="{FF2B5EF4-FFF2-40B4-BE49-F238E27FC236}">
                <a16:creationId xmlns:a16="http://schemas.microsoft.com/office/drawing/2014/main" id="{B09DF1BC-3D41-7142-8A2F-5C187C6A3C8D}"/>
              </a:ext>
            </a:extLst>
          </p:cNvPr>
          <p:cNvSpPr txBox="1"/>
          <p:nvPr/>
        </p:nvSpPr>
        <p:spPr>
          <a:xfrm>
            <a:off x="860162" y="832797"/>
            <a:ext cx="8099300" cy="461665"/>
          </a:xfrm>
          <a:prstGeom prst="rect">
            <a:avLst/>
          </a:prstGeom>
          <a:noFill/>
        </p:spPr>
        <p:txBody>
          <a:bodyPr wrap="square" rtlCol="0">
            <a:spAutoFit/>
          </a:bodyPr>
          <a:lstStyle/>
          <a:p>
            <a:r>
              <a:rPr lang="en-US" altLang="ko-KR" sz="2400" b="1" dirty="0">
                <a:cs typeface="Arial" pitchFamily="34" charset="0"/>
              </a:rPr>
              <a:t>Machine Learning: Regression, Clustering, and Classification</a:t>
            </a:r>
          </a:p>
        </p:txBody>
      </p:sp>
      <p:sp>
        <p:nvSpPr>
          <p:cNvPr id="9" name="TextBox 8">
            <a:extLst>
              <a:ext uri="{FF2B5EF4-FFF2-40B4-BE49-F238E27FC236}">
                <a16:creationId xmlns:a16="http://schemas.microsoft.com/office/drawing/2014/main" id="{E8221E3D-C6A9-E844-801B-1B996F03E9C0}"/>
              </a:ext>
            </a:extLst>
          </p:cNvPr>
          <p:cNvSpPr txBox="1"/>
          <p:nvPr/>
        </p:nvSpPr>
        <p:spPr>
          <a:xfrm>
            <a:off x="860162" y="1379832"/>
            <a:ext cx="2929200" cy="369332"/>
          </a:xfrm>
          <a:prstGeom prst="rect">
            <a:avLst/>
          </a:prstGeom>
          <a:noFill/>
        </p:spPr>
        <p:txBody>
          <a:bodyPr wrap="none" rtlCol="0">
            <a:spAutoFit/>
          </a:bodyPr>
          <a:lstStyle/>
          <a:p>
            <a:pPr marL="285750" indent="-285750">
              <a:buFont typeface="Wingdings" pitchFamily="2" charset="2"/>
              <a:buChar char="q"/>
            </a:pPr>
            <a:r>
              <a:rPr lang="en-US" dirty="0"/>
              <a:t>K-Nearest Neighbor (KNN)</a:t>
            </a:r>
          </a:p>
        </p:txBody>
      </p:sp>
      <p:sp>
        <p:nvSpPr>
          <p:cNvPr id="5" name="Rectangle 4">
            <a:extLst>
              <a:ext uri="{FF2B5EF4-FFF2-40B4-BE49-F238E27FC236}">
                <a16:creationId xmlns:a16="http://schemas.microsoft.com/office/drawing/2014/main" id="{E78DDE2E-D053-2E4D-A286-58A580B3E47E}"/>
              </a:ext>
            </a:extLst>
          </p:cNvPr>
          <p:cNvSpPr/>
          <p:nvPr/>
        </p:nvSpPr>
        <p:spPr>
          <a:xfrm>
            <a:off x="1257301" y="1944172"/>
            <a:ext cx="9139243" cy="923330"/>
          </a:xfrm>
          <a:prstGeom prst="rect">
            <a:avLst/>
          </a:prstGeom>
        </p:spPr>
        <p:txBody>
          <a:bodyPr wrap="square">
            <a:spAutoFit/>
          </a:bodyPr>
          <a:lstStyle/>
          <a:p>
            <a:br>
              <a:rPr lang="en-GB" dirty="0"/>
            </a:br>
            <a:br>
              <a:rPr lang="en-GB" dirty="0"/>
            </a:br>
            <a:endParaRPr lang="en-US" dirty="0"/>
          </a:p>
        </p:txBody>
      </p:sp>
      <p:graphicFrame>
        <p:nvGraphicFramePr>
          <p:cNvPr id="13" name="Table 12">
            <a:extLst>
              <a:ext uri="{FF2B5EF4-FFF2-40B4-BE49-F238E27FC236}">
                <a16:creationId xmlns:a16="http://schemas.microsoft.com/office/drawing/2014/main" id="{51E999A5-EA27-FB4B-BE65-937007987FD1}"/>
              </a:ext>
            </a:extLst>
          </p:cNvPr>
          <p:cNvGraphicFramePr>
            <a:graphicFrameLocks noGrp="1"/>
          </p:cNvGraphicFramePr>
          <p:nvPr>
            <p:extLst>
              <p:ext uri="{D42A27DB-BD31-4B8C-83A1-F6EECF244321}">
                <p14:modId xmlns:p14="http://schemas.microsoft.com/office/powerpoint/2010/main" val="959354510"/>
              </p:ext>
            </p:extLst>
          </p:nvPr>
        </p:nvGraphicFramePr>
        <p:xfrm>
          <a:off x="838200" y="2675414"/>
          <a:ext cx="10515599" cy="2377440"/>
        </p:xfrm>
        <a:graphic>
          <a:graphicData uri="http://schemas.openxmlformats.org/drawingml/2006/table">
            <a:tbl>
              <a:tblPr/>
              <a:tblGrid>
                <a:gridCol w="1033837">
                  <a:extLst>
                    <a:ext uri="{9D8B030D-6E8A-4147-A177-3AD203B41FA5}">
                      <a16:colId xmlns:a16="http://schemas.microsoft.com/office/drawing/2014/main" val="4018223613"/>
                    </a:ext>
                  </a:extLst>
                </a:gridCol>
                <a:gridCol w="1033837">
                  <a:extLst>
                    <a:ext uri="{9D8B030D-6E8A-4147-A177-3AD203B41FA5}">
                      <a16:colId xmlns:a16="http://schemas.microsoft.com/office/drawing/2014/main" val="153065080"/>
                    </a:ext>
                  </a:extLst>
                </a:gridCol>
                <a:gridCol w="1033837">
                  <a:extLst>
                    <a:ext uri="{9D8B030D-6E8A-4147-A177-3AD203B41FA5}">
                      <a16:colId xmlns:a16="http://schemas.microsoft.com/office/drawing/2014/main" val="4196967113"/>
                    </a:ext>
                  </a:extLst>
                </a:gridCol>
                <a:gridCol w="1033837">
                  <a:extLst>
                    <a:ext uri="{9D8B030D-6E8A-4147-A177-3AD203B41FA5}">
                      <a16:colId xmlns:a16="http://schemas.microsoft.com/office/drawing/2014/main" val="1368514111"/>
                    </a:ext>
                  </a:extLst>
                </a:gridCol>
                <a:gridCol w="1033837">
                  <a:extLst>
                    <a:ext uri="{9D8B030D-6E8A-4147-A177-3AD203B41FA5}">
                      <a16:colId xmlns:a16="http://schemas.microsoft.com/office/drawing/2014/main" val="109719867"/>
                    </a:ext>
                  </a:extLst>
                </a:gridCol>
                <a:gridCol w="1033837">
                  <a:extLst>
                    <a:ext uri="{9D8B030D-6E8A-4147-A177-3AD203B41FA5}">
                      <a16:colId xmlns:a16="http://schemas.microsoft.com/office/drawing/2014/main" val="3708366799"/>
                    </a:ext>
                  </a:extLst>
                </a:gridCol>
                <a:gridCol w="1033837">
                  <a:extLst>
                    <a:ext uri="{9D8B030D-6E8A-4147-A177-3AD203B41FA5}">
                      <a16:colId xmlns:a16="http://schemas.microsoft.com/office/drawing/2014/main" val="2089654813"/>
                    </a:ext>
                  </a:extLst>
                </a:gridCol>
                <a:gridCol w="1033837">
                  <a:extLst>
                    <a:ext uri="{9D8B030D-6E8A-4147-A177-3AD203B41FA5}">
                      <a16:colId xmlns:a16="http://schemas.microsoft.com/office/drawing/2014/main" val="2551919868"/>
                    </a:ext>
                  </a:extLst>
                </a:gridCol>
                <a:gridCol w="1033837">
                  <a:extLst>
                    <a:ext uri="{9D8B030D-6E8A-4147-A177-3AD203B41FA5}">
                      <a16:colId xmlns:a16="http://schemas.microsoft.com/office/drawing/2014/main" val="2316582774"/>
                    </a:ext>
                  </a:extLst>
                </a:gridCol>
                <a:gridCol w="1211066">
                  <a:extLst>
                    <a:ext uri="{9D8B030D-6E8A-4147-A177-3AD203B41FA5}">
                      <a16:colId xmlns:a16="http://schemas.microsoft.com/office/drawing/2014/main" val="239641259"/>
                    </a:ext>
                  </a:extLst>
                </a:gridCol>
              </a:tblGrid>
              <a:tr h="0">
                <a:tc>
                  <a:txBody>
                    <a:bodyPr/>
                    <a:lstStyle/>
                    <a:p>
                      <a:pPr algn="l" fontAlgn="ctr"/>
                      <a:br>
                        <a:rPr lang="en-GB" sz="1400" b="0" dirty="0">
                          <a:effectLst/>
                        </a:rPr>
                      </a:br>
                      <a:r>
                        <a:rPr lang="en-GB" sz="1400" b="0" dirty="0">
                          <a:effectLst/>
                        </a:rPr>
                        <a:t>no.</a:t>
                      </a:r>
                    </a:p>
                  </a:txBody>
                  <a:tcPr marL="76200" marR="76200" marT="38100" marB="3810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GB" sz="1400" b="0" dirty="0">
                          <a:effectLst/>
                        </a:rPr>
                        <a:t>Pregnancies</a:t>
                      </a:r>
                    </a:p>
                  </a:txBody>
                  <a:tcPr marL="76200" marR="76200" marT="38100" marB="3810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GB" sz="1400" b="0" dirty="0">
                          <a:effectLst/>
                        </a:rPr>
                        <a:t>Glucose</a:t>
                      </a:r>
                    </a:p>
                  </a:txBody>
                  <a:tcPr marL="76200" marR="76200" marT="38100" marB="3810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GB" sz="1400" b="0" dirty="0">
                          <a:effectLst/>
                        </a:rPr>
                        <a:t>Blood Pressure</a:t>
                      </a:r>
                    </a:p>
                    <a:p>
                      <a:pPr algn="l" fontAlgn="ctr"/>
                      <a:endParaRPr lang="en-GB" sz="1400" b="0" dirty="0">
                        <a:effectLst/>
                      </a:endParaRPr>
                    </a:p>
                  </a:txBody>
                  <a:tcPr marL="76200" marR="76200" marT="38100" marB="3810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GB" sz="1400" b="0" dirty="0">
                          <a:effectLst/>
                        </a:rPr>
                        <a:t>Skin Thickness</a:t>
                      </a:r>
                    </a:p>
                    <a:p>
                      <a:pPr algn="l" fontAlgn="ctr"/>
                      <a:endParaRPr lang="en-GB" sz="1400" b="0" dirty="0">
                        <a:effectLst/>
                      </a:endParaRPr>
                    </a:p>
                  </a:txBody>
                  <a:tcPr marL="76200" marR="76200" marT="38100" marB="3810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GB" sz="1400" b="0" dirty="0">
                          <a:effectLst/>
                        </a:rPr>
                        <a:t>Insulin</a:t>
                      </a:r>
                    </a:p>
                    <a:p>
                      <a:pPr algn="l" fontAlgn="ctr"/>
                      <a:endParaRPr lang="en-GB" sz="1400" b="0" dirty="0">
                        <a:effectLst/>
                      </a:endParaRPr>
                    </a:p>
                  </a:txBody>
                  <a:tcPr marL="76200" marR="76200" marT="38100" marB="3810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GB" sz="1400" b="0" dirty="0">
                          <a:effectLst/>
                        </a:rPr>
                        <a:t>BMI</a:t>
                      </a:r>
                    </a:p>
                  </a:txBody>
                  <a:tcPr marL="76200" marR="76200" marT="38100" marB="3810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GB" sz="1400" b="0" dirty="0">
                          <a:effectLst/>
                        </a:rPr>
                        <a:t>DiabetesPedigreeFunction</a:t>
                      </a:r>
                    </a:p>
                    <a:p>
                      <a:pPr algn="l" fontAlgn="ctr"/>
                      <a:endParaRPr lang="en-GB" sz="1400" b="0" dirty="0">
                        <a:effectLst/>
                      </a:endParaRPr>
                    </a:p>
                  </a:txBody>
                  <a:tcPr marL="76200" marR="76200" marT="38100" marB="3810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GB" sz="1400" b="0" dirty="0">
                          <a:effectLst/>
                        </a:rPr>
                        <a:t>Age</a:t>
                      </a:r>
                    </a:p>
                  </a:txBody>
                  <a:tcPr marL="76200" marR="76200" marT="38100" marB="38100" anchor="ctr">
                    <a:lnL w="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endParaRPr lang="en-GB" sz="1400" b="0" dirty="0">
                        <a:effectLst/>
                      </a:endParaRPr>
                    </a:p>
                    <a:p>
                      <a:r>
                        <a:rPr lang="en-GB" sz="1400" b="0" dirty="0">
                          <a:effectLst/>
                        </a:rPr>
                        <a:t>Outcome</a:t>
                      </a:r>
                      <a:endParaRPr lang="en-US" sz="1400" dirty="0"/>
                    </a:p>
                  </a:txBody>
                  <a:tcPr>
                    <a:lnL w="9525" cap="flat" cmpd="sng" algn="ctr">
                      <a:solidFill>
                        <a:srgbClr val="000000"/>
                      </a:solidFill>
                      <a:prstDash val="solid"/>
                      <a:round/>
                      <a:headEnd type="none" w="med" len="med"/>
                      <a:tailEnd type="none" w="med" len="med"/>
                    </a:lnL>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25293979"/>
                  </a:ext>
                </a:extLst>
              </a:tr>
              <a:tr h="0">
                <a:tc>
                  <a:txBody>
                    <a:bodyPr/>
                    <a:lstStyle/>
                    <a:p>
                      <a:pPr algn="l" fontAlgn="ctr"/>
                      <a:r>
                        <a:rPr lang="en-GB" sz="1400" b="0" dirty="0">
                          <a:effectLst/>
                        </a:rPr>
                        <a:t>0</a:t>
                      </a:r>
                    </a:p>
                  </a:txBody>
                  <a:tcPr marL="76200" marR="76200" marT="38100" marB="3810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GB" sz="1400">
                          <a:effectLst/>
                        </a:rPr>
                        <a:t>6</a:t>
                      </a:r>
                    </a:p>
                  </a:txBody>
                  <a:tcPr marL="76200" marR="76200" marT="38100" marB="3810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GB" sz="1400">
                          <a:effectLst/>
                        </a:rPr>
                        <a:t>148</a:t>
                      </a:r>
                    </a:p>
                  </a:txBody>
                  <a:tcPr marL="76200" marR="76200" marT="38100" marB="3810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GB" sz="1400">
                          <a:effectLst/>
                        </a:rPr>
                        <a:t>72</a:t>
                      </a:r>
                    </a:p>
                  </a:txBody>
                  <a:tcPr marL="76200" marR="76200" marT="38100" marB="3810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GB" sz="1400">
                          <a:effectLst/>
                        </a:rPr>
                        <a:t>35</a:t>
                      </a:r>
                    </a:p>
                  </a:txBody>
                  <a:tcPr marL="76200" marR="76200" marT="38100" marB="3810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GB" sz="1400">
                          <a:effectLst/>
                        </a:rPr>
                        <a:t>0</a:t>
                      </a:r>
                    </a:p>
                  </a:txBody>
                  <a:tcPr marL="76200" marR="76200" marT="38100" marB="3810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GB" sz="1400">
                          <a:effectLst/>
                        </a:rPr>
                        <a:t>33.6</a:t>
                      </a:r>
                    </a:p>
                  </a:txBody>
                  <a:tcPr marL="76200" marR="76200" marT="38100" marB="3810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GB" sz="1400">
                          <a:effectLst/>
                        </a:rPr>
                        <a:t>0.627</a:t>
                      </a:r>
                    </a:p>
                  </a:txBody>
                  <a:tcPr marL="76200" marR="76200" marT="38100" marB="3810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GB" sz="1400">
                          <a:effectLst/>
                        </a:rPr>
                        <a:t>50</a:t>
                      </a:r>
                    </a:p>
                  </a:txBody>
                  <a:tcPr marL="76200" marR="76200" marT="38100" marB="3810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GB" sz="1400">
                          <a:effectLst/>
                        </a:rPr>
                        <a:t>1</a:t>
                      </a:r>
                    </a:p>
                  </a:txBody>
                  <a:tcPr marL="76200" marR="76200" marT="38100" marB="38100" anchor="ctr">
                    <a:lnL w="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420544634"/>
                  </a:ext>
                </a:extLst>
              </a:tr>
              <a:tr h="0">
                <a:tc>
                  <a:txBody>
                    <a:bodyPr/>
                    <a:lstStyle/>
                    <a:p>
                      <a:pPr algn="l" fontAlgn="ctr"/>
                      <a:r>
                        <a:rPr lang="en-GB" sz="1400" b="0">
                          <a:effectLst/>
                        </a:rPr>
                        <a:t>1</a:t>
                      </a:r>
                    </a:p>
                  </a:txBody>
                  <a:tcPr marL="76200" marR="76200" marT="38100" marB="3810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GB" sz="1400">
                          <a:effectLst/>
                        </a:rPr>
                        <a:t>1</a:t>
                      </a:r>
                    </a:p>
                  </a:txBody>
                  <a:tcPr marL="76200" marR="76200" marT="38100" marB="3810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GB" sz="1400">
                          <a:effectLst/>
                        </a:rPr>
                        <a:t>85</a:t>
                      </a:r>
                    </a:p>
                  </a:txBody>
                  <a:tcPr marL="76200" marR="76200" marT="38100" marB="3810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GB" sz="1400">
                          <a:effectLst/>
                        </a:rPr>
                        <a:t>66</a:t>
                      </a:r>
                    </a:p>
                  </a:txBody>
                  <a:tcPr marL="76200" marR="76200" marT="38100" marB="3810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GB" sz="1400">
                          <a:effectLst/>
                        </a:rPr>
                        <a:t>29</a:t>
                      </a:r>
                    </a:p>
                  </a:txBody>
                  <a:tcPr marL="76200" marR="76200" marT="38100" marB="3810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GB" sz="1400">
                          <a:effectLst/>
                        </a:rPr>
                        <a:t>0</a:t>
                      </a:r>
                    </a:p>
                  </a:txBody>
                  <a:tcPr marL="76200" marR="76200" marT="38100" marB="3810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GB" sz="1400">
                          <a:effectLst/>
                        </a:rPr>
                        <a:t>26.6</a:t>
                      </a:r>
                    </a:p>
                  </a:txBody>
                  <a:tcPr marL="76200" marR="76200" marT="38100" marB="3810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GB" sz="1400">
                          <a:effectLst/>
                        </a:rPr>
                        <a:t>0.351</a:t>
                      </a:r>
                    </a:p>
                  </a:txBody>
                  <a:tcPr marL="76200" marR="76200" marT="38100" marB="3810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GB" sz="1400">
                          <a:effectLst/>
                        </a:rPr>
                        <a:t>31</a:t>
                      </a:r>
                    </a:p>
                  </a:txBody>
                  <a:tcPr marL="76200" marR="76200" marT="38100" marB="3810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GB" sz="1400">
                          <a:effectLst/>
                        </a:rPr>
                        <a:t>0</a:t>
                      </a:r>
                    </a:p>
                  </a:txBody>
                  <a:tcPr marL="76200" marR="76200" marT="38100" marB="38100" anchor="ctr">
                    <a:lnL w="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903765263"/>
                  </a:ext>
                </a:extLst>
              </a:tr>
              <a:tr h="0">
                <a:tc>
                  <a:txBody>
                    <a:bodyPr/>
                    <a:lstStyle/>
                    <a:p>
                      <a:pPr algn="l" fontAlgn="ctr"/>
                      <a:r>
                        <a:rPr lang="en-GB" sz="1400" b="0">
                          <a:effectLst/>
                        </a:rPr>
                        <a:t>2</a:t>
                      </a:r>
                    </a:p>
                  </a:txBody>
                  <a:tcPr marL="76200" marR="76200" marT="38100" marB="3810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GB" sz="1400">
                          <a:effectLst/>
                        </a:rPr>
                        <a:t>8</a:t>
                      </a:r>
                    </a:p>
                  </a:txBody>
                  <a:tcPr marL="76200" marR="76200" marT="38100" marB="3810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GB" sz="1400">
                          <a:effectLst/>
                        </a:rPr>
                        <a:t>183</a:t>
                      </a:r>
                    </a:p>
                  </a:txBody>
                  <a:tcPr marL="76200" marR="76200" marT="38100" marB="3810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GB" sz="1400">
                          <a:effectLst/>
                        </a:rPr>
                        <a:t>64</a:t>
                      </a:r>
                    </a:p>
                  </a:txBody>
                  <a:tcPr marL="76200" marR="76200" marT="38100" marB="3810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GB" sz="1400">
                          <a:effectLst/>
                        </a:rPr>
                        <a:t>0</a:t>
                      </a:r>
                    </a:p>
                  </a:txBody>
                  <a:tcPr marL="76200" marR="76200" marT="38100" marB="3810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GB" sz="1400">
                          <a:effectLst/>
                        </a:rPr>
                        <a:t>0</a:t>
                      </a:r>
                    </a:p>
                  </a:txBody>
                  <a:tcPr marL="76200" marR="76200" marT="38100" marB="3810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GB" sz="1400">
                          <a:effectLst/>
                        </a:rPr>
                        <a:t>23.3</a:t>
                      </a:r>
                    </a:p>
                  </a:txBody>
                  <a:tcPr marL="76200" marR="76200" marT="38100" marB="3810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GB" sz="1400">
                          <a:effectLst/>
                        </a:rPr>
                        <a:t>0.672</a:t>
                      </a:r>
                    </a:p>
                  </a:txBody>
                  <a:tcPr marL="76200" marR="76200" marT="38100" marB="3810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GB" sz="1400">
                          <a:effectLst/>
                        </a:rPr>
                        <a:t>32</a:t>
                      </a:r>
                    </a:p>
                  </a:txBody>
                  <a:tcPr marL="76200" marR="76200" marT="38100" marB="3810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GB" sz="1400">
                          <a:effectLst/>
                        </a:rPr>
                        <a:t>1</a:t>
                      </a:r>
                    </a:p>
                  </a:txBody>
                  <a:tcPr marL="76200" marR="76200" marT="38100" marB="38100" anchor="ctr">
                    <a:lnL w="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833991939"/>
                  </a:ext>
                </a:extLst>
              </a:tr>
              <a:tr h="0">
                <a:tc>
                  <a:txBody>
                    <a:bodyPr/>
                    <a:lstStyle/>
                    <a:p>
                      <a:pPr algn="l" fontAlgn="ctr"/>
                      <a:r>
                        <a:rPr lang="en-GB" sz="1400" b="0">
                          <a:effectLst/>
                        </a:rPr>
                        <a:t>3</a:t>
                      </a:r>
                    </a:p>
                  </a:txBody>
                  <a:tcPr marL="76200" marR="76200" marT="38100" marB="3810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GB" sz="1400">
                          <a:effectLst/>
                        </a:rPr>
                        <a:t>1</a:t>
                      </a:r>
                    </a:p>
                  </a:txBody>
                  <a:tcPr marL="76200" marR="76200" marT="38100" marB="3810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GB" sz="1400">
                          <a:effectLst/>
                        </a:rPr>
                        <a:t>89</a:t>
                      </a:r>
                    </a:p>
                  </a:txBody>
                  <a:tcPr marL="76200" marR="76200" marT="38100" marB="3810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GB" sz="1400">
                          <a:effectLst/>
                        </a:rPr>
                        <a:t>66</a:t>
                      </a:r>
                    </a:p>
                  </a:txBody>
                  <a:tcPr marL="76200" marR="76200" marT="38100" marB="3810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GB" sz="1400">
                          <a:effectLst/>
                        </a:rPr>
                        <a:t>23</a:t>
                      </a:r>
                    </a:p>
                  </a:txBody>
                  <a:tcPr marL="76200" marR="76200" marT="38100" marB="3810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GB" sz="1400">
                          <a:effectLst/>
                        </a:rPr>
                        <a:t>94</a:t>
                      </a:r>
                    </a:p>
                  </a:txBody>
                  <a:tcPr marL="76200" marR="76200" marT="38100" marB="3810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GB" sz="1400">
                          <a:effectLst/>
                        </a:rPr>
                        <a:t>28.1</a:t>
                      </a:r>
                    </a:p>
                  </a:txBody>
                  <a:tcPr marL="76200" marR="76200" marT="38100" marB="3810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GB" sz="1400">
                          <a:effectLst/>
                        </a:rPr>
                        <a:t>0.167</a:t>
                      </a:r>
                    </a:p>
                  </a:txBody>
                  <a:tcPr marL="76200" marR="76200" marT="38100" marB="3810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GB" sz="1400">
                          <a:effectLst/>
                        </a:rPr>
                        <a:t>21</a:t>
                      </a:r>
                    </a:p>
                  </a:txBody>
                  <a:tcPr marL="76200" marR="76200" marT="38100" marB="3810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GB" sz="1400">
                          <a:effectLst/>
                        </a:rPr>
                        <a:t>0</a:t>
                      </a:r>
                    </a:p>
                  </a:txBody>
                  <a:tcPr marL="76200" marR="76200" marT="38100" marB="38100" anchor="ctr">
                    <a:lnL w="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655673244"/>
                  </a:ext>
                </a:extLst>
              </a:tr>
              <a:tr h="0">
                <a:tc>
                  <a:txBody>
                    <a:bodyPr/>
                    <a:lstStyle/>
                    <a:p>
                      <a:pPr algn="l" fontAlgn="ctr"/>
                      <a:r>
                        <a:rPr lang="en-GB" sz="1400" b="0">
                          <a:effectLst/>
                        </a:rPr>
                        <a:t>4</a:t>
                      </a:r>
                    </a:p>
                  </a:txBody>
                  <a:tcPr marL="76200" marR="76200" marT="38100" marB="3810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GB" sz="1400">
                          <a:effectLst/>
                        </a:rPr>
                        <a:t>0</a:t>
                      </a:r>
                    </a:p>
                  </a:txBody>
                  <a:tcPr marL="76200" marR="76200" marT="38100" marB="3810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GB" sz="1400">
                          <a:effectLst/>
                        </a:rPr>
                        <a:t>137</a:t>
                      </a:r>
                    </a:p>
                  </a:txBody>
                  <a:tcPr marL="76200" marR="76200" marT="38100" marB="3810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GB" sz="1400">
                          <a:effectLst/>
                        </a:rPr>
                        <a:t>40</a:t>
                      </a:r>
                    </a:p>
                  </a:txBody>
                  <a:tcPr marL="76200" marR="76200" marT="38100" marB="3810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GB" sz="1400">
                          <a:effectLst/>
                        </a:rPr>
                        <a:t>35</a:t>
                      </a:r>
                    </a:p>
                  </a:txBody>
                  <a:tcPr marL="76200" marR="76200" marT="38100" marB="3810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GB" sz="1400">
                          <a:effectLst/>
                        </a:rPr>
                        <a:t>168</a:t>
                      </a:r>
                    </a:p>
                  </a:txBody>
                  <a:tcPr marL="76200" marR="76200" marT="38100" marB="3810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GB" sz="1400">
                          <a:effectLst/>
                        </a:rPr>
                        <a:t>43.1</a:t>
                      </a:r>
                    </a:p>
                  </a:txBody>
                  <a:tcPr marL="76200" marR="76200" marT="38100" marB="3810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GB" sz="1400">
                          <a:effectLst/>
                        </a:rPr>
                        <a:t>2.288</a:t>
                      </a:r>
                    </a:p>
                  </a:txBody>
                  <a:tcPr marL="76200" marR="76200" marT="38100" marB="3810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GB" sz="1400">
                          <a:effectLst/>
                        </a:rPr>
                        <a:t>33</a:t>
                      </a:r>
                    </a:p>
                  </a:txBody>
                  <a:tcPr marL="76200" marR="76200" marT="38100" marB="3810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GB" sz="1400" dirty="0">
                          <a:effectLst/>
                        </a:rPr>
                        <a:t>1</a:t>
                      </a:r>
                    </a:p>
                  </a:txBody>
                  <a:tcPr marL="76200" marR="76200" marT="38100" marB="38100" anchor="ctr">
                    <a:lnL w="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76620532"/>
                  </a:ext>
                </a:extLst>
              </a:tr>
            </a:tbl>
          </a:graphicData>
        </a:graphic>
      </p:graphicFrame>
      <p:sp>
        <p:nvSpPr>
          <p:cNvPr id="14" name="TextBox 13">
            <a:extLst>
              <a:ext uri="{FF2B5EF4-FFF2-40B4-BE49-F238E27FC236}">
                <a16:creationId xmlns:a16="http://schemas.microsoft.com/office/drawing/2014/main" id="{C40BBCBD-C01A-BD47-9F78-28EE0D101553}"/>
              </a:ext>
            </a:extLst>
          </p:cNvPr>
          <p:cNvSpPr txBox="1"/>
          <p:nvPr/>
        </p:nvSpPr>
        <p:spPr>
          <a:xfrm>
            <a:off x="1661279" y="2036505"/>
            <a:ext cx="4256165" cy="369332"/>
          </a:xfrm>
          <a:prstGeom prst="rect">
            <a:avLst/>
          </a:prstGeom>
          <a:noFill/>
        </p:spPr>
        <p:txBody>
          <a:bodyPr wrap="none" rtlCol="0">
            <a:spAutoFit/>
          </a:bodyPr>
          <a:lstStyle/>
          <a:p>
            <a:r>
              <a:rPr lang="en-US" dirty="0"/>
              <a:t>the output of the first 5 rows of the dataset</a:t>
            </a:r>
          </a:p>
        </p:txBody>
      </p:sp>
      <p:pic>
        <p:nvPicPr>
          <p:cNvPr id="15" name="Picture 14">
            <a:extLst>
              <a:ext uri="{FF2B5EF4-FFF2-40B4-BE49-F238E27FC236}">
                <a16:creationId xmlns:a16="http://schemas.microsoft.com/office/drawing/2014/main" id="{D7A1152F-5EF6-BA41-9392-34744D8CE278}"/>
              </a:ext>
            </a:extLst>
          </p:cNvPr>
          <p:cNvPicPr>
            <a:picLocks noChangeAspect="1"/>
          </p:cNvPicPr>
          <p:nvPr/>
        </p:nvPicPr>
        <p:blipFill>
          <a:blip r:embed="rId2"/>
          <a:stretch>
            <a:fillRect/>
          </a:stretch>
        </p:blipFill>
        <p:spPr>
          <a:xfrm>
            <a:off x="860162" y="5243865"/>
            <a:ext cx="6641255" cy="1470478"/>
          </a:xfrm>
          <a:prstGeom prst="rect">
            <a:avLst/>
          </a:prstGeom>
        </p:spPr>
      </p:pic>
      <p:sp>
        <p:nvSpPr>
          <p:cNvPr id="16" name="TextBox 15">
            <a:extLst>
              <a:ext uri="{FF2B5EF4-FFF2-40B4-BE49-F238E27FC236}">
                <a16:creationId xmlns:a16="http://schemas.microsoft.com/office/drawing/2014/main" id="{E72DF2FC-648E-DC4B-B93F-8EB4646F170F}"/>
              </a:ext>
            </a:extLst>
          </p:cNvPr>
          <p:cNvSpPr txBox="1"/>
          <p:nvPr/>
        </p:nvSpPr>
        <p:spPr>
          <a:xfrm>
            <a:off x="7764651" y="5486594"/>
            <a:ext cx="3797085" cy="1077218"/>
          </a:xfrm>
          <a:prstGeom prst="rect">
            <a:avLst/>
          </a:prstGeom>
          <a:noFill/>
        </p:spPr>
        <p:txBody>
          <a:bodyPr wrap="square" rtlCol="0">
            <a:spAutoFit/>
          </a:bodyPr>
          <a:lstStyle/>
          <a:p>
            <a:r>
              <a:rPr lang="en-GB" sz="1600" dirty="0"/>
              <a:t>As observed above we have 768 rows and 9 columns. The first 8 columns represent the features and the last column represent the target/label.</a:t>
            </a:r>
            <a:endParaRPr lang="en-US" sz="1600" dirty="0"/>
          </a:p>
        </p:txBody>
      </p:sp>
    </p:spTree>
    <p:extLst>
      <p:ext uri="{BB962C8B-B14F-4D97-AF65-F5344CB8AC3E}">
        <p14:creationId xmlns:p14="http://schemas.microsoft.com/office/powerpoint/2010/main" val="4683156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05213981-51F6-DF41-9FC9-ABF4DFB3227D}"/>
              </a:ext>
            </a:extLst>
          </p:cNvPr>
          <p:cNvGrpSpPr/>
          <p:nvPr/>
        </p:nvGrpSpPr>
        <p:grpSpPr>
          <a:xfrm>
            <a:off x="180474" y="694619"/>
            <a:ext cx="647255" cy="738022"/>
            <a:chOff x="4753009" y="790578"/>
            <a:chExt cx="958096" cy="958096"/>
          </a:xfrm>
        </p:grpSpPr>
        <p:sp>
          <p:nvSpPr>
            <p:cNvPr id="3" name="TextBox 2">
              <a:extLst>
                <a:ext uri="{FF2B5EF4-FFF2-40B4-BE49-F238E27FC236}">
                  <a16:creationId xmlns:a16="http://schemas.microsoft.com/office/drawing/2014/main" id="{45F13D5F-44A1-934D-8551-BC8CE9DF6ABD}"/>
                </a:ext>
              </a:extLst>
            </p:cNvPr>
            <p:cNvSpPr txBox="1"/>
            <p:nvPr/>
          </p:nvSpPr>
          <p:spPr>
            <a:xfrm>
              <a:off x="4753009" y="914221"/>
              <a:ext cx="958096" cy="679241"/>
            </a:xfrm>
            <a:prstGeom prst="rect">
              <a:avLst/>
            </a:prstGeom>
            <a:noFill/>
          </p:spPr>
          <p:txBody>
            <a:bodyPr wrap="square" lIns="108000" rIns="108000" rtlCol="0">
              <a:spAutoFit/>
            </a:bodyPr>
            <a:lstStyle/>
            <a:p>
              <a:pPr algn="ctr"/>
              <a:r>
                <a:rPr lang="en-US" altLang="ko-KR" sz="2800" b="1" dirty="0">
                  <a:cs typeface="Arial" pitchFamily="34" charset="0"/>
                </a:rPr>
                <a:t>1</a:t>
              </a:r>
              <a:endParaRPr lang="ko-KR" altLang="en-US" sz="2800" b="1" dirty="0">
                <a:cs typeface="Arial" pitchFamily="34" charset="0"/>
              </a:endParaRPr>
            </a:p>
          </p:txBody>
        </p:sp>
        <p:sp>
          <p:nvSpPr>
            <p:cNvPr id="4" name="Freeform: Shape 44">
              <a:extLst>
                <a:ext uri="{FF2B5EF4-FFF2-40B4-BE49-F238E27FC236}">
                  <a16:creationId xmlns:a16="http://schemas.microsoft.com/office/drawing/2014/main" id="{743E4BC0-720D-0C4A-B403-BB84479457FC}"/>
                </a:ext>
              </a:extLst>
            </p:cNvPr>
            <p:cNvSpPr/>
            <p:nvPr/>
          </p:nvSpPr>
          <p:spPr>
            <a:xfrm>
              <a:off x="4753009" y="790578"/>
              <a:ext cx="958096" cy="958096"/>
            </a:xfrm>
            <a:custGeom>
              <a:avLst/>
              <a:gdLst>
                <a:gd name="connsiteX0" fmla="*/ 591326 w 1182653"/>
                <a:gd name="connsiteY0" fmla="*/ 99202 h 1182653"/>
                <a:gd name="connsiteX1" fmla="*/ 542935 w 1182653"/>
                <a:gd name="connsiteY1" fmla="*/ 119164 h 1182653"/>
                <a:gd name="connsiteX2" fmla="*/ 119164 w 1182653"/>
                <a:gd name="connsiteY2" fmla="*/ 542935 h 1182653"/>
                <a:gd name="connsiteX3" fmla="*/ 119164 w 1182653"/>
                <a:gd name="connsiteY3" fmla="*/ 639718 h 1182653"/>
                <a:gd name="connsiteX4" fmla="*/ 542935 w 1182653"/>
                <a:gd name="connsiteY4" fmla="*/ 1063489 h 1182653"/>
                <a:gd name="connsiteX5" fmla="*/ 639718 w 1182653"/>
                <a:gd name="connsiteY5" fmla="*/ 1063489 h 1182653"/>
                <a:gd name="connsiteX6" fmla="*/ 1063489 w 1182653"/>
                <a:gd name="connsiteY6" fmla="*/ 639718 h 1182653"/>
                <a:gd name="connsiteX7" fmla="*/ 1063489 w 1182653"/>
                <a:gd name="connsiteY7" fmla="*/ 542935 h 1182653"/>
                <a:gd name="connsiteX8" fmla="*/ 639718 w 1182653"/>
                <a:gd name="connsiteY8" fmla="*/ 119164 h 1182653"/>
                <a:gd name="connsiteX9" fmla="*/ 591326 w 1182653"/>
                <a:gd name="connsiteY9" fmla="*/ 99202 h 1182653"/>
                <a:gd name="connsiteX10" fmla="*/ 591327 w 1182653"/>
                <a:gd name="connsiteY10" fmla="*/ 0 h 1182653"/>
                <a:gd name="connsiteX11" fmla="*/ 654581 w 1182653"/>
                <a:gd name="connsiteY11" fmla="*/ 26183 h 1182653"/>
                <a:gd name="connsiteX12" fmla="*/ 1156470 w 1182653"/>
                <a:gd name="connsiteY12" fmla="*/ 528072 h 1182653"/>
                <a:gd name="connsiteX13" fmla="*/ 1156470 w 1182653"/>
                <a:gd name="connsiteY13" fmla="*/ 654581 h 1182653"/>
                <a:gd name="connsiteX14" fmla="*/ 654581 w 1182653"/>
                <a:gd name="connsiteY14" fmla="*/ 1156470 h 1182653"/>
                <a:gd name="connsiteX15" fmla="*/ 528072 w 1182653"/>
                <a:gd name="connsiteY15" fmla="*/ 1156470 h 1182653"/>
                <a:gd name="connsiteX16" fmla="*/ 26184 w 1182653"/>
                <a:gd name="connsiteY16" fmla="*/ 654581 h 1182653"/>
                <a:gd name="connsiteX17" fmla="*/ 26184 w 1182653"/>
                <a:gd name="connsiteY17" fmla="*/ 528072 h 1182653"/>
                <a:gd name="connsiteX18" fmla="*/ 528072 w 1182653"/>
                <a:gd name="connsiteY18" fmla="*/ 26183 h 1182653"/>
                <a:gd name="connsiteX19" fmla="*/ 591327 w 1182653"/>
                <a:gd name="connsiteY19" fmla="*/ 0 h 1182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82653" h="1182653">
                  <a:moveTo>
                    <a:pt x="591326" y="99202"/>
                  </a:moveTo>
                  <a:cubicBezTo>
                    <a:pt x="573784" y="99202"/>
                    <a:pt x="556242" y="105856"/>
                    <a:pt x="542935" y="119164"/>
                  </a:cubicBezTo>
                  <a:lnTo>
                    <a:pt x="119164" y="542935"/>
                  </a:lnTo>
                  <a:cubicBezTo>
                    <a:pt x="92548" y="569550"/>
                    <a:pt x="92548" y="613102"/>
                    <a:pt x="119164" y="639718"/>
                  </a:cubicBezTo>
                  <a:lnTo>
                    <a:pt x="542935" y="1063489"/>
                  </a:lnTo>
                  <a:cubicBezTo>
                    <a:pt x="569550" y="1090104"/>
                    <a:pt x="613102" y="1090104"/>
                    <a:pt x="639718" y="1063489"/>
                  </a:cubicBezTo>
                  <a:lnTo>
                    <a:pt x="1063489" y="639718"/>
                  </a:lnTo>
                  <a:cubicBezTo>
                    <a:pt x="1090450" y="613102"/>
                    <a:pt x="1090450" y="569550"/>
                    <a:pt x="1063489" y="542935"/>
                  </a:cubicBezTo>
                  <a:lnTo>
                    <a:pt x="639718" y="119164"/>
                  </a:lnTo>
                  <a:cubicBezTo>
                    <a:pt x="626410" y="105856"/>
                    <a:pt x="608868" y="99202"/>
                    <a:pt x="591326" y="99202"/>
                  </a:cubicBezTo>
                  <a:close/>
                  <a:moveTo>
                    <a:pt x="591327" y="0"/>
                  </a:moveTo>
                  <a:cubicBezTo>
                    <a:pt x="614226" y="0"/>
                    <a:pt x="637126" y="8728"/>
                    <a:pt x="654581" y="26183"/>
                  </a:cubicBezTo>
                  <a:lnTo>
                    <a:pt x="1156470" y="528072"/>
                  </a:lnTo>
                  <a:cubicBezTo>
                    <a:pt x="1191381" y="562983"/>
                    <a:pt x="1191381" y="619670"/>
                    <a:pt x="1156470" y="654581"/>
                  </a:cubicBezTo>
                  <a:lnTo>
                    <a:pt x="654581" y="1156470"/>
                  </a:lnTo>
                  <a:cubicBezTo>
                    <a:pt x="619670" y="1191381"/>
                    <a:pt x="562983" y="1191381"/>
                    <a:pt x="528072" y="1156470"/>
                  </a:cubicBezTo>
                  <a:lnTo>
                    <a:pt x="26184" y="654581"/>
                  </a:lnTo>
                  <a:cubicBezTo>
                    <a:pt x="-8728" y="619670"/>
                    <a:pt x="-8728" y="562983"/>
                    <a:pt x="26184" y="528072"/>
                  </a:cubicBezTo>
                  <a:lnTo>
                    <a:pt x="528072" y="26183"/>
                  </a:lnTo>
                  <a:cubicBezTo>
                    <a:pt x="545528" y="8728"/>
                    <a:pt x="568427" y="0"/>
                    <a:pt x="591327" y="0"/>
                  </a:cubicBezTo>
                  <a:close/>
                </a:path>
              </a:pathLst>
            </a:custGeom>
            <a:solidFill>
              <a:schemeClr val="accent1"/>
            </a:solidFill>
            <a:ln w="9525" cap="flat">
              <a:noFill/>
              <a:prstDash val="solid"/>
              <a:miter/>
            </a:ln>
          </p:spPr>
          <p:txBody>
            <a:bodyPr rtlCol="0" anchor="ctr"/>
            <a:lstStyle/>
            <a:p>
              <a:endParaRPr lang="en-US" dirty="0"/>
            </a:p>
          </p:txBody>
        </p:sp>
      </p:grpSp>
      <p:sp>
        <p:nvSpPr>
          <p:cNvPr id="6" name="TextBox 5">
            <a:extLst>
              <a:ext uri="{FF2B5EF4-FFF2-40B4-BE49-F238E27FC236}">
                <a16:creationId xmlns:a16="http://schemas.microsoft.com/office/drawing/2014/main" id="{B2684531-BABB-394B-BC49-4BD3E74FFF32}"/>
              </a:ext>
            </a:extLst>
          </p:cNvPr>
          <p:cNvSpPr txBox="1"/>
          <p:nvPr/>
        </p:nvSpPr>
        <p:spPr>
          <a:xfrm>
            <a:off x="1123931" y="1749164"/>
            <a:ext cx="9198238" cy="1200329"/>
          </a:xfrm>
          <a:prstGeom prst="rect">
            <a:avLst/>
          </a:prstGeom>
          <a:noFill/>
        </p:spPr>
        <p:txBody>
          <a:bodyPr wrap="square" rtlCol="0">
            <a:spAutoFit/>
          </a:bodyPr>
          <a:lstStyle/>
          <a:p>
            <a:pPr marL="285750" indent="-285750">
              <a:buFont typeface="Arial" panose="020B0604020202020204" pitchFamily="34" charset="0"/>
              <a:buChar char="•"/>
            </a:pPr>
            <a:r>
              <a:rPr lang="en-GB" dirty="0"/>
              <a:t>Regression is a method to predict a </a:t>
            </a:r>
            <a:r>
              <a:rPr lang="en-GB" b="1" dirty="0"/>
              <a:t>target variable</a:t>
            </a:r>
            <a:r>
              <a:rPr lang="en-GB" dirty="0"/>
              <a:t> by fitting the </a:t>
            </a:r>
            <a:r>
              <a:rPr lang="en-GB" i="1" dirty="0"/>
              <a:t>best linear relationship</a:t>
            </a:r>
            <a:r>
              <a:rPr lang="en-GB" dirty="0"/>
              <a:t> between the dependent and independent variable.</a:t>
            </a:r>
          </a:p>
          <a:p>
            <a:br>
              <a:rPr lang="en-GB" dirty="0"/>
            </a:br>
            <a:r>
              <a:rPr lang="en-GB" dirty="0"/>
              <a:t> </a:t>
            </a:r>
            <a:endParaRPr lang="en-US" dirty="0"/>
          </a:p>
        </p:txBody>
      </p:sp>
      <p:sp>
        <p:nvSpPr>
          <p:cNvPr id="8" name="TextBox 7">
            <a:extLst>
              <a:ext uri="{FF2B5EF4-FFF2-40B4-BE49-F238E27FC236}">
                <a16:creationId xmlns:a16="http://schemas.microsoft.com/office/drawing/2014/main" id="{B09DF1BC-3D41-7142-8A2F-5C187C6A3C8D}"/>
              </a:ext>
            </a:extLst>
          </p:cNvPr>
          <p:cNvSpPr txBox="1"/>
          <p:nvPr/>
        </p:nvSpPr>
        <p:spPr>
          <a:xfrm>
            <a:off x="860162" y="832797"/>
            <a:ext cx="8099300" cy="461665"/>
          </a:xfrm>
          <a:prstGeom prst="rect">
            <a:avLst/>
          </a:prstGeom>
          <a:noFill/>
        </p:spPr>
        <p:txBody>
          <a:bodyPr wrap="square" rtlCol="0">
            <a:spAutoFit/>
          </a:bodyPr>
          <a:lstStyle/>
          <a:p>
            <a:r>
              <a:rPr lang="en-US" altLang="ko-KR" sz="2400" b="1" dirty="0">
                <a:cs typeface="Arial" pitchFamily="34" charset="0"/>
              </a:rPr>
              <a:t>Machine Learning: Regression, Clustering, and Classification</a:t>
            </a:r>
          </a:p>
        </p:txBody>
      </p:sp>
      <p:pic>
        <p:nvPicPr>
          <p:cNvPr id="7" name="Picture 6">
            <a:extLst>
              <a:ext uri="{FF2B5EF4-FFF2-40B4-BE49-F238E27FC236}">
                <a16:creationId xmlns:a16="http://schemas.microsoft.com/office/drawing/2014/main" id="{0006B889-1A58-5944-8ABF-DFA523293937}"/>
              </a:ext>
            </a:extLst>
          </p:cNvPr>
          <p:cNvPicPr>
            <a:picLocks noChangeAspect="1"/>
          </p:cNvPicPr>
          <p:nvPr/>
        </p:nvPicPr>
        <p:blipFill>
          <a:blip r:embed="rId2"/>
          <a:stretch>
            <a:fillRect/>
          </a:stretch>
        </p:blipFill>
        <p:spPr>
          <a:xfrm>
            <a:off x="4273060" y="2407437"/>
            <a:ext cx="4176447" cy="2101234"/>
          </a:xfrm>
          <a:prstGeom prst="rect">
            <a:avLst/>
          </a:prstGeom>
        </p:spPr>
      </p:pic>
      <p:sp>
        <p:nvSpPr>
          <p:cNvPr id="9" name="TextBox 8">
            <a:extLst>
              <a:ext uri="{FF2B5EF4-FFF2-40B4-BE49-F238E27FC236}">
                <a16:creationId xmlns:a16="http://schemas.microsoft.com/office/drawing/2014/main" id="{E8221E3D-C6A9-E844-801B-1B996F03E9C0}"/>
              </a:ext>
            </a:extLst>
          </p:cNvPr>
          <p:cNvSpPr txBox="1"/>
          <p:nvPr/>
        </p:nvSpPr>
        <p:spPr>
          <a:xfrm>
            <a:off x="860162" y="1379832"/>
            <a:ext cx="2118850" cy="369332"/>
          </a:xfrm>
          <a:prstGeom prst="rect">
            <a:avLst/>
          </a:prstGeom>
          <a:noFill/>
        </p:spPr>
        <p:txBody>
          <a:bodyPr wrap="none" rtlCol="0">
            <a:spAutoFit/>
          </a:bodyPr>
          <a:lstStyle/>
          <a:p>
            <a:pPr marL="285750" indent="-285750">
              <a:buFont typeface="Wingdings" pitchFamily="2" charset="2"/>
              <a:buChar char="q"/>
            </a:pPr>
            <a:r>
              <a:rPr lang="en-US" dirty="0"/>
              <a:t>Linear Regression</a:t>
            </a:r>
          </a:p>
        </p:txBody>
      </p:sp>
      <p:sp>
        <p:nvSpPr>
          <p:cNvPr id="11" name="TextBox 10">
            <a:extLst>
              <a:ext uri="{FF2B5EF4-FFF2-40B4-BE49-F238E27FC236}">
                <a16:creationId xmlns:a16="http://schemas.microsoft.com/office/drawing/2014/main" id="{D77F2B44-3F35-E643-B143-53901FC979C4}"/>
              </a:ext>
            </a:extLst>
          </p:cNvPr>
          <p:cNvSpPr txBox="1"/>
          <p:nvPr/>
        </p:nvSpPr>
        <p:spPr>
          <a:xfrm>
            <a:off x="1101227" y="4547875"/>
            <a:ext cx="9989546" cy="1477328"/>
          </a:xfrm>
          <a:prstGeom prst="rect">
            <a:avLst/>
          </a:prstGeom>
          <a:noFill/>
        </p:spPr>
        <p:txBody>
          <a:bodyPr wrap="square" rtlCol="0">
            <a:spAutoFit/>
          </a:bodyPr>
          <a:lstStyle/>
          <a:p>
            <a:pPr marL="285750" indent="-285750">
              <a:buFont typeface="Arial" panose="020B0604020202020204" pitchFamily="34" charset="0"/>
              <a:buChar char="•"/>
            </a:pPr>
            <a:r>
              <a:rPr lang="en-GB" dirty="0"/>
              <a:t>Suppose we want to model the dependent variable Y in terms of three predictors, X1, X2, X3. Typically, will not have enough data to try and directly  estimate f </a:t>
            </a:r>
          </a:p>
          <a:p>
            <a:r>
              <a:rPr lang="en-GB" dirty="0"/>
              <a:t> </a:t>
            </a:r>
          </a:p>
          <a:p>
            <a:br>
              <a:rPr lang="en-GB" dirty="0"/>
            </a:br>
            <a:r>
              <a:rPr lang="en-GB" dirty="0"/>
              <a:t> </a:t>
            </a:r>
            <a:endParaRPr lang="en-US" dirty="0"/>
          </a:p>
        </p:txBody>
      </p:sp>
      <p:pic>
        <p:nvPicPr>
          <p:cNvPr id="10" name="Picture 9">
            <a:extLst>
              <a:ext uri="{FF2B5EF4-FFF2-40B4-BE49-F238E27FC236}">
                <a16:creationId xmlns:a16="http://schemas.microsoft.com/office/drawing/2014/main" id="{AE608A70-C1A5-3146-854B-2110DA7A7214}"/>
              </a:ext>
            </a:extLst>
          </p:cNvPr>
          <p:cNvPicPr>
            <a:picLocks noChangeAspect="1"/>
          </p:cNvPicPr>
          <p:nvPr/>
        </p:nvPicPr>
        <p:blipFill>
          <a:blip r:embed="rId3"/>
          <a:stretch>
            <a:fillRect/>
          </a:stretch>
        </p:blipFill>
        <p:spPr>
          <a:xfrm>
            <a:off x="5567484" y="5286539"/>
            <a:ext cx="2463800" cy="520700"/>
          </a:xfrm>
          <a:prstGeom prst="rect">
            <a:avLst/>
          </a:prstGeom>
        </p:spPr>
      </p:pic>
      <p:sp>
        <p:nvSpPr>
          <p:cNvPr id="12" name="TextBox 11">
            <a:extLst>
              <a:ext uri="{FF2B5EF4-FFF2-40B4-BE49-F238E27FC236}">
                <a16:creationId xmlns:a16="http://schemas.microsoft.com/office/drawing/2014/main" id="{01A07366-1366-D048-8FC7-24D5568E678C}"/>
              </a:ext>
            </a:extLst>
          </p:cNvPr>
          <p:cNvSpPr txBox="1"/>
          <p:nvPr/>
        </p:nvSpPr>
        <p:spPr>
          <a:xfrm>
            <a:off x="1123931" y="5807239"/>
            <a:ext cx="8453020" cy="646331"/>
          </a:xfrm>
          <a:prstGeom prst="rect">
            <a:avLst/>
          </a:prstGeom>
          <a:noFill/>
        </p:spPr>
        <p:txBody>
          <a:bodyPr wrap="none" rtlCol="0">
            <a:spAutoFit/>
          </a:bodyPr>
          <a:lstStyle/>
          <a:p>
            <a:pPr marL="285750" indent="-285750">
              <a:buFont typeface="Arial" panose="020B0604020202020204" pitchFamily="34" charset="0"/>
              <a:buChar char="•"/>
            </a:pPr>
            <a:r>
              <a:rPr lang="en-GB" dirty="0"/>
              <a:t>Therefore, we usually have to assume that it has some restricted form, such as linear </a:t>
            </a:r>
          </a:p>
          <a:p>
            <a:endParaRPr lang="en-US" dirty="0"/>
          </a:p>
        </p:txBody>
      </p:sp>
      <p:pic>
        <p:nvPicPr>
          <p:cNvPr id="13" name="Picture 12">
            <a:extLst>
              <a:ext uri="{FF2B5EF4-FFF2-40B4-BE49-F238E27FC236}">
                <a16:creationId xmlns:a16="http://schemas.microsoft.com/office/drawing/2014/main" id="{88C94AED-3A6F-C24D-8F12-E4E0265353C9}"/>
              </a:ext>
            </a:extLst>
          </p:cNvPr>
          <p:cNvPicPr>
            <a:picLocks noChangeAspect="1"/>
          </p:cNvPicPr>
          <p:nvPr/>
        </p:nvPicPr>
        <p:blipFill>
          <a:blip r:embed="rId4"/>
          <a:stretch>
            <a:fillRect/>
          </a:stretch>
        </p:blipFill>
        <p:spPr>
          <a:xfrm>
            <a:off x="5567484" y="6175403"/>
            <a:ext cx="2590800" cy="660400"/>
          </a:xfrm>
          <a:prstGeom prst="rect">
            <a:avLst/>
          </a:prstGeom>
        </p:spPr>
      </p:pic>
    </p:spTree>
    <p:extLst>
      <p:ext uri="{BB962C8B-B14F-4D97-AF65-F5344CB8AC3E}">
        <p14:creationId xmlns:p14="http://schemas.microsoft.com/office/powerpoint/2010/main" val="230105840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05213981-51F6-DF41-9FC9-ABF4DFB3227D}"/>
              </a:ext>
            </a:extLst>
          </p:cNvPr>
          <p:cNvGrpSpPr/>
          <p:nvPr/>
        </p:nvGrpSpPr>
        <p:grpSpPr>
          <a:xfrm>
            <a:off x="180474" y="694619"/>
            <a:ext cx="647255" cy="738022"/>
            <a:chOff x="4753009" y="790578"/>
            <a:chExt cx="958096" cy="958096"/>
          </a:xfrm>
        </p:grpSpPr>
        <p:sp>
          <p:nvSpPr>
            <p:cNvPr id="3" name="TextBox 2">
              <a:extLst>
                <a:ext uri="{FF2B5EF4-FFF2-40B4-BE49-F238E27FC236}">
                  <a16:creationId xmlns:a16="http://schemas.microsoft.com/office/drawing/2014/main" id="{45F13D5F-44A1-934D-8551-BC8CE9DF6ABD}"/>
                </a:ext>
              </a:extLst>
            </p:cNvPr>
            <p:cNvSpPr txBox="1"/>
            <p:nvPr/>
          </p:nvSpPr>
          <p:spPr>
            <a:xfrm>
              <a:off x="4753009" y="914221"/>
              <a:ext cx="958096" cy="679241"/>
            </a:xfrm>
            <a:prstGeom prst="rect">
              <a:avLst/>
            </a:prstGeom>
            <a:noFill/>
          </p:spPr>
          <p:txBody>
            <a:bodyPr wrap="square" lIns="108000" rIns="108000" rtlCol="0">
              <a:spAutoFit/>
            </a:bodyPr>
            <a:lstStyle/>
            <a:p>
              <a:pPr algn="ctr"/>
              <a:r>
                <a:rPr lang="en-US" altLang="ko-KR" sz="2800" b="1" dirty="0">
                  <a:cs typeface="Arial" pitchFamily="34" charset="0"/>
                </a:rPr>
                <a:t>1</a:t>
              </a:r>
              <a:endParaRPr lang="ko-KR" altLang="en-US" sz="2800" b="1" dirty="0">
                <a:cs typeface="Arial" pitchFamily="34" charset="0"/>
              </a:endParaRPr>
            </a:p>
          </p:txBody>
        </p:sp>
        <p:sp>
          <p:nvSpPr>
            <p:cNvPr id="4" name="Freeform: Shape 44">
              <a:extLst>
                <a:ext uri="{FF2B5EF4-FFF2-40B4-BE49-F238E27FC236}">
                  <a16:creationId xmlns:a16="http://schemas.microsoft.com/office/drawing/2014/main" id="{743E4BC0-720D-0C4A-B403-BB84479457FC}"/>
                </a:ext>
              </a:extLst>
            </p:cNvPr>
            <p:cNvSpPr/>
            <p:nvPr/>
          </p:nvSpPr>
          <p:spPr>
            <a:xfrm>
              <a:off x="4753009" y="790578"/>
              <a:ext cx="958096" cy="958096"/>
            </a:xfrm>
            <a:custGeom>
              <a:avLst/>
              <a:gdLst>
                <a:gd name="connsiteX0" fmla="*/ 591326 w 1182653"/>
                <a:gd name="connsiteY0" fmla="*/ 99202 h 1182653"/>
                <a:gd name="connsiteX1" fmla="*/ 542935 w 1182653"/>
                <a:gd name="connsiteY1" fmla="*/ 119164 h 1182653"/>
                <a:gd name="connsiteX2" fmla="*/ 119164 w 1182653"/>
                <a:gd name="connsiteY2" fmla="*/ 542935 h 1182653"/>
                <a:gd name="connsiteX3" fmla="*/ 119164 w 1182653"/>
                <a:gd name="connsiteY3" fmla="*/ 639718 h 1182653"/>
                <a:gd name="connsiteX4" fmla="*/ 542935 w 1182653"/>
                <a:gd name="connsiteY4" fmla="*/ 1063489 h 1182653"/>
                <a:gd name="connsiteX5" fmla="*/ 639718 w 1182653"/>
                <a:gd name="connsiteY5" fmla="*/ 1063489 h 1182653"/>
                <a:gd name="connsiteX6" fmla="*/ 1063489 w 1182653"/>
                <a:gd name="connsiteY6" fmla="*/ 639718 h 1182653"/>
                <a:gd name="connsiteX7" fmla="*/ 1063489 w 1182653"/>
                <a:gd name="connsiteY7" fmla="*/ 542935 h 1182653"/>
                <a:gd name="connsiteX8" fmla="*/ 639718 w 1182653"/>
                <a:gd name="connsiteY8" fmla="*/ 119164 h 1182653"/>
                <a:gd name="connsiteX9" fmla="*/ 591326 w 1182653"/>
                <a:gd name="connsiteY9" fmla="*/ 99202 h 1182653"/>
                <a:gd name="connsiteX10" fmla="*/ 591327 w 1182653"/>
                <a:gd name="connsiteY10" fmla="*/ 0 h 1182653"/>
                <a:gd name="connsiteX11" fmla="*/ 654581 w 1182653"/>
                <a:gd name="connsiteY11" fmla="*/ 26183 h 1182653"/>
                <a:gd name="connsiteX12" fmla="*/ 1156470 w 1182653"/>
                <a:gd name="connsiteY12" fmla="*/ 528072 h 1182653"/>
                <a:gd name="connsiteX13" fmla="*/ 1156470 w 1182653"/>
                <a:gd name="connsiteY13" fmla="*/ 654581 h 1182653"/>
                <a:gd name="connsiteX14" fmla="*/ 654581 w 1182653"/>
                <a:gd name="connsiteY14" fmla="*/ 1156470 h 1182653"/>
                <a:gd name="connsiteX15" fmla="*/ 528072 w 1182653"/>
                <a:gd name="connsiteY15" fmla="*/ 1156470 h 1182653"/>
                <a:gd name="connsiteX16" fmla="*/ 26184 w 1182653"/>
                <a:gd name="connsiteY16" fmla="*/ 654581 h 1182653"/>
                <a:gd name="connsiteX17" fmla="*/ 26184 w 1182653"/>
                <a:gd name="connsiteY17" fmla="*/ 528072 h 1182653"/>
                <a:gd name="connsiteX18" fmla="*/ 528072 w 1182653"/>
                <a:gd name="connsiteY18" fmla="*/ 26183 h 1182653"/>
                <a:gd name="connsiteX19" fmla="*/ 591327 w 1182653"/>
                <a:gd name="connsiteY19" fmla="*/ 0 h 1182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82653" h="1182653">
                  <a:moveTo>
                    <a:pt x="591326" y="99202"/>
                  </a:moveTo>
                  <a:cubicBezTo>
                    <a:pt x="573784" y="99202"/>
                    <a:pt x="556242" y="105856"/>
                    <a:pt x="542935" y="119164"/>
                  </a:cubicBezTo>
                  <a:lnTo>
                    <a:pt x="119164" y="542935"/>
                  </a:lnTo>
                  <a:cubicBezTo>
                    <a:pt x="92548" y="569550"/>
                    <a:pt x="92548" y="613102"/>
                    <a:pt x="119164" y="639718"/>
                  </a:cubicBezTo>
                  <a:lnTo>
                    <a:pt x="542935" y="1063489"/>
                  </a:lnTo>
                  <a:cubicBezTo>
                    <a:pt x="569550" y="1090104"/>
                    <a:pt x="613102" y="1090104"/>
                    <a:pt x="639718" y="1063489"/>
                  </a:cubicBezTo>
                  <a:lnTo>
                    <a:pt x="1063489" y="639718"/>
                  </a:lnTo>
                  <a:cubicBezTo>
                    <a:pt x="1090450" y="613102"/>
                    <a:pt x="1090450" y="569550"/>
                    <a:pt x="1063489" y="542935"/>
                  </a:cubicBezTo>
                  <a:lnTo>
                    <a:pt x="639718" y="119164"/>
                  </a:lnTo>
                  <a:cubicBezTo>
                    <a:pt x="626410" y="105856"/>
                    <a:pt x="608868" y="99202"/>
                    <a:pt x="591326" y="99202"/>
                  </a:cubicBezTo>
                  <a:close/>
                  <a:moveTo>
                    <a:pt x="591327" y="0"/>
                  </a:moveTo>
                  <a:cubicBezTo>
                    <a:pt x="614226" y="0"/>
                    <a:pt x="637126" y="8728"/>
                    <a:pt x="654581" y="26183"/>
                  </a:cubicBezTo>
                  <a:lnTo>
                    <a:pt x="1156470" y="528072"/>
                  </a:lnTo>
                  <a:cubicBezTo>
                    <a:pt x="1191381" y="562983"/>
                    <a:pt x="1191381" y="619670"/>
                    <a:pt x="1156470" y="654581"/>
                  </a:cubicBezTo>
                  <a:lnTo>
                    <a:pt x="654581" y="1156470"/>
                  </a:lnTo>
                  <a:cubicBezTo>
                    <a:pt x="619670" y="1191381"/>
                    <a:pt x="562983" y="1191381"/>
                    <a:pt x="528072" y="1156470"/>
                  </a:cubicBezTo>
                  <a:lnTo>
                    <a:pt x="26184" y="654581"/>
                  </a:lnTo>
                  <a:cubicBezTo>
                    <a:pt x="-8728" y="619670"/>
                    <a:pt x="-8728" y="562983"/>
                    <a:pt x="26184" y="528072"/>
                  </a:cubicBezTo>
                  <a:lnTo>
                    <a:pt x="528072" y="26183"/>
                  </a:lnTo>
                  <a:cubicBezTo>
                    <a:pt x="545528" y="8728"/>
                    <a:pt x="568427" y="0"/>
                    <a:pt x="591327" y="0"/>
                  </a:cubicBezTo>
                  <a:close/>
                </a:path>
              </a:pathLst>
            </a:custGeom>
            <a:solidFill>
              <a:schemeClr val="accent1"/>
            </a:solidFill>
            <a:ln w="9525" cap="flat">
              <a:noFill/>
              <a:prstDash val="solid"/>
              <a:miter/>
            </a:ln>
          </p:spPr>
          <p:txBody>
            <a:bodyPr rtlCol="0" anchor="ctr"/>
            <a:lstStyle/>
            <a:p>
              <a:endParaRPr lang="en-US" dirty="0"/>
            </a:p>
          </p:txBody>
        </p:sp>
      </p:grpSp>
      <p:sp>
        <p:nvSpPr>
          <p:cNvPr id="8" name="TextBox 7">
            <a:extLst>
              <a:ext uri="{FF2B5EF4-FFF2-40B4-BE49-F238E27FC236}">
                <a16:creationId xmlns:a16="http://schemas.microsoft.com/office/drawing/2014/main" id="{B09DF1BC-3D41-7142-8A2F-5C187C6A3C8D}"/>
              </a:ext>
            </a:extLst>
          </p:cNvPr>
          <p:cNvSpPr txBox="1"/>
          <p:nvPr/>
        </p:nvSpPr>
        <p:spPr>
          <a:xfrm>
            <a:off x="860162" y="832797"/>
            <a:ext cx="8099300" cy="461665"/>
          </a:xfrm>
          <a:prstGeom prst="rect">
            <a:avLst/>
          </a:prstGeom>
          <a:noFill/>
        </p:spPr>
        <p:txBody>
          <a:bodyPr wrap="square" rtlCol="0">
            <a:spAutoFit/>
          </a:bodyPr>
          <a:lstStyle/>
          <a:p>
            <a:r>
              <a:rPr lang="en-US" altLang="ko-KR" sz="2400" b="1" dirty="0">
                <a:cs typeface="Arial" pitchFamily="34" charset="0"/>
              </a:rPr>
              <a:t>Machine Learning: Regression, Clustering, and Classification</a:t>
            </a:r>
          </a:p>
        </p:txBody>
      </p:sp>
      <p:sp>
        <p:nvSpPr>
          <p:cNvPr id="9" name="TextBox 8">
            <a:extLst>
              <a:ext uri="{FF2B5EF4-FFF2-40B4-BE49-F238E27FC236}">
                <a16:creationId xmlns:a16="http://schemas.microsoft.com/office/drawing/2014/main" id="{E8221E3D-C6A9-E844-801B-1B996F03E9C0}"/>
              </a:ext>
            </a:extLst>
          </p:cNvPr>
          <p:cNvSpPr txBox="1"/>
          <p:nvPr/>
        </p:nvSpPr>
        <p:spPr>
          <a:xfrm>
            <a:off x="860162" y="1379832"/>
            <a:ext cx="2929200" cy="369332"/>
          </a:xfrm>
          <a:prstGeom prst="rect">
            <a:avLst/>
          </a:prstGeom>
          <a:noFill/>
        </p:spPr>
        <p:txBody>
          <a:bodyPr wrap="none" rtlCol="0">
            <a:spAutoFit/>
          </a:bodyPr>
          <a:lstStyle/>
          <a:p>
            <a:pPr marL="285750" indent="-285750">
              <a:buFont typeface="Wingdings" pitchFamily="2" charset="2"/>
              <a:buChar char="q"/>
            </a:pPr>
            <a:r>
              <a:rPr lang="en-US" dirty="0"/>
              <a:t>K-Nearest Neighbor (KNN)</a:t>
            </a:r>
          </a:p>
        </p:txBody>
      </p:sp>
      <p:sp>
        <p:nvSpPr>
          <p:cNvPr id="5" name="Rectangle 4">
            <a:extLst>
              <a:ext uri="{FF2B5EF4-FFF2-40B4-BE49-F238E27FC236}">
                <a16:creationId xmlns:a16="http://schemas.microsoft.com/office/drawing/2014/main" id="{E78DDE2E-D053-2E4D-A286-58A580B3E47E}"/>
              </a:ext>
            </a:extLst>
          </p:cNvPr>
          <p:cNvSpPr/>
          <p:nvPr/>
        </p:nvSpPr>
        <p:spPr>
          <a:xfrm>
            <a:off x="1257301" y="1944172"/>
            <a:ext cx="9139243" cy="923330"/>
          </a:xfrm>
          <a:prstGeom prst="rect">
            <a:avLst/>
          </a:prstGeom>
        </p:spPr>
        <p:txBody>
          <a:bodyPr wrap="square">
            <a:spAutoFit/>
          </a:bodyPr>
          <a:lstStyle/>
          <a:p>
            <a:br>
              <a:rPr lang="en-GB" dirty="0"/>
            </a:br>
            <a:br>
              <a:rPr lang="en-GB" dirty="0"/>
            </a:br>
            <a:endParaRPr lang="en-US" dirty="0"/>
          </a:p>
        </p:txBody>
      </p:sp>
      <p:pic>
        <p:nvPicPr>
          <p:cNvPr id="6" name="Picture 5">
            <a:extLst>
              <a:ext uri="{FF2B5EF4-FFF2-40B4-BE49-F238E27FC236}">
                <a16:creationId xmlns:a16="http://schemas.microsoft.com/office/drawing/2014/main" id="{BB58AEDF-87F0-C04D-BE2D-6149FAE0F2C3}"/>
              </a:ext>
            </a:extLst>
          </p:cNvPr>
          <p:cNvPicPr>
            <a:picLocks noChangeAspect="1"/>
          </p:cNvPicPr>
          <p:nvPr/>
        </p:nvPicPr>
        <p:blipFill>
          <a:blip r:embed="rId2"/>
          <a:stretch>
            <a:fillRect/>
          </a:stretch>
        </p:blipFill>
        <p:spPr>
          <a:xfrm>
            <a:off x="1544449" y="1944172"/>
            <a:ext cx="6375400" cy="1130300"/>
          </a:xfrm>
          <a:prstGeom prst="rect">
            <a:avLst/>
          </a:prstGeom>
        </p:spPr>
      </p:pic>
      <p:sp>
        <p:nvSpPr>
          <p:cNvPr id="7" name="Rectangle 6">
            <a:extLst>
              <a:ext uri="{FF2B5EF4-FFF2-40B4-BE49-F238E27FC236}">
                <a16:creationId xmlns:a16="http://schemas.microsoft.com/office/drawing/2014/main" id="{A1DB7F25-994C-BD4B-B09B-4E651ADE92A6}"/>
              </a:ext>
            </a:extLst>
          </p:cNvPr>
          <p:cNvSpPr/>
          <p:nvPr/>
        </p:nvSpPr>
        <p:spPr>
          <a:xfrm>
            <a:off x="1544448" y="3183364"/>
            <a:ext cx="10048283" cy="2308324"/>
          </a:xfrm>
          <a:prstGeom prst="rect">
            <a:avLst/>
          </a:prstGeom>
        </p:spPr>
        <p:txBody>
          <a:bodyPr wrap="square">
            <a:spAutoFit/>
          </a:bodyPr>
          <a:lstStyle/>
          <a:p>
            <a:pPr marL="285750" indent="-285750">
              <a:buFont typeface="Arial" panose="020B0604020202020204" pitchFamily="34" charset="0"/>
              <a:buChar char="•"/>
            </a:pPr>
            <a:r>
              <a:rPr lang="en-GB" dirty="0">
                <a:latin typeface="Inter"/>
              </a:rPr>
              <a:t>Let's split the data randomly into training and test set.</a:t>
            </a:r>
          </a:p>
          <a:p>
            <a:r>
              <a:rPr lang="en-GB" dirty="0">
                <a:latin typeface="Inter"/>
              </a:rPr>
              <a:t>We will fit/train a classifier on the training set and make predictions on the test set. Then we will compare the predictions with the known labels. </a:t>
            </a:r>
            <a:r>
              <a:rPr lang="en-GB" dirty="0"/>
              <a:t>Scikit-learn provides facility to split data into train and test set using </a:t>
            </a:r>
            <a:r>
              <a:rPr lang="en-GB" dirty="0" err="1"/>
              <a:t>train_test_split</a:t>
            </a:r>
            <a:r>
              <a:rPr lang="en-GB" dirty="0"/>
              <a:t> method.</a:t>
            </a:r>
          </a:p>
          <a:p>
            <a:endParaRPr lang="en-GB" dirty="0"/>
          </a:p>
          <a:p>
            <a:br>
              <a:rPr lang="en-GB" dirty="0"/>
            </a:br>
            <a:endParaRPr lang="en-GB" dirty="0"/>
          </a:p>
          <a:p>
            <a:endParaRPr lang="en-GB" b="0" i="0" u="none" strike="noStrike" dirty="0">
              <a:effectLst/>
              <a:latin typeface="Inter"/>
            </a:endParaRPr>
          </a:p>
        </p:txBody>
      </p:sp>
      <p:pic>
        <p:nvPicPr>
          <p:cNvPr id="10" name="Picture 9">
            <a:extLst>
              <a:ext uri="{FF2B5EF4-FFF2-40B4-BE49-F238E27FC236}">
                <a16:creationId xmlns:a16="http://schemas.microsoft.com/office/drawing/2014/main" id="{993299F9-D095-444C-BC2E-9635D774055B}"/>
              </a:ext>
            </a:extLst>
          </p:cNvPr>
          <p:cNvPicPr>
            <a:picLocks noChangeAspect="1"/>
          </p:cNvPicPr>
          <p:nvPr/>
        </p:nvPicPr>
        <p:blipFill>
          <a:blip r:embed="rId3"/>
          <a:stretch>
            <a:fillRect/>
          </a:stretch>
        </p:blipFill>
        <p:spPr>
          <a:xfrm>
            <a:off x="1544448" y="4627268"/>
            <a:ext cx="6121400" cy="850900"/>
          </a:xfrm>
          <a:prstGeom prst="rect">
            <a:avLst/>
          </a:prstGeom>
        </p:spPr>
      </p:pic>
      <p:sp>
        <p:nvSpPr>
          <p:cNvPr id="11" name="Rectangle 10">
            <a:extLst>
              <a:ext uri="{FF2B5EF4-FFF2-40B4-BE49-F238E27FC236}">
                <a16:creationId xmlns:a16="http://schemas.microsoft.com/office/drawing/2014/main" id="{D025C445-B5A8-114E-8299-148B07F76D74}"/>
              </a:ext>
            </a:extLst>
          </p:cNvPr>
          <p:cNvSpPr/>
          <p:nvPr/>
        </p:nvSpPr>
        <p:spPr>
          <a:xfrm>
            <a:off x="1544448" y="5494288"/>
            <a:ext cx="6096000" cy="1061829"/>
          </a:xfrm>
          <a:prstGeom prst="rect">
            <a:avLst/>
          </a:prstGeom>
        </p:spPr>
        <p:txBody>
          <a:bodyPr>
            <a:spAutoFit/>
          </a:bodyPr>
          <a:lstStyle/>
          <a:p>
            <a:r>
              <a:rPr lang="en-GB" dirty="0">
                <a:latin typeface="Inter"/>
              </a:rPr>
              <a:t>Also we create a test set of size of 40% of the dataset.</a:t>
            </a:r>
          </a:p>
          <a:p>
            <a:pPr algn="r"/>
            <a:r>
              <a:rPr lang="en-GB" sz="900" dirty="0">
                <a:latin typeface="Roboto Mono"/>
              </a:rPr>
              <a:t>In [6]:</a:t>
            </a:r>
          </a:p>
          <a:p>
            <a:br>
              <a:rPr lang="en-GB" dirty="0">
                <a:latin typeface="Inter"/>
              </a:rPr>
            </a:br>
            <a:endParaRPr lang="en-GB" b="0" i="0" u="none" strike="noStrike" dirty="0">
              <a:effectLst/>
              <a:latin typeface="Inter"/>
            </a:endParaRPr>
          </a:p>
        </p:txBody>
      </p:sp>
      <p:pic>
        <p:nvPicPr>
          <p:cNvPr id="12" name="Picture 11">
            <a:extLst>
              <a:ext uri="{FF2B5EF4-FFF2-40B4-BE49-F238E27FC236}">
                <a16:creationId xmlns:a16="http://schemas.microsoft.com/office/drawing/2014/main" id="{536D704E-5AFE-DA4A-9EE1-2577CD932342}"/>
              </a:ext>
            </a:extLst>
          </p:cNvPr>
          <p:cNvPicPr>
            <a:picLocks noChangeAspect="1"/>
          </p:cNvPicPr>
          <p:nvPr/>
        </p:nvPicPr>
        <p:blipFill>
          <a:blip r:embed="rId4"/>
          <a:stretch>
            <a:fillRect/>
          </a:stretch>
        </p:blipFill>
        <p:spPr>
          <a:xfrm>
            <a:off x="1755290" y="5908417"/>
            <a:ext cx="7861300" cy="647700"/>
          </a:xfrm>
          <a:prstGeom prst="rect">
            <a:avLst/>
          </a:prstGeom>
        </p:spPr>
      </p:pic>
    </p:spTree>
    <p:extLst>
      <p:ext uri="{BB962C8B-B14F-4D97-AF65-F5344CB8AC3E}">
        <p14:creationId xmlns:p14="http://schemas.microsoft.com/office/powerpoint/2010/main" val="250448432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05213981-51F6-DF41-9FC9-ABF4DFB3227D}"/>
              </a:ext>
            </a:extLst>
          </p:cNvPr>
          <p:cNvGrpSpPr/>
          <p:nvPr/>
        </p:nvGrpSpPr>
        <p:grpSpPr>
          <a:xfrm>
            <a:off x="180474" y="694619"/>
            <a:ext cx="647255" cy="738022"/>
            <a:chOff x="4753009" y="790578"/>
            <a:chExt cx="958096" cy="958096"/>
          </a:xfrm>
        </p:grpSpPr>
        <p:sp>
          <p:nvSpPr>
            <p:cNvPr id="3" name="TextBox 2">
              <a:extLst>
                <a:ext uri="{FF2B5EF4-FFF2-40B4-BE49-F238E27FC236}">
                  <a16:creationId xmlns:a16="http://schemas.microsoft.com/office/drawing/2014/main" id="{45F13D5F-44A1-934D-8551-BC8CE9DF6ABD}"/>
                </a:ext>
              </a:extLst>
            </p:cNvPr>
            <p:cNvSpPr txBox="1"/>
            <p:nvPr/>
          </p:nvSpPr>
          <p:spPr>
            <a:xfrm>
              <a:off x="4753009" y="914221"/>
              <a:ext cx="958096" cy="679241"/>
            </a:xfrm>
            <a:prstGeom prst="rect">
              <a:avLst/>
            </a:prstGeom>
            <a:noFill/>
          </p:spPr>
          <p:txBody>
            <a:bodyPr wrap="square" lIns="108000" rIns="108000" rtlCol="0">
              <a:spAutoFit/>
            </a:bodyPr>
            <a:lstStyle/>
            <a:p>
              <a:pPr algn="ctr"/>
              <a:r>
                <a:rPr lang="en-US" altLang="ko-KR" sz="2800" b="1" dirty="0">
                  <a:cs typeface="Arial" pitchFamily="34" charset="0"/>
                </a:rPr>
                <a:t>1</a:t>
              </a:r>
              <a:endParaRPr lang="ko-KR" altLang="en-US" sz="2800" b="1" dirty="0">
                <a:cs typeface="Arial" pitchFamily="34" charset="0"/>
              </a:endParaRPr>
            </a:p>
          </p:txBody>
        </p:sp>
        <p:sp>
          <p:nvSpPr>
            <p:cNvPr id="4" name="Freeform: Shape 44">
              <a:extLst>
                <a:ext uri="{FF2B5EF4-FFF2-40B4-BE49-F238E27FC236}">
                  <a16:creationId xmlns:a16="http://schemas.microsoft.com/office/drawing/2014/main" id="{743E4BC0-720D-0C4A-B403-BB84479457FC}"/>
                </a:ext>
              </a:extLst>
            </p:cNvPr>
            <p:cNvSpPr/>
            <p:nvPr/>
          </p:nvSpPr>
          <p:spPr>
            <a:xfrm>
              <a:off x="4753009" y="790578"/>
              <a:ext cx="958096" cy="958096"/>
            </a:xfrm>
            <a:custGeom>
              <a:avLst/>
              <a:gdLst>
                <a:gd name="connsiteX0" fmla="*/ 591326 w 1182653"/>
                <a:gd name="connsiteY0" fmla="*/ 99202 h 1182653"/>
                <a:gd name="connsiteX1" fmla="*/ 542935 w 1182653"/>
                <a:gd name="connsiteY1" fmla="*/ 119164 h 1182653"/>
                <a:gd name="connsiteX2" fmla="*/ 119164 w 1182653"/>
                <a:gd name="connsiteY2" fmla="*/ 542935 h 1182653"/>
                <a:gd name="connsiteX3" fmla="*/ 119164 w 1182653"/>
                <a:gd name="connsiteY3" fmla="*/ 639718 h 1182653"/>
                <a:gd name="connsiteX4" fmla="*/ 542935 w 1182653"/>
                <a:gd name="connsiteY4" fmla="*/ 1063489 h 1182653"/>
                <a:gd name="connsiteX5" fmla="*/ 639718 w 1182653"/>
                <a:gd name="connsiteY5" fmla="*/ 1063489 h 1182653"/>
                <a:gd name="connsiteX6" fmla="*/ 1063489 w 1182653"/>
                <a:gd name="connsiteY6" fmla="*/ 639718 h 1182653"/>
                <a:gd name="connsiteX7" fmla="*/ 1063489 w 1182653"/>
                <a:gd name="connsiteY7" fmla="*/ 542935 h 1182653"/>
                <a:gd name="connsiteX8" fmla="*/ 639718 w 1182653"/>
                <a:gd name="connsiteY8" fmla="*/ 119164 h 1182653"/>
                <a:gd name="connsiteX9" fmla="*/ 591326 w 1182653"/>
                <a:gd name="connsiteY9" fmla="*/ 99202 h 1182653"/>
                <a:gd name="connsiteX10" fmla="*/ 591327 w 1182653"/>
                <a:gd name="connsiteY10" fmla="*/ 0 h 1182653"/>
                <a:gd name="connsiteX11" fmla="*/ 654581 w 1182653"/>
                <a:gd name="connsiteY11" fmla="*/ 26183 h 1182653"/>
                <a:gd name="connsiteX12" fmla="*/ 1156470 w 1182653"/>
                <a:gd name="connsiteY12" fmla="*/ 528072 h 1182653"/>
                <a:gd name="connsiteX13" fmla="*/ 1156470 w 1182653"/>
                <a:gd name="connsiteY13" fmla="*/ 654581 h 1182653"/>
                <a:gd name="connsiteX14" fmla="*/ 654581 w 1182653"/>
                <a:gd name="connsiteY14" fmla="*/ 1156470 h 1182653"/>
                <a:gd name="connsiteX15" fmla="*/ 528072 w 1182653"/>
                <a:gd name="connsiteY15" fmla="*/ 1156470 h 1182653"/>
                <a:gd name="connsiteX16" fmla="*/ 26184 w 1182653"/>
                <a:gd name="connsiteY16" fmla="*/ 654581 h 1182653"/>
                <a:gd name="connsiteX17" fmla="*/ 26184 w 1182653"/>
                <a:gd name="connsiteY17" fmla="*/ 528072 h 1182653"/>
                <a:gd name="connsiteX18" fmla="*/ 528072 w 1182653"/>
                <a:gd name="connsiteY18" fmla="*/ 26183 h 1182653"/>
                <a:gd name="connsiteX19" fmla="*/ 591327 w 1182653"/>
                <a:gd name="connsiteY19" fmla="*/ 0 h 1182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82653" h="1182653">
                  <a:moveTo>
                    <a:pt x="591326" y="99202"/>
                  </a:moveTo>
                  <a:cubicBezTo>
                    <a:pt x="573784" y="99202"/>
                    <a:pt x="556242" y="105856"/>
                    <a:pt x="542935" y="119164"/>
                  </a:cubicBezTo>
                  <a:lnTo>
                    <a:pt x="119164" y="542935"/>
                  </a:lnTo>
                  <a:cubicBezTo>
                    <a:pt x="92548" y="569550"/>
                    <a:pt x="92548" y="613102"/>
                    <a:pt x="119164" y="639718"/>
                  </a:cubicBezTo>
                  <a:lnTo>
                    <a:pt x="542935" y="1063489"/>
                  </a:lnTo>
                  <a:cubicBezTo>
                    <a:pt x="569550" y="1090104"/>
                    <a:pt x="613102" y="1090104"/>
                    <a:pt x="639718" y="1063489"/>
                  </a:cubicBezTo>
                  <a:lnTo>
                    <a:pt x="1063489" y="639718"/>
                  </a:lnTo>
                  <a:cubicBezTo>
                    <a:pt x="1090450" y="613102"/>
                    <a:pt x="1090450" y="569550"/>
                    <a:pt x="1063489" y="542935"/>
                  </a:cubicBezTo>
                  <a:lnTo>
                    <a:pt x="639718" y="119164"/>
                  </a:lnTo>
                  <a:cubicBezTo>
                    <a:pt x="626410" y="105856"/>
                    <a:pt x="608868" y="99202"/>
                    <a:pt x="591326" y="99202"/>
                  </a:cubicBezTo>
                  <a:close/>
                  <a:moveTo>
                    <a:pt x="591327" y="0"/>
                  </a:moveTo>
                  <a:cubicBezTo>
                    <a:pt x="614226" y="0"/>
                    <a:pt x="637126" y="8728"/>
                    <a:pt x="654581" y="26183"/>
                  </a:cubicBezTo>
                  <a:lnTo>
                    <a:pt x="1156470" y="528072"/>
                  </a:lnTo>
                  <a:cubicBezTo>
                    <a:pt x="1191381" y="562983"/>
                    <a:pt x="1191381" y="619670"/>
                    <a:pt x="1156470" y="654581"/>
                  </a:cubicBezTo>
                  <a:lnTo>
                    <a:pt x="654581" y="1156470"/>
                  </a:lnTo>
                  <a:cubicBezTo>
                    <a:pt x="619670" y="1191381"/>
                    <a:pt x="562983" y="1191381"/>
                    <a:pt x="528072" y="1156470"/>
                  </a:cubicBezTo>
                  <a:lnTo>
                    <a:pt x="26184" y="654581"/>
                  </a:lnTo>
                  <a:cubicBezTo>
                    <a:pt x="-8728" y="619670"/>
                    <a:pt x="-8728" y="562983"/>
                    <a:pt x="26184" y="528072"/>
                  </a:cubicBezTo>
                  <a:lnTo>
                    <a:pt x="528072" y="26183"/>
                  </a:lnTo>
                  <a:cubicBezTo>
                    <a:pt x="545528" y="8728"/>
                    <a:pt x="568427" y="0"/>
                    <a:pt x="591327" y="0"/>
                  </a:cubicBezTo>
                  <a:close/>
                </a:path>
              </a:pathLst>
            </a:custGeom>
            <a:solidFill>
              <a:schemeClr val="accent1"/>
            </a:solidFill>
            <a:ln w="9525" cap="flat">
              <a:noFill/>
              <a:prstDash val="solid"/>
              <a:miter/>
            </a:ln>
          </p:spPr>
          <p:txBody>
            <a:bodyPr rtlCol="0" anchor="ctr"/>
            <a:lstStyle/>
            <a:p>
              <a:endParaRPr lang="en-US" dirty="0"/>
            </a:p>
          </p:txBody>
        </p:sp>
      </p:grpSp>
      <p:sp>
        <p:nvSpPr>
          <p:cNvPr id="8" name="TextBox 7">
            <a:extLst>
              <a:ext uri="{FF2B5EF4-FFF2-40B4-BE49-F238E27FC236}">
                <a16:creationId xmlns:a16="http://schemas.microsoft.com/office/drawing/2014/main" id="{B09DF1BC-3D41-7142-8A2F-5C187C6A3C8D}"/>
              </a:ext>
            </a:extLst>
          </p:cNvPr>
          <p:cNvSpPr txBox="1"/>
          <p:nvPr/>
        </p:nvSpPr>
        <p:spPr>
          <a:xfrm>
            <a:off x="860162" y="832797"/>
            <a:ext cx="8099300" cy="461665"/>
          </a:xfrm>
          <a:prstGeom prst="rect">
            <a:avLst/>
          </a:prstGeom>
          <a:noFill/>
        </p:spPr>
        <p:txBody>
          <a:bodyPr wrap="square" rtlCol="0">
            <a:spAutoFit/>
          </a:bodyPr>
          <a:lstStyle/>
          <a:p>
            <a:r>
              <a:rPr lang="en-US" altLang="ko-KR" sz="2400" b="1" dirty="0">
                <a:cs typeface="Arial" pitchFamily="34" charset="0"/>
              </a:rPr>
              <a:t>Machine Learning: Regression, Clustering, and Classification</a:t>
            </a:r>
          </a:p>
        </p:txBody>
      </p:sp>
      <p:sp>
        <p:nvSpPr>
          <p:cNvPr id="9" name="TextBox 8">
            <a:extLst>
              <a:ext uri="{FF2B5EF4-FFF2-40B4-BE49-F238E27FC236}">
                <a16:creationId xmlns:a16="http://schemas.microsoft.com/office/drawing/2014/main" id="{E8221E3D-C6A9-E844-801B-1B996F03E9C0}"/>
              </a:ext>
            </a:extLst>
          </p:cNvPr>
          <p:cNvSpPr txBox="1"/>
          <p:nvPr/>
        </p:nvSpPr>
        <p:spPr>
          <a:xfrm>
            <a:off x="860162" y="1379832"/>
            <a:ext cx="2929200" cy="369332"/>
          </a:xfrm>
          <a:prstGeom prst="rect">
            <a:avLst/>
          </a:prstGeom>
          <a:noFill/>
        </p:spPr>
        <p:txBody>
          <a:bodyPr wrap="none" rtlCol="0">
            <a:spAutoFit/>
          </a:bodyPr>
          <a:lstStyle/>
          <a:p>
            <a:pPr marL="285750" indent="-285750">
              <a:buFont typeface="Wingdings" pitchFamily="2" charset="2"/>
              <a:buChar char="q"/>
            </a:pPr>
            <a:r>
              <a:rPr lang="en-US" dirty="0"/>
              <a:t>K-Nearest Neighbor (KNN)</a:t>
            </a:r>
          </a:p>
        </p:txBody>
      </p:sp>
      <p:sp>
        <p:nvSpPr>
          <p:cNvPr id="5" name="Rectangle 4">
            <a:extLst>
              <a:ext uri="{FF2B5EF4-FFF2-40B4-BE49-F238E27FC236}">
                <a16:creationId xmlns:a16="http://schemas.microsoft.com/office/drawing/2014/main" id="{E78DDE2E-D053-2E4D-A286-58A580B3E47E}"/>
              </a:ext>
            </a:extLst>
          </p:cNvPr>
          <p:cNvSpPr/>
          <p:nvPr/>
        </p:nvSpPr>
        <p:spPr>
          <a:xfrm>
            <a:off x="1257301" y="1944172"/>
            <a:ext cx="9139243" cy="923330"/>
          </a:xfrm>
          <a:prstGeom prst="rect">
            <a:avLst/>
          </a:prstGeom>
        </p:spPr>
        <p:txBody>
          <a:bodyPr wrap="square">
            <a:spAutoFit/>
          </a:bodyPr>
          <a:lstStyle/>
          <a:p>
            <a:br>
              <a:rPr lang="en-GB" dirty="0"/>
            </a:br>
            <a:br>
              <a:rPr lang="en-GB" dirty="0"/>
            </a:br>
            <a:endParaRPr lang="en-US" dirty="0"/>
          </a:p>
        </p:txBody>
      </p:sp>
      <p:sp>
        <p:nvSpPr>
          <p:cNvPr id="13" name="Rectangle 12">
            <a:extLst>
              <a:ext uri="{FF2B5EF4-FFF2-40B4-BE49-F238E27FC236}">
                <a16:creationId xmlns:a16="http://schemas.microsoft.com/office/drawing/2014/main" id="{4910916F-2B0B-7148-8179-DC1DFCF63765}"/>
              </a:ext>
            </a:extLst>
          </p:cNvPr>
          <p:cNvSpPr/>
          <p:nvPr/>
        </p:nvSpPr>
        <p:spPr>
          <a:xfrm>
            <a:off x="1660257" y="1810673"/>
            <a:ext cx="5453544" cy="369332"/>
          </a:xfrm>
          <a:prstGeom prst="rect">
            <a:avLst/>
          </a:prstGeom>
        </p:spPr>
        <p:txBody>
          <a:bodyPr wrap="none">
            <a:spAutoFit/>
          </a:bodyPr>
          <a:lstStyle/>
          <a:p>
            <a:r>
              <a:rPr lang="en-GB" dirty="0">
                <a:latin typeface="Inter"/>
              </a:rPr>
              <a:t>create a classifier using k-Nearest Neighbours algorithm.</a:t>
            </a:r>
            <a:endParaRPr lang="en-US" dirty="0"/>
          </a:p>
        </p:txBody>
      </p:sp>
      <p:pic>
        <p:nvPicPr>
          <p:cNvPr id="14" name="Picture 13">
            <a:extLst>
              <a:ext uri="{FF2B5EF4-FFF2-40B4-BE49-F238E27FC236}">
                <a16:creationId xmlns:a16="http://schemas.microsoft.com/office/drawing/2014/main" id="{848C5265-9313-3742-9F6E-B754864C36F0}"/>
              </a:ext>
            </a:extLst>
          </p:cNvPr>
          <p:cNvPicPr>
            <a:picLocks noChangeAspect="1"/>
          </p:cNvPicPr>
          <p:nvPr/>
        </p:nvPicPr>
        <p:blipFill>
          <a:blip r:embed="rId2"/>
          <a:stretch>
            <a:fillRect/>
          </a:stretch>
        </p:blipFill>
        <p:spPr>
          <a:xfrm>
            <a:off x="3300270" y="2170436"/>
            <a:ext cx="4572869" cy="4525433"/>
          </a:xfrm>
          <a:prstGeom prst="rect">
            <a:avLst/>
          </a:prstGeom>
        </p:spPr>
      </p:pic>
    </p:spTree>
    <p:extLst>
      <p:ext uri="{BB962C8B-B14F-4D97-AF65-F5344CB8AC3E}">
        <p14:creationId xmlns:p14="http://schemas.microsoft.com/office/powerpoint/2010/main" val="267514043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05213981-51F6-DF41-9FC9-ABF4DFB3227D}"/>
              </a:ext>
            </a:extLst>
          </p:cNvPr>
          <p:cNvGrpSpPr/>
          <p:nvPr/>
        </p:nvGrpSpPr>
        <p:grpSpPr>
          <a:xfrm>
            <a:off x="180474" y="694619"/>
            <a:ext cx="647255" cy="738022"/>
            <a:chOff x="4753009" y="790578"/>
            <a:chExt cx="958096" cy="958096"/>
          </a:xfrm>
        </p:grpSpPr>
        <p:sp>
          <p:nvSpPr>
            <p:cNvPr id="3" name="TextBox 2">
              <a:extLst>
                <a:ext uri="{FF2B5EF4-FFF2-40B4-BE49-F238E27FC236}">
                  <a16:creationId xmlns:a16="http://schemas.microsoft.com/office/drawing/2014/main" id="{45F13D5F-44A1-934D-8551-BC8CE9DF6ABD}"/>
                </a:ext>
              </a:extLst>
            </p:cNvPr>
            <p:cNvSpPr txBox="1"/>
            <p:nvPr/>
          </p:nvSpPr>
          <p:spPr>
            <a:xfrm>
              <a:off x="4753009" y="914221"/>
              <a:ext cx="958096" cy="679241"/>
            </a:xfrm>
            <a:prstGeom prst="rect">
              <a:avLst/>
            </a:prstGeom>
            <a:noFill/>
          </p:spPr>
          <p:txBody>
            <a:bodyPr wrap="square" lIns="108000" rIns="108000" rtlCol="0">
              <a:spAutoFit/>
            </a:bodyPr>
            <a:lstStyle/>
            <a:p>
              <a:pPr algn="ctr"/>
              <a:r>
                <a:rPr lang="en-US" altLang="ko-KR" sz="2800" b="1" dirty="0">
                  <a:cs typeface="Arial" pitchFamily="34" charset="0"/>
                </a:rPr>
                <a:t>1</a:t>
              </a:r>
              <a:endParaRPr lang="ko-KR" altLang="en-US" sz="2800" b="1" dirty="0">
                <a:cs typeface="Arial" pitchFamily="34" charset="0"/>
              </a:endParaRPr>
            </a:p>
          </p:txBody>
        </p:sp>
        <p:sp>
          <p:nvSpPr>
            <p:cNvPr id="4" name="Freeform: Shape 44">
              <a:extLst>
                <a:ext uri="{FF2B5EF4-FFF2-40B4-BE49-F238E27FC236}">
                  <a16:creationId xmlns:a16="http://schemas.microsoft.com/office/drawing/2014/main" id="{743E4BC0-720D-0C4A-B403-BB84479457FC}"/>
                </a:ext>
              </a:extLst>
            </p:cNvPr>
            <p:cNvSpPr/>
            <p:nvPr/>
          </p:nvSpPr>
          <p:spPr>
            <a:xfrm>
              <a:off x="4753009" y="790578"/>
              <a:ext cx="958096" cy="958096"/>
            </a:xfrm>
            <a:custGeom>
              <a:avLst/>
              <a:gdLst>
                <a:gd name="connsiteX0" fmla="*/ 591326 w 1182653"/>
                <a:gd name="connsiteY0" fmla="*/ 99202 h 1182653"/>
                <a:gd name="connsiteX1" fmla="*/ 542935 w 1182653"/>
                <a:gd name="connsiteY1" fmla="*/ 119164 h 1182653"/>
                <a:gd name="connsiteX2" fmla="*/ 119164 w 1182653"/>
                <a:gd name="connsiteY2" fmla="*/ 542935 h 1182653"/>
                <a:gd name="connsiteX3" fmla="*/ 119164 w 1182653"/>
                <a:gd name="connsiteY3" fmla="*/ 639718 h 1182653"/>
                <a:gd name="connsiteX4" fmla="*/ 542935 w 1182653"/>
                <a:gd name="connsiteY4" fmla="*/ 1063489 h 1182653"/>
                <a:gd name="connsiteX5" fmla="*/ 639718 w 1182653"/>
                <a:gd name="connsiteY5" fmla="*/ 1063489 h 1182653"/>
                <a:gd name="connsiteX6" fmla="*/ 1063489 w 1182653"/>
                <a:gd name="connsiteY6" fmla="*/ 639718 h 1182653"/>
                <a:gd name="connsiteX7" fmla="*/ 1063489 w 1182653"/>
                <a:gd name="connsiteY7" fmla="*/ 542935 h 1182653"/>
                <a:gd name="connsiteX8" fmla="*/ 639718 w 1182653"/>
                <a:gd name="connsiteY8" fmla="*/ 119164 h 1182653"/>
                <a:gd name="connsiteX9" fmla="*/ 591326 w 1182653"/>
                <a:gd name="connsiteY9" fmla="*/ 99202 h 1182653"/>
                <a:gd name="connsiteX10" fmla="*/ 591327 w 1182653"/>
                <a:gd name="connsiteY10" fmla="*/ 0 h 1182653"/>
                <a:gd name="connsiteX11" fmla="*/ 654581 w 1182653"/>
                <a:gd name="connsiteY11" fmla="*/ 26183 h 1182653"/>
                <a:gd name="connsiteX12" fmla="*/ 1156470 w 1182653"/>
                <a:gd name="connsiteY12" fmla="*/ 528072 h 1182653"/>
                <a:gd name="connsiteX13" fmla="*/ 1156470 w 1182653"/>
                <a:gd name="connsiteY13" fmla="*/ 654581 h 1182653"/>
                <a:gd name="connsiteX14" fmla="*/ 654581 w 1182653"/>
                <a:gd name="connsiteY14" fmla="*/ 1156470 h 1182653"/>
                <a:gd name="connsiteX15" fmla="*/ 528072 w 1182653"/>
                <a:gd name="connsiteY15" fmla="*/ 1156470 h 1182653"/>
                <a:gd name="connsiteX16" fmla="*/ 26184 w 1182653"/>
                <a:gd name="connsiteY16" fmla="*/ 654581 h 1182653"/>
                <a:gd name="connsiteX17" fmla="*/ 26184 w 1182653"/>
                <a:gd name="connsiteY17" fmla="*/ 528072 h 1182653"/>
                <a:gd name="connsiteX18" fmla="*/ 528072 w 1182653"/>
                <a:gd name="connsiteY18" fmla="*/ 26183 h 1182653"/>
                <a:gd name="connsiteX19" fmla="*/ 591327 w 1182653"/>
                <a:gd name="connsiteY19" fmla="*/ 0 h 1182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82653" h="1182653">
                  <a:moveTo>
                    <a:pt x="591326" y="99202"/>
                  </a:moveTo>
                  <a:cubicBezTo>
                    <a:pt x="573784" y="99202"/>
                    <a:pt x="556242" y="105856"/>
                    <a:pt x="542935" y="119164"/>
                  </a:cubicBezTo>
                  <a:lnTo>
                    <a:pt x="119164" y="542935"/>
                  </a:lnTo>
                  <a:cubicBezTo>
                    <a:pt x="92548" y="569550"/>
                    <a:pt x="92548" y="613102"/>
                    <a:pt x="119164" y="639718"/>
                  </a:cubicBezTo>
                  <a:lnTo>
                    <a:pt x="542935" y="1063489"/>
                  </a:lnTo>
                  <a:cubicBezTo>
                    <a:pt x="569550" y="1090104"/>
                    <a:pt x="613102" y="1090104"/>
                    <a:pt x="639718" y="1063489"/>
                  </a:cubicBezTo>
                  <a:lnTo>
                    <a:pt x="1063489" y="639718"/>
                  </a:lnTo>
                  <a:cubicBezTo>
                    <a:pt x="1090450" y="613102"/>
                    <a:pt x="1090450" y="569550"/>
                    <a:pt x="1063489" y="542935"/>
                  </a:cubicBezTo>
                  <a:lnTo>
                    <a:pt x="639718" y="119164"/>
                  </a:lnTo>
                  <a:cubicBezTo>
                    <a:pt x="626410" y="105856"/>
                    <a:pt x="608868" y="99202"/>
                    <a:pt x="591326" y="99202"/>
                  </a:cubicBezTo>
                  <a:close/>
                  <a:moveTo>
                    <a:pt x="591327" y="0"/>
                  </a:moveTo>
                  <a:cubicBezTo>
                    <a:pt x="614226" y="0"/>
                    <a:pt x="637126" y="8728"/>
                    <a:pt x="654581" y="26183"/>
                  </a:cubicBezTo>
                  <a:lnTo>
                    <a:pt x="1156470" y="528072"/>
                  </a:lnTo>
                  <a:cubicBezTo>
                    <a:pt x="1191381" y="562983"/>
                    <a:pt x="1191381" y="619670"/>
                    <a:pt x="1156470" y="654581"/>
                  </a:cubicBezTo>
                  <a:lnTo>
                    <a:pt x="654581" y="1156470"/>
                  </a:lnTo>
                  <a:cubicBezTo>
                    <a:pt x="619670" y="1191381"/>
                    <a:pt x="562983" y="1191381"/>
                    <a:pt x="528072" y="1156470"/>
                  </a:cubicBezTo>
                  <a:lnTo>
                    <a:pt x="26184" y="654581"/>
                  </a:lnTo>
                  <a:cubicBezTo>
                    <a:pt x="-8728" y="619670"/>
                    <a:pt x="-8728" y="562983"/>
                    <a:pt x="26184" y="528072"/>
                  </a:cubicBezTo>
                  <a:lnTo>
                    <a:pt x="528072" y="26183"/>
                  </a:lnTo>
                  <a:cubicBezTo>
                    <a:pt x="545528" y="8728"/>
                    <a:pt x="568427" y="0"/>
                    <a:pt x="591327" y="0"/>
                  </a:cubicBezTo>
                  <a:close/>
                </a:path>
              </a:pathLst>
            </a:custGeom>
            <a:solidFill>
              <a:schemeClr val="accent1"/>
            </a:solidFill>
            <a:ln w="9525" cap="flat">
              <a:noFill/>
              <a:prstDash val="solid"/>
              <a:miter/>
            </a:ln>
          </p:spPr>
          <p:txBody>
            <a:bodyPr rtlCol="0" anchor="ctr"/>
            <a:lstStyle/>
            <a:p>
              <a:endParaRPr lang="en-US" dirty="0"/>
            </a:p>
          </p:txBody>
        </p:sp>
      </p:grpSp>
      <p:sp>
        <p:nvSpPr>
          <p:cNvPr id="8" name="TextBox 7">
            <a:extLst>
              <a:ext uri="{FF2B5EF4-FFF2-40B4-BE49-F238E27FC236}">
                <a16:creationId xmlns:a16="http://schemas.microsoft.com/office/drawing/2014/main" id="{B09DF1BC-3D41-7142-8A2F-5C187C6A3C8D}"/>
              </a:ext>
            </a:extLst>
          </p:cNvPr>
          <p:cNvSpPr txBox="1"/>
          <p:nvPr/>
        </p:nvSpPr>
        <p:spPr>
          <a:xfrm>
            <a:off x="860162" y="832797"/>
            <a:ext cx="8099300" cy="461665"/>
          </a:xfrm>
          <a:prstGeom prst="rect">
            <a:avLst/>
          </a:prstGeom>
          <a:noFill/>
        </p:spPr>
        <p:txBody>
          <a:bodyPr wrap="square" rtlCol="0">
            <a:spAutoFit/>
          </a:bodyPr>
          <a:lstStyle/>
          <a:p>
            <a:r>
              <a:rPr lang="en-US" altLang="ko-KR" sz="2400" b="1" dirty="0">
                <a:cs typeface="Arial" pitchFamily="34" charset="0"/>
              </a:rPr>
              <a:t>Machine Learning: Regression, Clustering, and Classification</a:t>
            </a:r>
          </a:p>
        </p:txBody>
      </p:sp>
      <p:sp>
        <p:nvSpPr>
          <p:cNvPr id="9" name="TextBox 8">
            <a:extLst>
              <a:ext uri="{FF2B5EF4-FFF2-40B4-BE49-F238E27FC236}">
                <a16:creationId xmlns:a16="http://schemas.microsoft.com/office/drawing/2014/main" id="{E8221E3D-C6A9-E844-801B-1B996F03E9C0}"/>
              </a:ext>
            </a:extLst>
          </p:cNvPr>
          <p:cNvSpPr txBox="1"/>
          <p:nvPr/>
        </p:nvSpPr>
        <p:spPr>
          <a:xfrm>
            <a:off x="860162" y="1379832"/>
            <a:ext cx="2929200" cy="369332"/>
          </a:xfrm>
          <a:prstGeom prst="rect">
            <a:avLst/>
          </a:prstGeom>
          <a:noFill/>
        </p:spPr>
        <p:txBody>
          <a:bodyPr wrap="none" rtlCol="0">
            <a:spAutoFit/>
          </a:bodyPr>
          <a:lstStyle/>
          <a:p>
            <a:pPr marL="285750" indent="-285750">
              <a:buFont typeface="Wingdings" pitchFamily="2" charset="2"/>
              <a:buChar char="q"/>
            </a:pPr>
            <a:r>
              <a:rPr lang="en-US" dirty="0"/>
              <a:t>K-Nearest Neighbor (KNN)</a:t>
            </a:r>
          </a:p>
        </p:txBody>
      </p:sp>
      <p:sp>
        <p:nvSpPr>
          <p:cNvPr id="5" name="Rectangle 4">
            <a:extLst>
              <a:ext uri="{FF2B5EF4-FFF2-40B4-BE49-F238E27FC236}">
                <a16:creationId xmlns:a16="http://schemas.microsoft.com/office/drawing/2014/main" id="{E78DDE2E-D053-2E4D-A286-58A580B3E47E}"/>
              </a:ext>
            </a:extLst>
          </p:cNvPr>
          <p:cNvSpPr/>
          <p:nvPr/>
        </p:nvSpPr>
        <p:spPr>
          <a:xfrm>
            <a:off x="1257301" y="1944172"/>
            <a:ext cx="9139243" cy="923330"/>
          </a:xfrm>
          <a:prstGeom prst="rect">
            <a:avLst/>
          </a:prstGeom>
        </p:spPr>
        <p:txBody>
          <a:bodyPr wrap="square">
            <a:spAutoFit/>
          </a:bodyPr>
          <a:lstStyle/>
          <a:p>
            <a:br>
              <a:rPr lang="en-GB" dirty="0"/>
            </a:br>
            <a:br>
              <a:rPr lang="en-GB" dirty="0"/>
            </a:br>
            <a:endParaRPr lang="en-US" dirty="0"/>
          </a:p>
        </p:txBody>
      </p:sp>
      <p:sp>
        <p:nvSpPr>
          <p:cNvPr id="13" name="Rectangle 12">
            <a:extLst>
              <a:ext uri="{FF2B5EF4-FFF2-40B4-BE49-F238E27FC236}">
                <a16:creationId xmlns:a16="http://schemas.microsoft.com/office/drawing/2014/main" id="{4910916F-2B0B-7148-8179-DC1DFCF63765}"/>
              </a:ext>
            </a:extLst>
          </p:cNvPr>
          <p:cNvSpPr/>
          <p:nvPr/>
        </p:nvSpPr>
        <p:spPr>
          <a:xfrm>
            <a:off x="1660257" y="1810673"/>
            <a:ext cx="1743939" cy="369332"/>
          </a:xfrm>
          <a:prstGeom prst="rect">
            <a:avLst/>
          </a:prstGeom>
        </p:spPr>
        <p:txBody>
          <a:bodyPr wrap="none">
            <a:spAutoFit/>
          </a:bodyPr>
          <a:lstStyle/>
          <a:p>
            <a:r>
              <a:rPr lang="en-GB" dirty="0">
                <a:latin typeface="Inter"/>
              </a:rPr>
              <a:t>Generating plots</a:t>
            </a:r>
            <a:endParaRPr lang="en-US" dirty="0"/>
          </a:p>
        </p:txBody>
      </p:sp>
      <p:pic>
        <p:nvPicPr>
          <p:cNvPr id="6" name="Picture 5">
            <a:extLst>
              <a:ext uri="{FF2B5EF4-FFF2-40B4-BE49-F238E27FC236}">
                <a16:creationId xmlns:a16="http://schemas.microsoft.com/office/drawing/2014/main" id="{53321329-0444-2146-9145-A1D463AC4481}"/>
              </a:ext>
            </a:extLst>
          </p:cNvPr>
          <p:cNvPicPr>
            <a:picLocks noChangeAspect="1"/>
          </p:cNvPicPr>
          <p:nvPr/>
        </p:nvPicPr>
        <p:blipFill>
          <a:blip r:embed="rId2"/>
          <a:stretch>
            <a:fillRect/>
          </a:stretch>
        </p:blipFill>
        <p:spPr>
          <a:xfrm>
            <a:off x="2324762" y="2190403"/>
            <a:ext cx="7289800" cy="2565400"/>
          </a:xfrm>
          <a:prstGeom prst="rect">
            <a:avLst/>
          </a:prstGeom>
        </p:spPr>
      </p:pic>
      <p:pic>
        <p:nvPicPr>
          <p:cNvPr id="7" name="Picture 6">
            <a:extLst>
              <a:ext uri="{FF2B5EF4-FFF2-40B4-BE49-F238E27FC236}">
                <a16:creationId xmlns:a16="http://schemas.microsoft.com/office/drawing/2014/main" id="{B89087C6-A65C-0748-BF3B-C2F6C4AC8F35}"/>
              </a:ext>
            </a:extLst>
          </p:cNvPr>
          <p:cNvPicPr>
            <a:picLocks noChangeAspect="1"/>
          </p:cNvPicPr>
          <p:nvPr/>
        </p:nvPicPr>
        <p:blipFill>
          <a:blip r:embed="rId3"/>
          <a:stretch>
            <a:fillRect/>
          </a:stretch>
        </p:blipFill>
        <p:spPr>
          <a:xfrm>
            <a:off x="7206712" y="3947918"/>
            <a:ext cx="4068510" cy="2788210"/>
          </a:xfrm>
          <a:prstGeom prst="rect">
            <a:avLst/>
          </a:prstGeom>
        </p:spPr>
      </p:pic>
      <p:sp>
        <p:nvSpPr>
          <p:cNvPr id="10" name="Rectangle 9">
            <a:extLst>
              <a:ext uri="{FF2B5EF4-FFF2-40B4-BE49-F238E27FC236}">
                <a16:creationId xmlns:a16="http://schemas.microsoft.com/office/drawing/2014/main" id="{2492F307-36B7-0543-B1FA-A87913E9A3C2}"/>
              </a:ext>
            </a:extLst>
          </p:cNvPr>
          <p:cNvSpPr/>
          <p:nvPr/>
        </p:nvSpPr>
        <p:spPr>
          <a:xfrm>
            <a:off x="1257301" y="4912889"/>
            <a:ext cx="6096000" cy="584775"/>
          </a:xfrm>
          <a:prstGeom prst="rect">
            <a:avLst/>
          </a:prstGeom>
        </p:spPr>
        <p:txBody>
          <a:bodyPr>
            <a:spAutoFit/>
          </a:bodyPr>
          <a:lstStyle/>
          <a:p>
            <a:r>
              <a:rPr lang="en-GB" sz="1600" dirty="0">
                <a:latin typeface="Inter"/>
              </a:rPr>
              <a:t>We can observe above that we get maximum testing accuracy for k=7. So lets create a </a:t>
            </a:r>
            <a:r>
              <a:rPr lang="en-GB" sz="1600" dirty="0" err="1">
                <a:latin typeface="Inter"/>
              </a:rPr>
              <a:t>KNeighborsClassifier</a:t>
            </a:r>
            <a:r>
              <a:rPr lang="en-GB" sz="1600" dirty="0">
                <a:latin typeface="Inter"/>
              </a:rPr>
              <a:t> with number of neighbours as 7.</a:t>
            </a:r>
            <a:endParaRPr lang="en-US" sz="1600" dirty="0"/>
          </a:p>
        </p:txBody>
      </p:sp>
    </p:spTree>
    <p:extLst>
      <p:ext uri="{BB962C8B-B14F-4D97-AF65-F5344CB8AC3E}">
        <p14:creationId xmlns:p14="http://schemas.microsoft.com/office/powerpoint/2010/main" val="284941338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05213981-51F6-DF41-9FC9-ABF4DFB3227D}"/>
              </a:ext>
            </a:extLst>
          </p:cNvPr>
          <p:cNvGrpSpPr/>
          <p:nvPr/>
        </p:nvGrpSpPr>
        <p:grpSpPr>
          <a:xfrm>
            <a:off x="180474" y="694619"/>
            <a:ext cx="647255" cy="738022"/>
            <a:chOff x="4753009" y="790578"/>
            <a:chExt cx="958096" cy="958096"/>
          </a:xfrm>
        </p:grpSpPr>
        <p:sp>
          <p:nvSpPr>
            <p:cNvPr id="3" name="TextBox 2">
              <a:extLst>
                <a:ext uri="{FF2B5EF4-FFF2-40B4-BE49-F238E27FC236}">
                  <a16:creationId xmlns:a16="http://schemas.microsoft.com/office/drawing/2014/main" id="{45F13D5F-44A1-934D-8551-BC8CE9DF6ABD}"/>
                </a:ext>
              </a:extLst>
            </p:cNvPr>
            <p:cNvSpPr txBox="1"/>
            <p:nvPr/>
          </p:nvSpPr>
          <p:spPr>
            <a:xfrm>
              <a:off x="4753009" y="914221"/>
              <a:ext cx="958096" cy="679241"/>
            </a:xfrm>
            <a:prstGeom prst="rect">
              <a:avLst/>
            </a:prstGeom>
            <a:noFill/>
          </p:spPr>
          <p:txBody>
            <a:bodyPr wrap="square" lIns="108000" rIns="108000" rtlCol="0">
              <a:spAutoFit/>
            </a:bodyPr>
            <a:lstStyle/>
            <a:p>
              <a:pPr algn="ctr"/>
              <a:r>
                <a:rPr lang="en-US" altLang="ko-KR" sz="2800" b="1" dirty="0">
                  <a:cs typeface="Arial" pitchFamily="34" charset="0"/>
                </a:rPr>
                <a:t>1</a:t>
              </a:r>
              <a:endParaRPr lang="ko-KR" altLang="en-US" sz="2800" b="1" dirty="0">
                <a:cs typeface="Arial" pitchFamily="34" charset="0"/>
              </a:endParaRPr>
            </a:p>
          </p:txBody>
        </p:sp>
        <p:sp>
          <p:nvSpPr>
            <p:cNvPr id="4" name="Freeform: Shape 44">
              <a:extLst>
                <a:ext uri="{FF2B5EF4-FFF2-40B4-BE49-F238E27FC236}">
                  <a16:creationId xmlns:a16="http://schemas.microsoft.com/office/drawing/2014/main" id="{743E4BC0-720D-0C4A-B403-BB84479457FC}"/>
                </a:ext>
              </a:extLst>
            </p:cNvPr>
            <p:cNvSpPr/>
            <p:nvPr/>
          </p:nvSpPr>
          <p:spPr>
            <a:xfrm>
              <a:off x="4753009" y="790578"/>
              <a:ext cx="958096" cy="958096"/>
            </a:xfrm>
            <a:custGeom>
              <a:avLst/>
              <a:gdLst>
                <a:gd name="connsiteX0" fmla="*/ 591326 w 1182653"/>
                <a:gd name="connsiteY0" fmla="*/ 99202 h 1182653"/>
                <a:gd name="connsiteX1" fmla="*/ 542935 w 1182653"/>
                <a:gd name="connsiteY1" fmla="*/ 119164 h 1182653"/>
                <a:gd name="connsiteX2" fmla="*/ 119164 w 1182653"/>
                <a:gd name="connsiteY2" fmla="*/ 542935 h 1182653"/>
                <a:gd name="connsiteX3" fmla="*/ 119164 w 1182653"/>
                <a:gd name="connsiteY3" fmla="*/ 639718 h 1182653"/>
                <a:gd name="connsiteX4" fmla="*/ 542935 w 1182653"/>
                <a:gd name="connsiteY4" fmla="*/ 1063489 h 1182653"/>
                <a:gd name="connsiteX5" fmla="*/ 639718 w 1182653"/>
                <a:gd name="connsiteY5" fmla="*/ 1063489 h 1182653"/>
                <a:gd name="connsiteX6" fmla="*/ 1063489 w 1182653"/>
                <a:gd name="connsiteY6" fmla="*/ 639718 h 1182653"/>
                <a:gd name="connsiteX7" fmla="*/ 1063489 w 1182653"/>
                <a:gd name="connsiteY7" fmla="*/ 542935 h 1182653"/>
                <a:gd name="connsiteX8" fmla="*/ 639718 w 1182653"/>
                <a:gd name="connsiteY8" fmla="*/ 119164 h 1182653"/>
                <a:gd name="connsiteX9" fmla="*/ 591326 w 1182653"/>
                <a:gd name="connsiteY9" fmla="*/ 99202 h 1182653"/>
                <a:gd name="connsiteX10" fmla="*/ 591327 w 1182653"/>
                <a:gd name="connsiteY10" fmla="*/ 0 h 1182653"/>
                <a:gd name="connsiteX11" fmla="*/ 654581 w 1182653"/>
                <a:gd name="connsiteY11" fmla="*/ 26183 h 1182653"/>
                <a:gd name="connsiteX12" fmla="*/ 1156470 w 1182653"/>
                <a:gd name="connsiteY12" fmla="*/ 528072 h 1182653"/>
                <a:gd name="connsiteX13" fmla="*/ 1156470 w 1182653"/>
                <a:gd name="connsiteY13" fmla="*/ 654581 h 1182653"/>
                <a:gd name="connsiteX14" fmla="*/ 654581 w 1182653"/>
                <a:gd name="connsiteY14" fmla="*/ 1156470 h 1182653"/>
                <a:gd name="connsiteX15" fmla="*/ 528072 w 1182653"/>
                <a:gd name="connsiteY15" fmla="*/ 1156470 h 1182653"/>
                <a:gd name="connsiteX16" fmla="*/ 26184 w 1182653"/>
                <a:gd name="connsiteY16" fmla="*/ 654581 h 1182653"/>
                <a:gd name="connsiteX17" fmla="*/ 26184 w 1182653"/>
                <a:gd name="connsiteY17" fmla="*/ 528072 h 1182653"/>
                <a:gd name="connsiteX18" fmla="*/ 528072 w 1182653"/>
                <a:gd name="connsiteY18" fmla="*/ 26183 h 1182653"/>
                <a:gd name="connsiteX19" fmla="*/ 591327 w 1182653"/>
                <a:gd name="connsiteY19" fmla="*/ 0 h 1182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82653" h="1182653">
                  <a:moveTo>
                    <a:pt x="591326" y="99202"/>
                  </a:moveTo>
                  <a:cubicBezTo>
                    <a:pt x="573784" y="99202"/>
                    <a:pt x="556242" y="105856"/>
                    <a:pt x="542935" y="119164"/>
                  </a:cubicBezTo>
                  <a:lnTo>
                    <a:pt x="119164" y="542935"/>
                  </a:lnTo>
                  <a:cubicBezTo>
                    <a:pt x="92548" y="569550"/>
                    <a:pt x="92548" y="613102"/>
                    <a:pt x="119164" y="639718"/>
                  </a:cubicBezTo>
                  <a:lnTo>
                    <a:pt x="542935" y="1063489"/>
                  </a:lnTo>
                  <a:cubicBezTo>
                    <a:pt x="569550" y="1090104"/>
                    <a:pt x="613102" y="1090104"/>
                    <a:pt x="639718" y="1063489"/>
                  </a:cubicBezTo>
                  <a:lnTo>
                    <a:pt x="1063489" y="639718"/>
                  </a:lnTo>
                  <a:cubicBezTo>
                    <a:pt x="1090450" y="613102"/>
                    <a:pt x="1090450" y="569550"/>
                    <a:pt x="1063489" y="542935"/>
                  </a:cubicBezTo>
                  <a:lnTo>
                    <a:pt x="639718" y="119164"/>
                  </a:lnTo>
                  <a:cubicBezTo>
                    <a:pt x="626410" y="105856"/>
                    <a:pt x="608868" y="99202"/>
                    <a:pt x="591326" y="99202"/>
                  </a:cubicBezTo>
                  <a:close/>
                  <a:moveTo>
                    <a:pt x="591327" y="0"/>
                  </a:moveTo>
                  <a:cubicBezTo>
                    <a:pt x="614226" y="0"/>
                    <a:pt x="637126" y="8728"/>
                    <a:pt x="654581" y="26183"/>
                  </a:cubicBezTo>
                  <a:lnTo>
                    <a:pt x="1156470" y="528072"/>
                  </a:lnTo>
                  <a:cubicBezTo>
                    <a:pt x="1191381" y="562983"/>
                    <a:pt x="1191381" y="619670"/>
                    <a:pt x="1156470" y="654581"/>
                  </a:cubicBezTo>
                  <a:lnTo>
                    <a:pt x="654581" y="1156470"/>
                  </a:lnTo>
                  <a:cubicBezTo>
                    <a:pt x="619670" y="1191381"/>
                    <a:pt x="562983" y="1191381"/>
                    <a:pt x="528072" y="1156470"/>
                  </a:cubicBezTo>
                  <a:lnTo>
                    <a:pt x="26184" y="654581"/>
                  </a:lnTo>
                  <a:cubicBezTo>
                    <a:pt x="-8728" y="619670"/>
                    <a:pt x="-8728" y="562983"/>
                    <a:pt x="26184" y="528072"/>
                  </a:cubicBezTo>
                  <a:lnTo>
                    <a:pt x="528072" y="26183"/>
                  </a:lnTo>
                  <a:cubicBezTo>
                    <a:pt x="545528" y="8728"/>
                    <a:pt x="568427" y="0"/>
                    <a:pt x="591327" y="0"/>
                  </a:cubicBezTo>
                  <a:close/>
                </a:path>
              </a:pathLst>
            </a:custGeom>
            <a:solidFill>
              <a:schemeClr val="accent1"/>
            </a:solidFill>
            <a:ln w="9525" cap="flat">
              <a:noFill/>
              <a:prstDash val="solid"/>
              <a:miter/>
            </a:ln>
          </p:spPr>
          <p:txBody>
            <a:bodyPr rtlCol="0" anchor="ctr"/>
            <a:lstStyle/>
            <a:p>
              <a:endParaRPr lang="en-US" dirty="0"/>
            </a:p>
          </p:txBody>
        </p:sp>
      </p:grpSp>
      <p:sp>
        <p:nvSpPr>
          <p:cNvPr id="8" name="TextBox 7">
            <a:extLst>
              <a:ext uri="{FF2B5EF4-FFF2-40B4-BE49-F238E27FC236}">
                <a16:creationId xmlns:a16="http://schemas.microsoft.com/office/drawing/2014/main" id="{B09DF1BC-3D41-7142-8A2F-5C187C6A3C8D}"/>
              </a:ext>
            </a:extLst>
          </p:cNvPr>
          <p:cNvSpPr txBox="1"/>
          <p:nvPr/>
        </p:nvSpPr>
        <p:spPr>
          <a:xfrm>
            <a:off x="860162" y="832797"/>
            <a:ext cx="8099300" cy="461665"/>
          </a:xfrm>
          <a:prstGeom prst="rect">
            <a:avLst/>
          </a:prstGeom>
          <a:noFill/>
        </p:spPr>
        <p:txBody>
          <a:bodyPr wrap="square" rtlCol="0">
            <a:spAutoFit/>
          </a:bodyPr>
          <a:lstStyle/>
          <a:p>
            <a:r>
              <a:rPr lang="en-US" altLang="ko-KR" sz="2400" b="1" dirty="0">
                <a:cs typeface="Arial" pitchFamily="34" charset="0"/>
              </a:rPr>
              <a:t>Machine Learning: Regression, Clustering, and Classification</a:t>
            </a:r>
          </a:p>
        </p:txBody>
      </p:sp>
      <p:sp>
        <p:nvSpPr>
          <p:cNvPr id="9" name="TextBox 8">
            <a:extLst>
              <a:ext uri="{FF2B5EF4-FFF2-40B4-BE49-F238E27FC236}">
                <a16:creationId xmlns:a16="http://schemas.microsoft.com/office/drawing/2014/main" id="{E8221E3D-C6A9-E844-801B-1B996F03E9C0}"/>
              </a:ext>
            </a:extLst>
          </p:cNvPr>
          <p:cNvSpPr txBox="1"/>
          <p:nvPr/>
        </p:nvSpPr>
        <p:spPr>
          <a:xfrm>
            <a:off x="860162" y="1379832"/>
            <a:ext cx="2929200" cy="369332"/>
          </a:xfrm>
          <a:prstGeom prst="rect">
            <a:avLst/>
          </a:prstGeom>
          <a:noFill/>
        </p:spPr>
        <p:txBody>
          <a:bodyPr wrap="none" rtlCol="0">
            <a:spAutoFit/>
          </a:bodyPr>
          <a:lstStyle/>
          <a:p>
            <a:pPr marL="285750" indent="-285750">
              <a:buFont typeface="Wingdings" pitchFamily="2" charset="2"/>
              <a:buChar char="q"/>
            </a:pPr>
            <a:r>
              <a:rPr lang="en-US" dirty="0"/>
              <a:t>K-Nearest Neighbor (KNN)</a:t>
            </a:r>
          </a:p>
        </p:txBody>
      </p:sp>
      <p:sp>
        <p:nvSpPr>
          <p:cNvPr id="5" name="Rectangle 4">
            <a:extLst>
              <a:ext uri="{FF2B5EF4-FFF2-40B4-BE49-F238E27FC236}">
                <a16:creationId xmlns:a16="http://schemas.microsoft.com/office/drawing/2014/main" id="{E78DDE2E-D053-2E4D-A286-58A580B3E47E}"/>
              </a:ext>
            </a:extLst>
          </p:cNvPr>
          <p:cNvSpPr/>
          <p:nvPr/>
        </p:nvSpPr>
        <p:spPr>
          <a:xfrm>
            <a:off x="1257301" y="1944172"/>
            <a:ext cx="9139243" cy="923330"/>
          </a:xfrm>
          <a:prstGeom prst="rect">
            <a:avLst/>
          </a:prstGeom>
        </p:spPr>
        <p:txBody>
          <a:bodyPr wrap="square">
            <a:spAutoFit/>
          </a:bodyPr>
          <a:lstStyle/>
          <a:p>
            <a:br>
              <a:rPr lang="en-GB" dirty="0"/>
            </a:br>
            <a:br>
              <a:rPr lang="en-GB" dirty="0"/>
            </a:br>
            <a:endParaRPr lang="en-US" dirty="0"/>
          </a:p>
        </p:txBody>
      </p:sp>
      <p:pic>
        <p:nvPicPr>
          <p:cNvPr id="11" name="Picture 10">
            <a:extLst>
              <a:ext uri="{FF2B5EF4-FFF2-40B4-BE49-F238E27FC236}">
                <a16:creationId xmlns:a16="http://schemas.microsoft.com/office/drawing/2014/main" id="{D0A98BAE-8EF1-154B-B607-368269D158A5}"/>
              </a:ext>
            </a:extLst>
          </p:cNvPr>
          <p:cNvPicPr>
            <a:picLocks noChangeAspect="1"/>
          </p:cNvPicPr>
          <p:nvPr/>
        </p:nvPicPr>
        <p:blipFill>
          <a:blip r:embed="rId2"/>
          <a:stretch>
            <a:fillRect/>
          </a:stretch>
        </p:blipFill>
        <p:spPr>
          <a:xfrm>
            <a:off x="1357312" y="1987304"/>
            <a:ext cx="4864100" cy="698500"/>
          </a:xfrm>
          <a:prstGeom prst="rect">
            <a:avLst/>
          </a:prstGeom>
        </p:spPr>
      </p:pic>
      <p:pic>
        <p:nvPicPr>
          <p:cNvPr id="12" name="Picture 11">
            <a:extLst>
              <a:ext uri="{FF2B5EF4-FFF2-40B4-BE49-F238E27FC236}">
                <a16:creationId xmlns:a16="http://schemas.microsoft.com/office/drawing/2014/main" id="{CBCB1CE7-0A34-434D-99FC-55D44A6A0D03}"/>
              </a:ext>
            </a:extLst>
          </p:cNvPr>
          <p:cNvPicPr>
            <a:picLocks noChangeAspect="1"/>
          </p:cNvPicPr>
          <p:nvPr/>
        </p:nvPicPr>
        <p:blipFill>
          <a:blip r:embed="rId3"/>
          <a:stretch>
            <a:fillRect/>
          </a:stretch>
        </p:blipFill>
        <p:spPr>
          <a:xfrm>
            <a:off x="1357312" y="2728936"/>
            <a:ext cx="7721600" cy="812800"/>
          </a:xfrm>
          <a:prstGeom prst="rect">
            <a:avLst/>
          </a:prstGeom>
        </p:spPr>
      </p:pic>
      <p:pic>
        <p:nvPicPr>
          <p:cNvPr id="14" name="Picture 13">
            <a:extLst>
              <a:ext uri="{FF2B5EF4-FFF2-40B4-BE49-F238E27FC236}">
                <a16:creationId xmlns:a16="http://schemas.microsoft.com/office/drawing/2014/main" id="{93FC9ED9-4090-8C45-AC94-9FFF8688875D}"/>
              </a:ext>
            </a:extLst>
          </p:cNvPr>
          <p:cNvPicPr>
            <a:picLocks noChangeAspect="1"/>
          </p:cNvPicPr>
          <p:nvPr/>
        </p:nvPicPr>
        <p:blipFill>
          <a:blip r:embed="rId4"/>
          <a:stretch>
            <a:fillRect/>
          </a:stretch>
        </p:blipFill>
        <p:spPr>
          <a:xfrm>
            <a:off x="1357312" y="3720326"/>
            <a:ext cx="7461224" cy="1629879"/>
          </a:xfrm>
          <a:prstGeom prst="rect">
            <a:avLst/>
          </a:prstGeom>
        </p:spPr>
      </p:pic>
    </p:spTree>
    <p:extLst>
      <p:ext uri="{BB962C8B-B14F-4D97-AF65-F5344CB8AC3E}">
        <p14:creationId xmlns:p14="http://schemas.microsoft.com/office/powerpoint/2010/main" val="155968316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05213981-51F6-DF41-9FC9-ABF4DFB3227D}"/>
              </a:ext>
            </a:extLst>
          </p:cNvPr>
          <p:cNvGrpSpPr/>
          <p:nvPr/>
        </p:nvGrpSpPr>
        <p:grpSpPr>
          <a:xfrm>
            <a:off x="180474" y="694619"/>
            <a:ext cx="647255" cy="738022"/>
            <a:chOff x="4753009" y="790578"/>
            <a:chExt cx="958096" cy="958096"/>
          </a:xfrm>
        </p:grpSpPr>
        <p:sp>
          <p:nvSpPr>
            <p:cNvPr id="3" name="TextBox 2">
              <a:extLst>
                <a:ext uri="{FF2B5EF4-FFF2-40B4-BE49-F238E27FC236}">
                  <a16:creationId xmlns:a16="http://schemas.microsoft.com/office/drawing/2014/main" id="{45F13D5F-44A1-934D-8551-BC8CE9DF6ABD}"/>
                </a:ext>
              </a:extLst>
            </p:cNvPr>
            <p:cNvSpPr txBox="1"/>
            <p:nvPr/>
          </p:nvSpPr>
          <p:spPr>
            <a:xfrm>
              <a:off x="4753009" y="914221"/>
              <a:ext cx="958096" cy="679241"/>
            </a:xfrm>
            <a:prstGeom prst="rect">
              <a:avLst/>
            </a:prstGeom>
            <a:noFill/>
          </p:spPr>
          <p:txBody>
            <a:bodyPr wrap="square" lIns="108000" rIns="108000" rtlCol="0">
              <a:spAutoFit/>
            </a:bodyPr>
            <a:lstStyle/>
            <a:p>
              <a:pPr algn="ctr"/>
              <a:r>
                <a:rPr lang="en-US" altLang="ko-KR" sz="2800" b="1" dirty="0">
                  <a:cs typeface="Arial" pitchFamily="34" charset="0"/>
                </a:rPr>
                <a:t>1</a:t>
              </a:r>
              <a:endParaRPr lang="ko-KR" altLang="en-US" sz="2800" b="1" dirty="0">
                <a:cs typeface="Arial" pitchFamily="34" charset="0"/>
              </a:endParaRPr>
            </a:p>
          </p:txBody>
        </p:sp>
        <p:sp>
          <p:nvSpPr>
            <p:cNvPr id="4" name="Freeform: Shape 44">
              <a:extLst>
                <a:ext uri="{FF2B5EF4-FFF2-40B4-BE49-F238E27FC236}">
                  <a16:creationId xmlns:a16="http://schemas.microsoft.com/office/drawing/2014/main" id="{743E4BC0-720D-0C4A-B403-BB84479457FC}"/>
                </a:ext>
              </a:extLst>
            </p:cNvPr>
            <p:cNvSpPr/>
            <p:nvPr/>
          </p:nvSpPr>
          <p:spPr>
            <a:xfrm>
              <a:off x="4753009" y="790578"/>
              <a:ext cx="958096" cy="958096"/>
            </a:xfrm>
            <a:custGeom>
              <a:avLst/>
              <a:gdLst>
                <a:gd name="connsiteX0" fmla="*/ 591326 w 1182653"/>
                <a:gd name="connsiteY0" fmla="*/ 99202 h 1182653"/>
                <a:gd name="connsiteX1" fmla="*/ 542935 w 1182653"/>
                <a:gd name="connsiteY1" fmla="*/ 119164 h 1182653"/>
                <a:gd name="connsiteX2" fmla="*/ 119164 w 1182653"/>
                <a:gd name="connsiteY2" fmla="*/ 542935 h 1182653"/>
                <a:gd name="connsiteX3" fmla="*/ 119164 w 1182653"/>
                <a:gd name="connsiteY3" fmla="*/ 639718 h 1182653"/>
                <a:gd name="connsiteX4" fmla="*/ 542935 w 1182653"/>
                <a:gd name="connsiteY4" fmla="*/ 1063489 h 1182653"/>
                <a:gd name="connsiteX5" fmla="*/ 639718 w 1182653"/>
                <a:gd name="connsiteY5" fmla="*/ 1063489 h 1182653"/>
                <a:gd name="connsiteX6" fmla="*/ 1063489 w 1182653"/>
                <a:gd name="connsiteY6" fmla="*/ 639718 h 1182653"/>
                <a:gd name="connsiteX7" fmla="*/ 1063489 w 1182653"/>
                <a:gd name="connsiteY7" fmla="*/ 542935 h 1182653"/>
                <a:gd name="connsiteX8" fmla="*/ 639718 w 1182653"/>
                <a:gd name="connsiteY8" fmla="*/ 119164 h 1182653"/>
                <a:gd name="connsiteX9" fmla="*/ 591326 w 1182653"/>
                <a:gd name="connsiteY9" fmla="*/ 99202 h 1182653"/>
                <a:gd name="connsiteX10" fmla="*/ 591327 w 1182653"/>
                <a:gd name="connsiteY10" fmla="*/ 0 h 1182653"/>
                <a:gd name="connsiteX11" fmla="*/ 654581 w 1182653"/>
                <a:gd name="connsiteY11" fmla="*/ 26183 h 1182653"/>
                <a:gd name="connsiteX12" fmla="*/ 1156470 w 1182653"/>
                <a:gd name="connsiteY12" fmla="*/ 528072 h 1182653"/>
                <a:gd name="connsiteX13" fmla="*/ 1156470 w 1182653"/>
                <a:gd name="connsiteY13" fmla="*/ 654581 h 1182653"/>
                <a:gd name="connsiteX14" fmla="*/ 654581 w 1182653"/>
                <a:gd name="connsiteY14" fmla="*/ 1156470 h 1182653"/>
                <a:gd name="connsiteX15" fmla="*/ 528072 w 1182653"/>
                <a:gd name="connsiteY15" fmla="*/ 1156470 h 1182653"/>
                <a:gd name="connsiteX16" fmla="*/ 26184 w 1182653"/>
                <a:gd name="connsiteY16" fmla="*/ 654581 h 1182653"/>
                <a:gd name="connsiteX17" fmla="*/ 26184 w 1182653"/>
                <a:gd name="connsiteY17" fmla="*/ 528072 h 1182653"/>
                <a:gd name="connsiteX18" fmla="*/ 528072 w 1182653"/>
                <a:gd name="connsiteY18" fmla="*/ 26183 h 1182653"/>
                <a:gd name="connsiteX19" fmla="*/ 591327 w 1182653"/>
                <a:gd name="connsiteY19" fmla="*/ 0 h 1182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82653" h="1182653">
                  <a:moveTo>
                    <a:pt x="591326" y="99202"/>
                  </a:moveTo>
                  <a:cubicBezTo>
                    <a:pt x="573784" y="99202"/>
                    <a:pt x="556242" y="105856"/>
                    <a:pt x="542935" y="119164"/>
                  </a:cubicBezTo>
                  <a:lnTo>
                    <a:pt x="119164" y="542935"/>
                  </a:lnTo>
                  <a:cubicBezTo>
                    <a:pt x="92548" y="569550"/>
                    <a:pt x="92548" y="613102"/>
                    <a:pt x="119164" y="639718"/>
                  </a:cubicBezTo>
                  <a:lnTo>
                    <a:pt x="542935" y="1063489"/>
                  </a:lnTo>
                  <a:cubicBezTo>
                    <a:pt x="569550" y="1090104"/>
                    <a:pt x="613102" y="1090104"/>
                    <a:pt x="639718" y="1063489"/>
                  </a:cubicBezTo>
                  <a:lnTo>
                    <a:pt x="1063489" y="639718"/>
                  </a:lnTo>
                  <a:cubicBezTo>
                    <a:pt x="1090450" y="613102"/>
                    <a:pt x="1090450" y="569550"/>
                    <a:pt x="1063489" y="542935"/>
                  </a:cubicBezTo>
                  <a:lnTo>
                    <a:pt x="639718" y="119164"/>
                  </a:lnTo>
                  <a:cubicBezTo>
                    <a:pt x="626410" y="105856"/>
                    <a:pt x="608868" y="99202"/>
                    <a:pt x="591326" y="99202"/>
                  </a:cubicBezTo>
                  <a:close/>
                  <a:moveTo>
                    <a:pt x="591327" y="0"/>
                  </a:moveTo>
                  <a:cubicBezTo>
                    <a:pt x="614226" y="0"/>
                    <a:pt x="637126" y="8728"/>
                    <a:pt x="654581" y="26183"/>
                  </a:cubicBezTo>
                  <a:lnTo>
                    <a:pt x="1156470" y="528072"/>
                  </a:lnTo>
                  <a:cubicBezTo>
                    <a:pt x="1191381" y="562983"/>
                    <a:pt x="1191381" y="619670"/>
                    <a:pt x="1156470" y="654581"/>
                  </a:cubicBezTo>
                  <a:lnTo>
                    <a:pt x="654581" y="1156470"/>
                  </a:lnTo>
                  <a:cubicBezTo>
                    <a:pt x="619670" y="1191381"/>
                    <a:pt x="562983" y="1191381"/>
                    <a:pt x="528072" y="1156470"/>
                  </a:cubicBezTo>
                  <a:lnTo>
                    <a:pt x="26184" y="654581"/>
                  </a:lnTo>
                  <a:cubicBezTo>
                    <a:pt x="-8728" y="619670"/>
                    <a:pt x="-8728" y="562983"/>
                    <a:pt x="26184" y="528072"/>
                  </a:cubicBezTo>
                  <a:lnTo>
                    <a:pt x="528072" y="26183"/>
                  </a:lnTo>
                  <a:cubicBezTo>
                    <a:pt x="545528" y="8728"/>
                    <a:pt x="568427" y="0"/>
                    <a:pt x="591327" y="0"/>
                  </a:cubicBezTo>
                  <a:close/>
                </a:path>
              </a:pathLst>
            </a:custGeom>
            <a:solidFill>
              <a:schemeClr val="accent1"/>
            </a:solidFill>
            <a:ln w="9525" cap="flat">
              <a:noFill/>
              <a:prstDash val="solid"/>
              <a:miter/>
            </a:ln>
          </p:spPr>
          <p:txBody>
            <a:bodyPr rtlCol="0" anchor="ctr"/>
            <a:lstStyle/>
            <a:p>
              <a:endParaRPr lang="en-US" dirty="0"/>
            </a:p>
          </p:txBody>
        </p:sp>
      </p:grpSp>
      <p:sp>
        <p:nvSpPr>
          <p:cNvPr id="8" name="TextBox 7">
            <a:extLst>
              <a:ext uri="{FF2B5EF4-FFF2-40B4-BE49-F238E27FC236}">
                <a16:creationId xmlns:a16="http://schemas.microsoft.com/office/drawing/2014/main" id="{B09DF1BC-3D41-7142-8A2F-5C187C6A3C8D}"/>
              </a:ext>
            </a:extLst>
          </p:cNvPr>
          <p:cNvSpPr txBox="1"/>
          <p:nvPr/>
        </p:nvSpPr>
        <p:spPr>
          <a:xfrm>
            <a:off x="860162" y="832797"/>
            <a:ext cx="8099300" cy="461665"/>
          </a:xfrm>
          <a:prstGeom prst="rect">
            <a:avLst/>
          </a:prstGeom>
          <a:noFill/>
        </p:spPr>
        <p:txBody>
          <a:bodyPr wrap="square" rtlCol="0">
            <a:spAutoFit/>
          </a:bodyPr>
          <a:lstStyle/>
          <a:p>
            <a:r>
              <a:rPr lang="en-US" altLang="ko-KR" sz="2400" b="1" dirty="0">
                <a:cs typeface="Arial" pitchFamily="34" charset="0"/>
              </a:rPr>
              <a:t>Machine Learning: Regression, Clustering, and Classification</a:t>
            </a:r>
          </a:p>
        </p:txBody>
      </p:sp>
      <p:sp>
        <p:nvSpPr>
          <p:cNvPr id="9" name="TextBox 8">
            <a:extLst>
              <a:ext uri="{FF2B5EF4-FFF2-40B4-BE49-F238E27FC236}">
                <a16:creationId xmlns:a16="http://schemas.microsoft.com/office/drawing/2014/main" id="{E8221E3D-C6A9-E844-801B-1B996F03E9C0}"/>
              </a:ext>
            </a:extLst>
          </p:cNvPr>
          <p:cNvSpPr txBox="1"/>
          <p:nvPr/>
        </p:nvSpPr>
        <p:spPr>
          <a:xfrm>
            <a:off x="860162" y="1379832"/>
            <a:ext cx="2929200" cy="369332"/>
          </a:xfrm>
          <a:prstGeom prst="rect">
            <a:avLst/>
          </a:prstGeom>
          <a:noFill/>
        </p:spPr>
        <p:txBody>
          <a:bodyPr wrap="none" rtlCol="0">
            <a:spAutoFit/>
          </a:bodyPr>
          <a:lstStyle/>
          <a:p>
            <a:pPr marL="285750" indent="-285750">
              <a:buFont typeface="Wingdings" pitchFamily="2" charset="2"/>
              <a:buChar char="q"/>
            </a:pPr>
            <a:r>
              <a:rPr lang="en-US" dirty="0"/>
              <a:t>K-Nearest Neighbor (KNN)</a:t>
            </a:r>
          </a:p>
        </p:txBody>
      </p:sp>
      <p:sp>
        <p:nvSpPr>
          <p:cNvPr id="5" name="Rectangle 4">
            <a:extLst>
              <a:ext uri="{FF2B5EF4-FFF2-40B4-BE49-F238E27FC236}">
                <a16:creationId xmlns:a16="http://schemas.microsoft.com/office/drawing/2014/main" id="{E78DDE2E-D053-2E4D-A286-58A580B3E47E}"/>
              </a:ext>
            </a:extLst>
          </p:cNvPr>
          <p:cNvSpPr/>
          <p:nvPr/>
        </p:nvSpPr>
        <p:spPr>
          <a:xfrm>
            <a:off x="1257301" y="1944172"/>
            <a:ext cx="9139243" cy="923330"/>
          </a:xfrm>
          <a:prstGeom prst="rect">
            <a:avLst/>
          </a:prstGeom>
        </p:spPr>
        <p:txBody>
          <a:bodyPr wrap="square">
            <a:spAutoFit/>
          </a:bodyPr>
          <a:lstStyle/>
          <a:p>
            <a:br>
              <a:rPr lang="en-GB" dirty="0"/>
            </a:br>
            <a:br>
              <a:rPr lang="en-GB" dirty="0"/>
            </a:br>
            <a:endParaRPr lang="en-US" dirty="0"/>
          </a:p>
        </p:txBody>
      </p:sp>
      <p:sp>
        <p:nvSpPr>
          <p:cNvPr id="6" name="Rectangle 5">
            <a:extLst>
              <a:ext uri="{FF2B5EF4-FFF2-40B4-BE49-F238E27FC236}">
                <a16:creationId xmlns:a16="http://schemas.microsoft.com/office/drawing/2014/main" id="{766EE924-E09A-484D-981E-79923BD7DEAD}"/>
              </a:ext>
            </a:extLst>
          </p:cNvPr>
          <p:cNvSpPr/>
          <p:nvPr/>
        </p:nvSpPr>
        <p:spPr>
          <a:xfrm>
            <a:off x="1467173" y="2108499"/>
            <a:ext cx="6096000" cy="923330"/>
          </a:xfrm>
          <a:prstGeom prst="rect">
            <a:avLst/>
          </a:prstGeom>
        </p:spPr>
        <p:txBody>
          <a:bodyPr>
            <a:spAutoFit/>
          </a:bodyPr>
          <a:lstStyle/>
          <a:p>
            <a:r>
              <a:rPr lang="en-GB" b="1" dirty="0">
                <a:latin typeface="Inter"/>
              </a:rPr>
              <a:t>Confusion Matrix ( performance evaluation)</a:t>
            </a:r>
            <a:endParaRPr lang="en-GB" dirty="0">
              <a:latin typeface="Inter"/>
            </a:endParaRPr>
          </a:p>
          <a:p>
            <a:br>
              <a:rPr lang="en-GB" dirty="0"/>
            </a:br>
            <a:endParaRPr lang="en-US" dirty="0"/>
          </a:p>
        </p:txBody>
      </p:sp>
      <p:sp>
        <p:nvSpPr>
          <p:cNvPr id="7" name="Rectangle 6">
            <a:extLst>
              <a:ext uri="{FF2B5EF4-FFF2-40B4-BE49-F238E27FC236}">
                <a16:creationId xmlns:a16="http://schemas.microsoft.com/office/drawing/2014/main" id="{7E562636-3BCF-484D-A31F-3CFA7F5B2413}"/>
              </a:ext>
            </a:extLst>
          </p:cNvPr>
          <p:cNvSpPr/>
          <p:nvPr/>
        </p:nvSpPr>
        <p:spPr>
          <a:xfrm>
            <a:off x="1557011" y="2570164"/>
            <a:ext cx="8656371" cy="1200329"/>
          </a:xfrm>
          <a:prstGeom prst="rect">
            <a:avLst/>
          </a:prstGeom>
        </p:spPr>
        <p:txBody>
          <a:bodyPr wrap="square">
            <a:spAutoFit/>
          </a:bodyPr>
          <a:lstStyle/>
          <a:p>
            <a:pPr marL="285750" indent="-285750">
              <a:buFont typeface="Arial" panose="020B0604020202020204" pitchFamily="34" charset="0"/>
              <a:buChar char="•"/>
            </a:pPr>
            <a:r>
              <a:rPr lang="en-GB" dirty="0">
                <a:latin typeface="Inter"/>
              </a:rPr>
              <a:t>A confusion matrix is </a:t>
            </a:r>
            <a:r>
              <a:rPr lang="en-GB" dirty="0"/>
              <a:t>a table that is used to show the number of correct and incorrect predictions on a classification problem when the real values of the Test Set are known</a:t>
            </a:r>
            <a:r>
              <a:rPr lang="en-GB" dirty="0">
                <a:latin typeface="Inter"/>
              </a:rPr>
              <a:t>. Scikit-learn provides facility to calculate confusion matrix using the </a:t>
            </a:r>
            <a:r>
              <a:rPr lang="en-GB" dirty="0" err="1">
                <a:latin typeface="Inter"/>
              </a:rPr>
              <a:t>confusion_matrix</a:t>
            </a:r>
            <a:r>
              <a:rPr lang="en-GB" dirty="0">
                <a:latin typeface="Inter"/>
              </a:rPr>
              <a:t> method.</a:t>
            </a:r>
            <a:endParaRPr lang="en-US" dirty="0"/>
          </a:p>
        </p:txBody>
      </p:sp>
      <p:pic>
        <p:nvPicPr>
          <p:cNvPr id="10" name="Picture 9">
            <a:extLst>
              <a:ext uri="{FF2B5EF4-FFF2-40B4-BE49-F238E27FC236}">
                <a16:creationId xmlns:a16="http://schemas.microsoft.com/office/drawing/2014/main" id="{CEA91774-D2C9-AA48-A0EF-B10C3D1CBDF2}"/>
              </a:ext>
            </a:extLst>
          </p:cNvPr>
          <p:cNvPicPr>
            <a:picLocks noChangeAspect="1"/>
          </p:cNvPicPr>
          <p:nvPr/>
        </p:nvPicPr>
        <p:blipFill>
          <a:blip r:embed="rId2"/>
          <a:stretch>
            <a:fillRect/>
          </a:stretch>
        </p:blipFill>
        <p:spPr>
          <a:xfrm>
            <a:off x="1759273" y="3870208"/>
            <a:ext cx="5511800" cy="723900"/>
          </a:xfrm>
          <a:prstGeom prst="rect">
            <a:avLst/>
          </a:prstGeom>
        </p:spPr>
      </p:pic>
      <p:pic>
        <p:nvPicPr>
          <p:cNvPr id="13" name="Picture 12">
            <a:extLst>
              <a:ext uri="{FF2B5EF4-FFF2-40B4-BE49-F238E27FC236}">
                <a16:creationId xmlns:a16="http://schemas.microsoft.com/office/drawing/2014/main" id="{9BE0C228-9894-0946-B7DC-5F6B10DB4499}"/>
              </a:ext>
            </a:extLst>
          </p:cNvPr>
          <p:cNvPicPr>
            <a:picLocks noChangeAspect="1"/>
          </p:cNvPicPr>
          <p:nvPr/>
        </p:nvPicPr>
        <p:blipFill>
          <a:blip r:embed="rId3"/>
          <a:stretch>
            <a:fillRect/>
          </a:stretch>
        </p:blipFill>
        <p:spPr>
          <a:xfrm>
            <a:off x="1759273" y="4602185"/>
            <a:ext cx="7353300" cy="749300"/>
          </a:xfrm>
          <a:prstGeom prst="rect">
            <a:avLst/>
          </a:prstGeom>
        </p:spPr>
      </p:pic>
      <p:pic>
        <p:nvPicPr>
          <p:cNvPr id="15" name="Picture 14">
            <a:extLst>
              <a:ext uri="{FF2B5EF4-FFF2-40B4-BE49-F238E27FC236}">
                <a16:creationId xmlns:a16="http://schemas.microsoft.com/office/drawing/2014/main" id="{02785968-AD97-4148-BE38-19C539A4E2F1}"/>
              </a:ext>
            </a:extLst>
          </p:cNvPr>
          <p:cNvPicPr>
            <a:picLocks noChangeAspect="1"/>
          </p:cNvPicPr>
          <p:nvPr/>
        </p:nvPicPr>
        <p:blipFill>
          <a:blip r:embed="rId4"/>
          <a:stretch>
            <a:fillRect/>
          </a:stretch>
        </p:blipFill>
        <p:spPr>
          <a:xfrm>
            <a:off x="1939656" y="5446984"/>
            <a:ext cx="3652434" cy="1260575"/>
          </a:xfrm>
          <a:prstGeom prst="rect">
            <a:avLst/>
          </a:prstGeom>
        </p:spPr>
      </p:pic>
      <p:sp>
        <p:nvSpPr>
          <p:cNvPr id="16" name="Rectangle 15">
            <a:extLst>
              <a:ext uri="{FF2B5EF4-FFF2-40B4-BE49-F238E27FC236}">
                <a16:creationId xmlns:a16="http://schemas.microsoft.com/office/drawing/2014/main" id="{3C693EDE-92CD-4C40-BB56-B30D6A81E69B}"/>
              </a:ext>
            </a:extLst>
          </p:cNvPr>
          <p:cNvSpPr/>
          <p:nvPr/>
        </p:nvSpPr>
        <p:spPr>
          <a:xfrm>
            <a:off x="5911462" y="5598401"/>
            <a:ext cx="6096000" cy="1169551"/>
          </a:xfrm>
          <a:prstGeom prst="rect">
            <a:avLst/>
          </a:prstGeom>
        </p:spPr>
        <p:txBody>
          <a:bodyPr>
            <a:spAutoFit/>
          </a:bodyPr>
          <a:lstStyle/>
          <a:p>
            <a:r>
              <a:rPr lang="en-GB" sz="1400" dirty="0">
                <a:latin typeface="Inter"/>
              </a:rPr>
              <a:t>output of the  confusion matrix :</a:t>
            </a:r>
          </a:p>
          <a:p>
            <a:r>
              <a:rPr lang="en-GB" sz="1400" dirty="0">
                <a:latin typeface="Inter"/>
              </a:rPr>
              <a:t>True negative = 165</a:t>
            </a:r>
          </a:p>
          <a:p>
            <a:r>
              <a:rPr lang="en-GB" sz="1400" dirty="0">
                <a:latin typeface="Inter"/>
              </a:rPr>
              <a:t>False positive = 36</a:t>
            </a:r>
          </a:p>
          <a:p>
            <a:r>
              <a:rPr lang="en-GB" sz="1400" dirty="0">
                <a:latin typeface="Inter"/>
              </a:rPr>
              <a:t>True positive = 60</a:t>
            </a:r>
          </a:p>
          <a:p>
            <a:r>
              <a:rPr lang="en-GB" sz="1400" dirty="0">
                <a:latin typeface="Inter"/>
              </a:rPr>
              <a:t>False negative = 47</a:t>
            </a:r>
            <a:endParaRPr lang="en-GB" sz="1400" b="0" i="0" u="none" strike="noStrike" dirty="0">
              <a:effectLst/>
              <a:latin typeface="Inter"/>
            </a:endParaRPr>
          </a:p>
        </p:txBody>
      </p:sp>
      <p:pic>
        <p:nvPicPr>
          <p:cNvPr id="17" name="Picture 16">
            <a:extLst>
              <a:ext uri="{FF2B5EF4-FFF2-40B4-BE49-F238E27FC236}">
                <a16:creationId xmlns:a16="http://schemas.microsoft.com/office/drawing/2014/main" id="{AF7C42FC-0583-0C40-8CF6-F7425CA5FDF8}"/>
              </a:ext>
            </a:extLst>
          </p:cNvPr>
          <p:cNvPicPr>
            <a:picLocks noChangeAspect="1"/>
          </p:cNvPicPr>
          <p:nvPr/>
        </p:nvPicPr>
        <p:blipFill>
          <a:blip r:embed="rId5"/>
          <a:stretch>
            <a:fillRect/>
          </a:stretch>
        </p:blipFill>
        <p:spPr>
          <a:xfrm>
            <a:off x="9071566" y="5132589"/>
            <a:ext cx="2283632" cy="1725411"/>
          </a:xfrm>
          <a:prstGeom prst="rect">
            <a:avLst/>
          </a:prstGeom>
        </p:spPr>
      </p:pic>
    </p:spTree>
    <p:extLst>
      <p:ext uri="{BB962C8B-B14F-4D97-AF65-F5344CB8AC3E}">
        <p14:creationId xmlns:p14="http://schemas.microsoft.com/office/powerpoint/2010/main" val="195512559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05213981-51F6-DF41-9FC9-ABF4DFB3227D}"/>
              </a:ext>
            </a:extLst>
          </p:cNvPr>
          <p:cNvGrpSpPr/>
          <p:nvPr/>
        </p:nvGrpSpPr>
        <p:grpSpPr>
          <a:xfrm>
            <a:off x="180474" y="694619"/>
            <a:ext cx="647255" cy="738022"/>
            <a:chOff x="4753009" y="790578"/>
            <a:chExt cx="958096" cy="958096"/>
          </a:xfrm>
        </p:grpSpPr>
        <p:sp>
          <p:nvSpPr>
            <p:cNvPr id="3" name="TextBox 2">
              <a:extLst>
                <a:ext uri="{FF2B5EF4-FFF2-40B4-BE49-F238E27FC236}">
                  <a16:creationId xmlns:a16="http://schemas.microsoft.com/office/drawing/2014/main" id="{45F13D5F-44A1-934D-8551-BC8CE9DF6ABD}"/>
                </a:ext>
              </a:extLst>
            </p:cNvPr>
            <p:cNvSpPr txBox="1"/>
            <p:nvPr/>
          </p:nvSpPr>
          <p:spPr>
            <a:xfrm>
              <a:off x="4753009" y="914221"/>
              <a:ext cx="958096" cy="679241"/>
            </a:xfrm>
            <a:prstGeom prst="rect">
              <a:avLst/>
            </a:prstGeom>
            <a:noFill/>
          </p:spPr>
          <p:txBody>
            <a:bodyPr wrap="square" lIns="108000" rIns="108000" rtlCol="0">
              <a:spAutoFit/>
            </a:bodyPr>
            <a:lstStyle/>
            <a:p>
              <a:pPr algn="ctr"/>
              <a:r>
                <a:rPr lang="en-US" altLang="ko-KR" sz="2800" b="1" dirty="0">
                  <a:cs typeface="Arial" pitchFamily="34" charset="0"/>
                </a:rPr>
                <a:t>1</a:t>
              </a:r>
              <a:endParaRPr lang="ko-KR" altLang="en-US" sz="2800" b="1" dirty="0">
                <a:cs typeface="Arial" pitchFamily="34" charset="0"/>
              </a:endParaRPr>
            </a:p>
          </p:txBody>
        </p:sp>
        <p:sp>
          <p:nvSpPr>
            <p:cNvPr id="4" name="Freeform: Shape 44">
              <a:extLst>
                <a:ext uri="{FF2B5EF4-FFF2-40B4-BE49-F238E27FC236}">
                  <a16:creationId xmlns:a16="http://schemas.microsoft.com/office/drawing/2014/main" id="{743E4BC0-720D-0C4A-B403-BB84479457FC}"/>
                </a:ext>
              </a:extLst>
            </p:cNvPr>
            <p:cNvSpPr/>
            <p:nvPr/>
          </p:nvSpPr>
          <p:spPr>
            <a:xfrm>
              <a:off x="4753009" y="790578"/>
              <a:ext cx="958096" cy="958096"/>
            </a:xfrm>
            <a:custGeom>
              <a:avLst/>
              <a:gdLst>
                <a:gd name="connsiteX0" fmla="*/ 591326 w 1182653"/>
                <a:gd name="connsiteY0" fmla="*/ 99202 h 1182653"/>
                <a:gd name="connsiteX1" fmla="*/ 542935 w 1182653"/>
                <a:gd name="connsiteY1" fmla="*/ 119164 h 1182653"/>
                <a:gd name="connsiteX2" fmla="*/ 119164 w 1182653"/>
                <a:gd name="connsiteY2" fmla="*/ 542935 h 1182653"/>
                <a:gd name="connsiteX3" fmla="*/ 119164 w 1182653"/>
                <a:gd name="connsiteY3" fmla="*/ 639718 h 1182653"/>
                <a:gd name="connsiteX4" fmla="*/ 542935 w 1182653"/>
                <a:gd name="connsiteY4" fmla="*/ 1063489 h 1182653"/>
                <a:gd name="connsiteX5" fmla="*/ 639718 w 1182653"/>
                <a:gd name="connsiteY5" fmla="*/ 1063489 h 1182653"/>
                <a:gd name="connsiteX6" fmla="*/ 1063489 w 1182653"/>
                <a:gd name="connsiteY6" fmla="*/ 639718 h 1182653"/>
                <a:gd name="connsiteX7" fmla="*/ 1063489 w 1182653"/>
                <a:gd name="connsiteY7" fmla="*/ 542935 h 1182653"/>
                <a:gd name="connsiteX8" fmla="*/ 639718 w 1182653"/>
                <a:gd name="connsiteY8" fmla="*/ 119164 h 1182653"/>
                <a:gd name="connsiteX9" fmla="*/ 591326 w 1182653"/>
                <a:gd name="connsiteY9" fmla="*/ 99202 h 1182653"/>
                <a:gd name="connsiteX10" fmla="*/ 591327 w 1182653"/>
                <a:gd name="connsiteY10" fmla="*/ 0 h 1182653"/>
                <a:gd name="connsiteX11" fmla="*/ 654581 w 1182653"/>
                <a:gd name="connsiteY11" fmla="*/ 26183 h 1182653"/>
                <a:gd name="connsiteX12" fmla="*/ 1156470 w 1182653"/>
                <a:gd name="connsiteY12" fmla="*/ 528072 h 1182653"/>
                <a:gd name="connsiteX13" fmla="*/ 1156470 w 1182653"/>
                <a:gd name="connsiteY13" fmla="*/ 654581 h 1182653"/>
                <a:gd name="connsiteX14" fmla="*/ 654581 w 1182653"/>
                <a:gd name="connsiteY14" fmla="*/ 1156470 h 1182653"/>
                <a:gd name="connsiteX15" fmla="*/ 528072 w 1182653"/>
                <a:gd name="connsiteY15" fmla="*/ 1156470 h 1182653"/>
                <a:gd name="connsiteX16" fmla="*/ 26184 w 1182653"/>
                <a:gd name="connsiteY16" fmla="*/ 654581 h 1182653"/>
                <a:gd name="connsiteX17" fmla="*/ 26184 w 1182653"/>
                <a:gd name="connsiteY17" fmla="*/ 528072 h 1182653"/>
                <a:gd name="connsiteX18" fmla="*/ 528072 w 1182653"/>
                <a:gd name="connsiteY18" fmla="*/ 26183 h 1182653"/>
                <a:gd name="connsiteX19" fmla="*/ 591327 w 1182653"/>
                <a:gd name="connsiteY19" fmla="*/ 0 h 1182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82653" h="1182653">
                  <a:moveTo>
                    <a:pt x="591326" y="99202"/>
                  </a:moveTo>
                  <a:cubicBezTo>
                    <a:pt x="573784" y="99202"/>
                    <a:pt x="556242" y="105856"/>
                    <a:pt x="542935" y="119164"/>
                  </a:cubicBezTo>
                  <a:lnTo>
                    <a:pt x="119164" y="542935"/>
                  </a:lnTo>
                  <a:cubicBezTo>
                    <a:pt x="92548" y="569550"/>
                    <a:pt x="92548" y="613102"/>
                    <a:pt x="119164" y="639718"/>
                  </a:cubicBezTo>
                  <a:lnTo>
                    <a:pt x="542935" y="1063489"/>
                  </a:lnTo>
                  <a:cubicBezTo>
                    <a:pt x="569550" y="1090104"/>
                    <a:pt x="613102" y="1090104"/>
                    <a:pt x="639718" y="1063489"/>
                  </a:cubicBezTo>
                  <a:lnTo>
                    <a:pt x="1063489" y="639718"/>
                  </a:lnTo>
                  <a:cubicBezTo>
                    <a:pt x="1090450" y="613102"/>
                    <a:pt x="1090450" y="569550"/>
                    <a:pt x="1063489" y="542935"/>
                  </a:cubicBezTo>
                  <a:lnTo>
                    <a:pt x="639718" y="119164"/>
                  </a:lnTo>
                  <a:cubicBezTo>
                    <a:pt x="626410" y="105856"/>
                    <a:pt x="608868" y="99202"/>
                    <a:pt x="591326" y="99202"/>
                  </a:cubicBezTo>
                  <a:close/>
                  <a:moveTo>
                    <a:pt x="591327" y="0"/>
                  </a:moveTo>
                  <a:cubicBezTo>
                    <a:pt x="614226" y="0"/>
                    <a:pt x="637126" y="8728"/>
                    <a:pt x="654581" y="26183"/>
                  </a:cubicBezTo>
                  <a:lnTo>
                    <a:pt x="1156470" y="528072"/>
                  </a:lnTo>
                  <a:cubicBezTo>
                    <a:pt x="1191381" y="562983"/>
                    <a:pt x="1191381" y="619670"/>
                    <a:pt x="1156470" y="654581"/>
                  </a:cubicBezTo>
                  <a:lnTo>
                    <a:pt x="654581" y="1156470"/>
                  </a:lnTo>
                  <a:cubicBezTo>
                    <a:pt x="619670" y="1191381"/>
                    <a:pt x="562983" y="1191381"/>
                    <a:pt x="528072" y="1156470"/>
                  </a:cubicBezTo>
                  <a:lnTo>
                    <a:pt x="26184" y="654581"/>
                  </a:lnTo>
                  <a:cubicBezTo>
                    <a:pt x="-8728" y="619670"/>
                    <a:pt x="-8728" y="562983"/>
                    <a:pt x="26184" y="528072"/>
                  </a:cubicBezTo>
                  <a:lnTo>
                    <a:pt x="528072" y="26183"/>
                  </a:lnTo>
                  <a:cubicBezTo>
                    <a:pt x="545528" y="8728"/>
                    <a:pt x="568427" y="0"/>
                    <a:pt x="591327" y="0"/>
                  </a:cubicBezTo>
                  <a:close/>
                </a:path>
              </a:pathLst>
            </a:custGeom>
            <a:solidFill>
              <a:schemeClr val="accent1"/>
            </a:solidFill>
            <a:ln w="9525" cap="flat">
              <a:noFill/>
              <a:prstDash val="solid"/>
              <a:miter/>
            </a:ln>
          </p:spPr>
          <p:txBody>
            <a:bodyPr rtlCol="0" anchor="ctr"/>
            <a:lstStyle/>
            <a:p>
              <a:endParaRPr lang="en-US" dirty="0"/>
            </a:p>
          </p:txBody>
        </p:sp>
      </p:grpSp>
      <p:sp>
        <p:nvSpPr>
          <p:cNvPr id="8" name="TextBox 7">
            <a:extLst>
              <a:ext uri="{FF2B5EF4-FFF2-40B4-BE49-F238E27FC236}">
                <a16:creationId xmlns:a16="http://schemas.microsoft.com/office/drawing/2014/main" id="{B09DF1BC-3D41-7142-8A2F-5C187C6A3C8D}"/>
              </a:ext>
            </a:extLst>
          </p:cNvPr>
          <p:cNvSpPr txBox="1"/>
          <p:nvPr/>
        </p:nvSpPr>
        <p:spPr>
          <a:xfrm>
            <a:off x="860162" y="832797"/>
            <a:ext cx="8099300" cy="461665"/>
          </a:xfrm>
          <a:prstGeom prst="rect">
            <a:avLst/>
          </a:prstGeom>
          <a:noFill/>
        </p:spPr>
        <p:txBody>
          <a:bodyPr wrap="square" rtlCol="0">
            <a:spAutoFit/>
          </a:bodyPr>
          <a:lstStyle/>
          <a:p>
            <a:r>
              <a:rPr lang="en-US" altLang="ko-KR" sz="2400" b="1" dirty="0">
                <a:cs typeface="Arial" pitchFamily="34" charset="0"/>
              </a:rPr>
              <a:t>Machine Learning: Regression, Clustering, and Classification</a:t>
            </a:r>
          </a:p>
        </p:txBody>
      </p:sp>
      <p:sp>
        <p:nvSpPr>
          <p:cNvPr id="9" name="TextBox 8">
            <a:extLst>
              <a:ext uri="{FF2B5EF4-FFF2-40B4-BE49-F238E27FC236}">
                <a16:creationId xmlns:a16="http://schemas.microsoft.com/office/drawing/2014/main" id="{E8221E3D-C6A9-E844-801B-1B996F03E9C0}"/>
              </a:ext>
            </a:extLst>
          </p:cNvPr>
          <p:cNvSpPr txBox="1"/>
          <p:nvPr/>
        </p:nvSpPr>
        <p:spPr>
          <a:xfrm>
            <a:off x="860162" y="1379832"/>
            <a:ext cx="1727076" cy="369332"/>
          </a:xfrm>
          <a:prstGeom prst="rect">
            <a:avLst/>
          </a:prstGeom>
          <a:noFill/>
        </p:spPr>
        <p:txBody>
          <a:bodyPr wrap="none" rtlCol="0">
            <a:spAutoFit/>
          </a:bodyPr>
          <a:lstStyle/>
          <a:p>
            <a:pPr marL="285750" indent="-285750">
              <a:buFont typeface="Wingdings" pitchFamily="2" charset="2"/>
              <a:buChar char="q"/>
            </a:pPr>
            <a:r>
              <a:rPr lang="en-US" dirty="0"/>
              <a:t>Decision Tree</a:t>
            </a:r>
          </a:p>
        </p:txBody>
      </p:sp>
      <p:sp>
        <p:nvSpPr>
          <p:cNvPr id="5" name="Rectangle 4">
            <a:extLst>
              <a:ext uri="{FF2B5EF4-FFF2-40B4-BE49-F238E27FC236}">
                <a16:creationId xmlns:a16="http://schemas.microsoft.com/office/drawing/2014/main" id="{E78DDE2E-D053-2E4D-A286-58A580B3E47E}"/>
              </a:ext>
            </a:extLst>
          </p:cNvPr>
          <p:cNvSpPr/>
          <p:nvPr/>
        </p:nvSpPr>
        <p:spPr>
          <a:xfrm>
            <a:off x="1257301" y="1944172"/>
            <a:ext cx="9139243" cy="923330"/>
          </a:xfrm>
          <a:prstGeom prst="rect">
            <a:avLst/>
          </a:prstGeom>
        </p:spPr>
        <p:txBody>
          <a:bodyPr wrap="square">
            <a:spAutoFit/>
          </a:bodyPr>
          <a:lstStyle/>
          <a:p>
            <a:br>
              <a:rPr lang="en-GB" dirty="0"/>
            </a:br>
            <a:br>
              <a:rPr lang="en-GB" dirty="0"/>
            </a:br>
            <a:endParaRPr lang="en-US" dirty="0"/>
          </a:p>
        </p:txBody>
      </p:sp>
      <p:sp>
        <p:nvSpPr>
          <p:cNvPr id="7" name="Rectangle 6">
            <a:extLst>
              <a:ext uri="{FF2B5EF4-FFF2-40B4-BE49-F238E27FC236}">
                <a16:creationId xmlns:a16="http://schemas.microsoft.com/office/drawing/2014/main" id="{E245AA80-96E5-B24B-AA56-1C2ED9E1D623}"/>
              </a:ext>
            </a:extLst>
          </p:cNvPr>
          <p:cNvSpPr/>
          <p:nvPr/>
        </p:nvSpPr>
        <p:spPr>
          <a:xfrm>
            <a:off x="1257300" y="1834534"/>
            <a:ext cx="9932475" cy="1200329"/>
          </a:xfrm>
          <a:prstGeom prst="rect">
            <a:avLst/>
          </a:prstGeom>
        </p:spPr>
        <p:txBody>
          <a:bodyPr wrap="square">
            <a:spAutoFit/>
          </a:bodyPr>
          <a:lstStyle/>
          <a:p>
            <a:pPr marL="285750" indent="-285750">
              <a:buFont typeface="Arial" panose="020B0604020202020204" pitchFamily="34" charset="0"/>
              <a:buChar char="•"/>
            </a:pPr>
            <a:r>
              <a:rPr lang="en-GB" dirty="0"/>
              <a:t> A decision tree is a flowchart-like structure in which each internal node represents a test on a feature , each leaf node represents a class label (decision taken after computing all features) and branches represent conjunctions of features that lead to those class labels. The paths from root to leaf represent classification rules</a:t>
            </a:r>
            <a:endParaRPr lang="en-US" dirty="0"/>
          </a:p>
        </p:txBody>
      </p:sp>
      <p:pic>
        <p:nvPicPr>
          <p:cNvPr id="3074" name="Picture 2">
            <a:extLst>
              <a:ext uri="{FF2B5EF4-FFF2-40B4-BE49-F238E27FC236}">
                <a16:creationId xmlns:a16="http://schemas.microsoft.com/office/drawing/2014/main" id="{A8C95168-DDFA-2849-9033-4E4FC4E9D8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12244" y="3574935"/>
            <a:ext cx="4711377" cy="262130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2AA34778-D58A-CB4E-A404-14D1E3BD3BBF}"/>
              </a:ext>
            </a:extLst>
          </p:cNvPr>
          <p:cNvPicPr>
            <a:picLocks noChangeAspect="1"/>
          </p:cNvPicPr>
          <p:nvPr/>
        </p:nvPicPr>
        <p:blipFill>
          <a:blip r:embed="rId3"/>
          <a:stretch>
            <a:fillRect/>
          </a:stretch>
        </p:blipFill>
        <p:spPr>
          <a:xfrm>
            <a:off x="787929" y="3473047"/>
            <a:ext cx="5038993" cy="2045907"/>
          </a:xfrm>
          <a:prstGeom prst="rect">
            <a:avLst/>
          </a:prstGeom>
        </p:spPr>
      </p:pic>
      <p:sp>
        <p:nvSpPr>
          <p:cNvPr id="11" name="TextBox 10">
            <a:extLst>
              <a:ext uri="{FF2B5EF4-FFF2-40B4-BE49-F238E27FC236}">
                <a16:creationId xmlns:a16="http://schemas.microsoft.com/office/drawing/2014/main" id="{5EDB1810-89EC-5E47-89EB-373F495CA925}"/>
              </a:ext>
            </a:extLst>
          </p:cNvPr>
          <p:cNvSpPr txBox="1"/>
          <p:nvPr/>
        </p:nvSpPr>
        <p:spPr>
          <a:xfrm>
            <a:off x="1363851" y="5842861"/>
            <a:ext cx="5449441" cy="646331"/>
          </a:xfrm>
          <a:prstGeom prst="rect">
            <a:avLst/>
          </a:prstGeom>
          <a:noFill/>
        </p:spPr>
        <p:txBody>
          <a:bodyPr wrap="none" rtlCol="0">
            <a:spAutoFit/>
          </a:bodyPr>
          <a:lstStyle/>
          <a:p>
            <a:r>
              <a:rPr lang="en-US" b="1" dirty="0"/>
              <a:t>if</a:t>
            </a:r>
            <a:r>
              <a:rPr lang="en-US" dirty="0"/>
              <a:t> Appetite rank =1, then you need to eat</a:t>
            </a:r>
          </a:p>
          <a:p>
            <a:r>
              <a:rPr lang="en-US" b="1" dirty="0"/>
              <a:t>if </a:t>
            </a:r>
            <a:r>
              <a:rPr lang="en-US" dirty="0"/>
              <a:t>a person is modestly hungry, then it is time for a snack</a:t>
            </a:r>
          </a:p>
        </p:txBody>
      </p:sp>
    </p:spTree>
    <p:extLst>
      <p:ext uri="{BB962C8B-B14F-4D97-AF65-F5344CB8AC3E}">
        <p14:creationId xmlns:p14="http://schemas.microsoft.com/office/powerpoint/2010/main" val="188874838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05213981-51F6-DF41-9FC9-ABF4DFB3227D}"/>
              </a:ext>
            </a:extLst>
          </p:cNvPr>
          <p:cNvGrpSpPr/>
          <p:nvPr/>
        </p:nvGrpSpPr>
        <p:grpSpPr>
          <a:xfrm>
            <a:off x="180474" y="694619"/>
            <a:ext cx="647255" cy="738022"/>
            <a:chOff x="4753009" y="790578"/>
            <a:chExt cx="958096" cy="958096"/>
          </a:xfrm>
        </p:grpSpPr>
        <p:sp>
          <p:nvSpPr>
            <p:cNvPr id="3" name="TextBox 2">
              <a:extLst>
                <a:ext uri="{FF2B5EF4-FFF2-40B4-BE49-F238E27FC236}">
                  <a16:creationId xmlns:a16="http://schemas.microsoft.com/office/drawing/2014/main" id="{45F13D5F-44A1-934D-8551-BC8CE9DF6ABD}"/>
                </a:ext>
              </a:extLst>
            </p:cNvPr>
            <p:cNvSpPr txBox="1"/>
            <p:nvPr/>
          </p:nvSpPr>
          <p:spPr>
            <a:xfrm>
              <a:off x="4753009" y="914221"/>
              <a:ext cx="958096" cy="679241"/>
            </a:xfrm>
            <a:prstGeom prst="rect">
              <a:avLst/>
            </a:prstGeom>
            <a:noFill/>
          </p:spPr>
          <p:txBody>
            <a:bodyPr wrap="square" lIns="108000" rIns="108000" rtlCol="0">
              <a:spAutoFit/>
            </a:bodyPr>
            <a:lstStyle/>
            <a:p>
              <a:pPr algn="ctr"/>
              <a:r>
                <a:rPr lang="en-US" altLang="ko-KR" sz="2800" b="1" dirty="0">
                  <a:cs typeface="Arial" pitchFamily="34" charset="0"/>
                </a:rPr>
                <a:t>1</a:t>
              </a:r>
              <a:endParaRPr lang="ko-KR" altLang="en-US" sz="2800" b="1" dirty="0">
                <a:cs typeface="Arial" pitchFamily="34" charset="0"/>
              </a:endParaRPr>
            </a:p>
          </p:txBody>
        </p:sp>
        <p:sp>
          <p:nvSpPr>
            <p:cNvPr id="4" name="Freeform: Shape 44">
              <a:extLst>
                <a:ext uri="{FF2B5EF4-FFF2-40B4-BE49-F238E27FC236}">
                  <a16:creationId xmlns:a16="http://schemas.microsoft.com/office/drawing/2014/main" id="{743E4BC0-720D-0C4A-B403-BB84479457FC}"/>
                </a:ext>
              </a:extLst>
            </p:cNvPr>
            <p:cNvSpPr/>
            <p:nvPr/>
          </p:nvSpPr>
          <p:spPr>
            <a:xfrm>
              <a:off x="4753009" y="790578"/>
              <a:ext cx="958096" cy="958096"/>
            </a:xfrm>
            <a:custGeom>
              <a:avLst/>
              <a:gdLst>
                <a:gd name="connsiteX0" fmla="*/ 591326 w 1182653"/>
                <a:gd name="connsiteY0" fmla="*/ 99202 h 1182653"/>
                <a:gd name="connsiteX1" fmla="*/ 542935 w 1182653"/>
                <a:gd name="connsiteY1" fmla="*/ 119164 h 1182653"/>
                <a:gd name="connsiteX2" fmla="*/ 119164 w 1182653"/>
                <a:gd name="connsiteY2" fmla="*/ 542935 h 1182653"/>
                <a:gd name="connsiteX3" fmla="*/ 119164 w 1182653"/>
                <a:gd name="connsiteY3" fmla="*/ 639718 h 1182653"/>
                <a:gd name="connsiteX4" fmla="*/ 542935 w 1182653"/>
                <a:gd name="connsiteY4" fmla="*/ 1063489 h 1182653"/>
                <a:gd name="connsiteX5" fmla="*/ 639718 w 1182653"/>
                <a:gd name="connsiteY5" fmla="*/ 1063489 h 1182653"/>
                <a:gd name="connsiteX6" fmla="*/ 1063489 w 1182653"/>
                <a:gd name="connsiteY6" fmla="*/ 639718 h 1182653"/>
                <a:gd name="connsiteX7" fmla="*/ 1063489 w 1182653"/>
                <a:gd name="connsiteY7" fmla="*/ 542935 h 1182653"/>
                <a:gd name="connsiteX8" fmla="*/ 639718 w 1182653"/>
                <a:gd name="connsiteY8" fmla="*/ 119164 h 1182653"/>
                <a:gd name="connsiteX9" fmla="*/ 591326 w 1182653"/>
                <a:gd name="connsiteY9" fmla="*/ 99202 h 1182653"/>
                <a:gd name="connsiteX10" fmla="*/ 591327 w 1182653"/>
                <a:gd name="connsiteY10" fmla="*/ 0 h 1182653"/>
                <a:gd name="connsiteX11" fmla="*/ 654581 w 1182653"/>
                <a:gd name="connsiteY11" fmla="*/ 26183 h 1182653"/>
                <a:gd name="connsiteX12" fmla="*/ 1156470 w 1182653"/>
                <a:gd name="connsiteY12" fmla="*/ 528072 h 1182653"/>
                <a:gd name="connsiteX13" fmla="*/ 1156470 w 1182653"/>
                <a:gd name="connsiteY13" fmla="*/ 654581 h 1182653"/>
                <a:gd name="connsiteX14" fmla="*/ 654581 w 1182653"/>
                <a:gd name="connsiteY14" fmla="*/ 1156470 h 1182653"/>
                <a:gd name="connsiteX15" fmla="*/ 528072 w 1182653"/>
                <a:gd name="connsiteY15" fmla="*/ 1156470 h 1182653"/>
                <a:gd name="connsiteX16" fmla="*/ 26184 w 1182653"/>
                <a:gd name="connsiteY16" fmla="*/ 654581 h 1182653"/>
                <a:gd name="connsiteX17" fmla="*/ 26184 w 1182653"/>
                <a:gd name="connsiteY17" fmla="*/ 528072 h 1182653"/>
                <a:gd name="connsiteX18" fmla="*/ 528072 w 1182653"/>
                <a:gd name="connsiteY18" fmla="*/ 26183 h 1182653"/>
                <a:gd name="connsiteX19" fmla="*/ 591327 w 1182653"/>
                <a:gd name="connsiteY19" fmla="*/ 0 h 1182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82653" h="1182653">
                  <a:moveTo>
                    <a:pt x="591326" y="99202"/>
                  </a:moveTo>
                  <a:cubicBezTo>
                    <a:pt x="573784" y="99202"/>
                    <a:pt x="556242" y="105856"/>
                    <a:pt x="542935" y="119164"/>
                  </a:cubicBezTo>
                  <a:lnTo>
                    <a:pt x="119164" y="542935"/>
                  </a:lnTo>
                  <a:cubicBezTo>
                    <a:pt x="92548" y="569550"/>
                    <a:pt x="92548" y="613102"/>
                    <a:pt x="119164" y="639718"/>
                  </a:cubicBezTo>
                  <a:lnTo>
                    <a:pt x="542935" y="1063489"/>
                  </a:lnTo>
                  <a:cubicBezTo>
                    <a:pt x="569550" y="1090104"/>
                    <a:pt x="613102" y="1090104"/>
                    <a:pt x="639718" y="1063489"/>
                  </a:cubicBezTo>
                  <a:lnTo>
                    <a:pt x="1063489" y="639718"/>
                  </a:lnTo>
                  <a:cubicBezTo>
                    <a:pt x="1090450" y="613102"/>
                    <a:pt x="1090450" y="569550"/>
                    <a:pt x="1063489" y="542935"/>
                  </a:cubicBezTo>
                  <a:lnTo>
                    <a:pt x="639718" y="119164"/>
                  </a:lnTo>
                  <a:cubicBezTo>
                    <a:pt x="626410" y="105856"/>
                    <a:pt x="608868" y="99202"/>
                    <a:pt x="591326" y="99202"/>
                  </a:cubicBezTo>
                  <a:close/>
                  <a:moveTo>
                    <a:pt x="591327" y="0"/>
                  </a:moveTo>
                  <a:cubicBezTo>
                    <a:pt x="614226" y="0"/>
                    <a:pt x="637126" y="8728"/>
                    <a:pt x="654581" y="26183"/>
                  </a:cubicBezTo>
                  <a:lnTo>
                    <a:pt x="1156470" y="528072"/>
                  </a:lnTo>
                  <a:cubicBezTo>
                    <a:pt x="1191381" y="562983"/>
                    <a:pt x="1191381" y="619670"/>
                    <a:pt x="1156470" y="654581"/>
                  </a:cubicBezTo>
                  <a:lnTo>
                    <a:pt x="654581" y="1156470"/>
                  </a:lnTo>
                  <a:cubicBezTo>
                    <a:pt x="619670" y="1191381"/>
                    <a:pt x="562983" y="1191381"/>
                    <a:pt x="528072" y="1156470"/>
                  </a:cubicBezTo>
                  <a:lnTo>
                    <a:pt x="26184" y="654581"/>
                  </a:lnTo>
                  <a:cubicBezTo>
                    <a:pt x="-8728" y="619670"/>
                    <a:pt x="-8728" y="562983"/>
                    <a:pt x="26184" y="528072"/>
                  </a:cubicBezTo>
                  <a:lnTo>
                    <a:pt x="528072" y="26183"/>
                  </a:lnTo>
                  <a:cubicBezTo>
                    <a:pt x="545528" y="8728"/>
                    <a:pt x="568427" y="0"/>
                    <a:pt x="591327" y="0"/>
                  </a:cubicBezTo>
                  <a:close/>
                </a:path>
              </a:pathLst>
            </a:custGeom>
            <a:solidFill>
              <a:schemeClr val="accent1"/>
            </a:solidFill>
            <a:ln w="9525" cap="flat">
              <a:noFill/>
              <a:prstDash val="solid"/>
              <a:miter/>
            </a:ln>
          </p:spPr>
          <p:txBody>
            <a:bodyPr rtlCol="0" anchor="ctr"/>
            <a:lstStyle/>
            <a:p>
              <a:endParaRPr lang="en-US" dirty="0"/>
            </a:p>
          </p:txBody>
        </p:sp>
      </p:grpSp>
      <p:sp>
        <p:nvSpPr>
          <p:cNvPr id="8" name="TextBox 7">
            <a:extLst>
              <a:ext uri="{FF2B5EF4-FFF2-40B4-BE49-F238E27FC236}">
                <a16:creationId xmlns:a16="http://schemas.microsoft.com/office/drawing/2014/main" id="{B09DF1BC-3D41-7142-8A2F-5C187C6A3C8D}"/>
              </a:ext>
            </a:extLst>
          </p:cNvPr>
          <p:cNvSpPr txBox="1"/>
          <p:nvPr/>
        </p:nvSpPr>
        <p:spPr>
          <a:xfrm>
            <a:off x="860162" y="832797"/>
            <a:ext cx="8099300" cy="461665"/>
          </a:xfrm>
          <a:prstGeom prst="rect">
            <a:avLst/>
          </a:prstGeom>
          <a:noFill/>
        </p:spPr>
        <p:txBody>
          <a:bodyPr wrap="square" rtlCol="0">
            <a:spAutoFit/>
          </a:bodyPr>
          <a:lstStyle/>
          <a:p>
            <a:r>
              <a:rPr lang="en-US" altLang="ko-KR" sz="2400" b="1" dirty="0">
                <a:cs typeface="Arial" pitchFamily="34" charset="0"/>
              </a:rPr>
              <a:t>Machine Learning: Regression, Clustering, and Classification</a:t>
            </a:r>
          </a:p>
        </p:txBody>
      </p:sp>
      <p:sp>
        <p:nvSpPr>
          <p:cNvPr id="9" name="TextBox 8">
            <a:extLst>
              <a:ext uri="{FF2B5EF4-FFF2-40B4-BE49-F238E27FC236}">
                <a16:creationId xmlns:a16="http://schemas.microsoft.com/office/drawing/2014/main" id="{E8221E3D-C6A9-E844-801B-1B996F03E9C0}"/>
              </a:ext>
            </a:extLst>
          </p:cNvPr>
          <p:cNvSpPr txBox="1"/>
          <p:nvPr/>
        </p:nvSpPr>
        <p:spPr>
          <a:xfrm>
            <a:off x="860162" y="1379832"/>
            <a:ext cx="1727076" cy="369332"/>
          </a:xfrm>
          <a:prstGeom prst="rect">
            <a:avLst/>
          </a:prstGeom>
          <a:noFill/>
        </p:spPr>
        <p:txBody>
          <a:bodyPr wrap="none" rtlCol="0">
            <a:spAutoFit/>
          </a:bodyPr>
          <a:lstStyle/>
          <a:p>
            <a:pPr marL="285750" indent="-285750">
              <a:buFont typeface="Wingdings" pitchFamily="2" charset="2"/>
              <a:buChar char="q"/>
            </a:pPr>
            <a:r>
              <a:rPr lang="en-US" dirty="0"/>
              <a:t>Decision Tree</a:t>
            </a:r>
          </a:p>
        </p:txBody>
      </p:sp>
      <p:sp>
        <p:nvSpPr>
          <p:cNvPr id="5" name="Rectangle 4">
            <a:extLst>
              <a:ext uri="{FF2B5EF4-FFF2-40B4-BE49-F238E27FC236}">
                <a16:creationId xmlns:a16="http://schemas.microsoft.com/office/drawing/2014/main" id="{E78DDE2E-D053-2E4D-A286-58A580B3E47E}"/>
              </a:ext>
            </a:extLst>
          </p:cNvPr>
          <p:cNvSpPr/>
          <p:nvPr/>
        </p:nvSpPr>
        <p:spPr>
          <a:xfrm>
            <a:off x="1257301" y="1944172"/>
            <a:ext cx="9139243" cy="923330"/>
          </a:xfrm>
          <a:prstGeom prst="rect">
            <a:avLst/>
          </a:prstGeom>
        </p:spPr>
        <p:txBody>
          <a:bodyPr wrap="square">
            <a:spAutoFit/>
          </a:bodyPr>
          <a:lstStyle/>
          <a:p>
            <a:br>
              <a:rPr lang="en-GB" dirty="0"/>
            </a:br>
            <a:br>
              <a:rPr lang="en-GB" dirty="0"/>
            </a:br>
            <a:endParaRPr lang="en-US" dirty="0"/>
          </a:p>
        </p:txBody>
      </p:sp>
      <p:sp>
        <p:nvSpPr>
          <p:cNvPr id="7" name="Rectangle 6">
            <a:extLst>
              <a:ext uri="{FF2B5EF4-FFF2-40B4-BE49-F238E27FC236}">
                <a16:creationId xmlns:a16="http://schemas.microsoft.com/office/drawing/2014/main" id="{E245AA80-96E5-B24B-AA56-1C2ED9E1D623}"/>
              </a:ext>
            </a:extLst>
          </p:cNvPr>
          <p:cNvSpPr/>
          <p:nvPr/>
        </p:nvSpPr>
        <p:spPr>
          <a:xfrm>
            <a:off x="1257300" y="1834534"/>
            <a:ext cx="9932475" cy="369332"/>
          </a:xfrm>
          <a:prstGeom prst="rect">
            <a:avLst/>
          </a:prstGeom>
        </p:spPr>
        <p:txBody>
          <a:bodyPr wrap="square">
            <a:spAutoFit/>
          </a:bodyPr>
          <a:lstStyle/>
          <a:p>
            <a:pPr marL="285750" indent="-285750">
              <a:buFont typeface="Arial" panose="020B0604020202020204" pitchFamily="34" charset="0"/>
              <a:buChar char="•"/>
            </a:pPr>
            <a:r>
              <a:rPr lang="en-GB" dirty="0">
                <a:solidFill>
                  <a:srgbClr val="292929"/>
                </a:solidFill>
              </a:rPr>
              <a:t> Consider this example of a dataset for 303 heart disease patients</a:t>
            </a:r>
            <a:endParaRPr lang="en-US" dirty="0"/>
          </a:p>
        </p:txBody>
      </p:sp>
      <p:pic>
        <p:nvPicPr>
          <p:cNvPr id="6" name="Picture 5">
            <a:extLst>
              <a:ext uri="{FF2B5EF4-FFF2-40B4-BE49-F238E27FC236}">
                <a16:creationId xmlns:a16="http://schemas.microsoft.com/office/drawing/2014/main" id="{FB2CD91A-6141-DE4E-9B1E-5A312CE8C111}"/>
              </a:ext>
            </a:extLst>
          </p:cNvPr>
          <p:cNvPicPr>
            <a:picLocks noChangeAspect="1"/>
          </p:cNvPicPr>
          <p:nvPr/>
        </p:nvPicPr>
        <p:blipFill>
          <a:blip r:embed="rId2"/>
          <a:stretch>
            <a:fillRect/>
          </a:stretch>
        </p:blipFill>
        <p:spPr>
          <a:xfrm>
            <a:off x="199109" y="2289236"/>
            <a:ext cx="4330153" cy="4285281"/>
          </a:xfrm>
          <a:prstGeom prst="rect">
            <a:avLst/>
          </a:prstGeom>
        </p:spPr>
      </p:pic>
      <p:sp>
        <p:nvSpPr>
          <p:cNvPr id="12" name="TextBox 11">
            <a:extLst>
              <a:ext uri="{FF2B5EF4-FFF2-40B4-BE49-F238E27FC236}">
                <a16:creationId xmlns:a16="http://schemas.microsoft.com/office/drawing/2014/main" id="{1D3E5D7F-3211-674B-A58C-DCBDD2C376F1}"/>
              </a:ext>
            </a:extLst>
          </p:cNvPr>
          <p:cNvSpPr txBox="1"/>
          <p:nvPr/>
        </p:nvSpPr>
        <p:spPr>
          <a:xfrm>
            <a:off x="5424407" y="2557220"/>
            <a:ext cx="6030329" cy="646331"/>
          </a:xfrm>
          <a:prstGeom prst="rect">
            <a:avLst/>
          </a:prstGeom>
          <a:noFill/>
        </p:spPr>
        <p:txBody>
          <a:bodyPr wrap="square" rtlCol="0">
            <a:spAutoFit/>
          </a:bodyPr>
          <a:lstStyle/>
          <a:p>
            <a:r>
              <a:rPr lang="en-US" dirty="0"/>
              <a:t>We need to create a decision tree that can predict weather or not a patient has heart disease</a:t>
            </a:r>
          </a:p>
        </p:txBody>
      </p:sp>
      <p:pic>
        <p:nvPicPr>
          <p:cNvPr id="13" name="Picture 12">
            <a:extLst>
              <a:ext uri="{FF2B5EF4-FFF2-40B4-BE49-F238E27FC236}">
                <a16:creationId xmlns:a16="http://schemas.microsoft.com/office/drawing/2014/main" id="{AE9E7D6D-EE21-3142-95C5-88F56AA2B7B6}"/>
              </a:ext>
            </a:extLst>
          </p:cNvPr>
          <p:cNvPicPr>
            <a:picLocks noChangeAspect="1"/>
          </p:cNvPicPr>
          <p:nvPr/>
        </p:nvPicPr>
        <p:blipFill>
          <a:blip r:embed="rId3"/>
          <a:stretch>
            <a:fillRect/>
          </a:stretch>
        </p:blipFill>
        <p:spPr>
          <a:xfrm>
            <a:off x="5811227" y="3421611"/>
            <a:ext cx="4585317" cy="3411694"/>
          </a:xfrm>
          <a:prstGeom prst="rect">
            <a:avLst/>
          </a:prstGeom>
        </p:spPr>
      </p:pic>
    </p:spTree>
    <p:extLst>
      <p:ext uri="{BB962C8B-B14F-4D97-AF65-F5344CB8AC3E}">
        <p14:creationId xmlns:p14="http://schemas.microsoft.com/office/powerpoint/2010/main" val="69684259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05213981-51F6-DF41-9FC9-ABF4DFB3227D}"/>
              </a:ext>
            </a:extLst>
          </p:cNvPr>
          <p:cNvGrpSpPr/>
          <p:nvPr/>
        </p:nvGrpSpPr>
        <p:grpSpPr>
          <a:xfrm>
            <a:off x="180474" y="694619"/>
            <a:ext cx="647255" cy="738022"/>
            <a:chOff x="4753009" y="790578"/>
            <a:chExt cx="958096" cy="958096"/>
          </a:xfrm>
        </p:grpSpPr>
        <p:sp>
          <p:nvSpPr>
            <p:cNvPr id="3" name="TextBox 2">
              <a:extLst>
                <a:ext uri="{FF2B5EF4-FFF2-40B4-BE49-F238E27FC236}">
                  <a16:creationId xmlns:a16="http://schemas.microsoft.com/office/drawing/2014/main" id="{45F13D5F-44A1-934D-8551-BC8CE9DF6ABD}"/>
                </a:ext>
              </a:extLst>
            </p:cNvPr>
            <p:cNvSpPr txBox="1"/>
            <p:nvPr/>
          </p:nvSpPr>
          <p:spPr>
            <a:xfrm>
              <a:off x="4753009" y="914221"/>
              <a:ext cx="958096" cy="679241"/>
            </a:xfrm>
            <a:prstGeom prst="rect">
              <a:avLst/>
            </a:prstGeom>
            <a:noFill/>
          </p:spPr>
          <p:txBody>
            <a:bodyPr wrap="square" lIns="108000" rIns="108000" rtlCol="0">
              <a:spAutoFit/>
            </a:bodyPr>
            <a:lstStyle/>
            <a:p>
              <a:pPr algn="ctr"/>
              <a:r>
                <a:rPr lang="en-US" altLang="ko-KR" sz="2800" b="1" dirty="0">
                  <a:cs typeface="Arial" pitchFamily="34" charset="0"/>
                </a:rPr>
                <a:t>1</a:t>
              </a:r>
              <a:endParaRPr lang="ko-KR" altLang="en-US" sz="2800" b="1" dirty="0">
                <a:cs typeface="Arial" pitchFamily="34" charset="0"/>
              </a:endParaRPr>
            </a:p>
          </p:txBody>
        </p:sp>
        <p:sp>
          <p:nvSpPr>
            <p:cNvPr id="4" name="Freeform: Shape 44">
              <a:extLst>
                <a:ext uri="{FF2B5EF4-FFF2-40B4-BE49-F238E27FC236}">
                  <a16:creationId xmlns:a16="http://schemas.microsoft.com/office/drawing/2014/main" id="{743E4BC0-720D-0C4A-B403-BB84479457FC}"/>
                </a:ext>
              </a:extLst>
            </p:cNvPr>
            <p:cNvSpPr/>
            <p:nvPr/>
          </p:nvSpPr>
          <p:spPr>
            <a:xfrm>
              <a:off x="4753009" y="790578"/>
              <a:ext cx="958096" cy="958096"/>
            </a:xfrm>
            <a:custGeom>
              <a:avLst/>
              <a:gdLst>
                <a:gd name="connsiteX0" fmla="*/ 591326 w 1182653"/>
                <a:gd name="connsiteY0" fmla="*/ 99202 h 1182653"/>
                <a:gd name="connsiteX1" fmla="*/ 542935 w 1182653"/>
                <a:gd name="connsiteY1" fmla="*/ 119164 h 1182653"/>
                <a:gd name="connsiteX2" fmla="*/ 119164 w 1182653"/>
                <a:gd name="connsiteY2" fmla="*/ 542935 h 1182653"/>
                <a:gd name="connsiteX3" fmla="*/ 119164 w 1182653"/>
                <a:gd name="connsiteY3" fmla="*/ 639718 h 1182653"/>
                <a:gd name="connsiteX4" fmla="*/ 542935 w 1182653"/>
                <a:gd name="connsiteY4" fmla="*/ 1063489 h 1182653"/>
                <a:gd name="connsiteX5" fmla="*/ 639718 w 1182653"/>
                <a:gd name="connsiteY5" fmla="*/ 1063489 h 1182653"/>
                <a:gd name="connsiteX6" fmla="*/ 1063489 w 1182653"/>
                <a:gd name="connsiteY6" fmla="*/ 639718 h 1182653"/>
                <a:gd name="connsiteX7" fmla="*/ 1063489 w 1182653"/>
                <a:gd name="connsiteY7" fmla="*/ 542935 h 1182653"/>
                <a:gd name="connsiteX8" fmla="*/ 639718 w 1182653"/>
                <a:gd name="connsiteY8" fmla="*/ 119164 h 1182653"/>
                <a:gd name="connsiteX9" fmla="*/ 591326 w 1182653"/>
                <a:gd name="connsiteY9" fmla="*/ 99202 h 1182653"/>
                <a:gd name="connsiteX10" fmla="*/ 591327 w 1182653"/>
                <a:gd name="connsiteY10" fmla="*/ 0 h 1182653"/>
                <a:gd name="connsiteX11" fmla="*/ 654581 w 1182653"/>
                <a:gd name="connsiteY11" fmla="*/ 26183 h 1182653"/>
                <a:gd name="connsiteX12" fmla="*/ 1156470 w 1182653"/>
                <a:gd name="connsiteY12" fmla="*/ 528072 h 1182653"/>
                <a:gd name="connsiteX13" fmla="*/ 1156470 w 1182653"/>
                <a:gd name="connsiteY13" fmla="*/ 654581 h 1182653"/>
                <a:gd name="connsiteX14" fmla="*/ 654581 w 1182653"/>
                <a:gd name="connsiteY14" fmla="*/ 1156470 h 1182653"/>
                <a:gd name="connsiteX15" fmla="*/ 528072 w 1182653"/>
                <a:gd name="connsiteY15" fmla="*/ 1156470 h 1182653"/>
                <a:gd name="connsiteX16" fmla="*/ 26184 w 1182653"/>
                <a:gd name="connsiteY16" fmla="*/ 654581 h 1182653"/>
                <a:gd name="connsiteX17" fmla="*/ 26184 w 1182653"/>
                <a:gd name="connsiteY17" fmla="*/ 528072 h 1182653"/>
                <a:gd name="connsiteX18" fmla="*/ 528072 w 1182653"/>
                <a:gd name="connsiteY18" fmla="*/ 26183 h 1182653"/>
                <a:gd name="connsiteX19" fmla="*/ 591327 w 1182653"/>
                <a:gd name="connsiteY19" fmla="*/ 0 h 1182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82653" h="1182653">
                  <a:moveTo>
                    <a:pt x="591326" y="99202"/>
                  </a:moveTo>
                  <a:cubicBezTo>
                    <a:pt x="573784" y="99202"/>
                    <a:pt x="556242" y="105856"/>
                    <a:pt x="542935" y="119164"/>
                  </a:cubicBezTo>
                  <a:lnTo>
                    <a:pt x="119164" y="542935"/>
                  </a:lnTo>
                  <a:cubicBezTo>
                    <a:pt x="92548" y="569550"/>
                    <a:pt x="92548" y="613102"/>
                    <a:pt x="119164" y="639718"/>
                  </a:cubicBezTo>
                  <a:lnTo>
                    <a:pt x="542935" y="1063489"/>
                  </a:lnTo>
                  <a:cubicBezTo>
                    <a:pt x="569550" y="1090104"/>
                    <a:pt x="613102" y="1090104"/>
                    <a:pt x="639718" y="1063489"/>
                  </a:cubicBezTo>
                  <a:lnTo>
                    <a:pt x="1063489" y="639718"/>
                  </a:lnTo>
                  <a:cubicBezTo>
                    <a:pt x="1090450" y="613102"/>
                    <a:pt x="1090450" y="569550"/>
                    <a:pt x="1063489" y="542935"/>
                  </a:cubicBezTo>
                  <a:lnTo>
                    <a:pt x="639718" y="119164"/>
                  </a:lnTo>
                  <a:cubicBezTo>
                    <a:pt x="626410" y="105856"/>
                    <a:pt x="608868" y="99202"/>
                    <a:pt x="591326" y="99202"/>
                  </a:cubicBezTo>
                  <a:close/>
                  <a:moveTo>
                    <a:pt x="591327" y="0"/>
                  </a:moveTo>
                  <a:cubicBezTo>
                    <a:pt x="614226" y="0"/>
                    <a:pt x="637126" y="8728"/>
                    <a:pt x="654581" y="26183"/>
                  </a:cubicBezTo>
                  <a:lnTo>
                    <a:pt x="1156470" y="528072"/>
                  </a:lnTo>
                  <a:cubicBezTo>
                    <a:pt x="1191381" y="562983"/>
                    <a:pt x="1191381" y="619670"/>
                    <a:pt x="1156470" y="654581"/>
                  </a:cubicBezTo>
                  <a:lnTo>
                    <a:pt x="654581" y="1156470"/>
                  </a:lnTo>
                  <a:cubicBezTo>
                    <a:pt x="619670" y="1191381"/>
                    <a:pt x="562983" y="1191381"/>
                    <a:pt x="528072" y="1156470"/>
                  </a:cubicBezTo>
                  <a:lnTo>
                    <a:pt x="26184" y="654581"/>
                  </a:lnTo>
                  <a:cubicBezTo>
                    <a:pt x="-8728" y="619670"/>
                    <a:pt x="-8728" y="562983"/>
                    <a:pt x="26184" y="528072"/>
                  </a:cubicBezTo>
                  <a:lnTo>
                    <a:pt x="528072" y="26183"/>
                  </a:lnTo>
                  <a:cubicBezTo>
                    <a:pt x="545528" y="8728"/>
                    <a:pt x="568427" y="0"/>
                    <a:pt x="591327" y="0"/>
                  </a:cubicBezTo>
                  <a:close/>
                </a:path>
              </a:pathLst>
            </a:custGeom>
            <a:solidFill>
              <a:schemeClr val="accent1"/>
            </a:solidFill>
            <a:ln w="9525" cap="flat">
              <a:noFill/>
              <a:prstDash val="solid"/>
              <a:miter/>
            </a:ln>
          </p:spPr>
          <p:txBody>
            <a:bodyPr rtlCol="0" anchor="ctr"/>
            <a:lstStyle/>
            <a:p>
              <a:endParaRPr lang="en-US" dirty="0"/>
            </a:p>
          </p:txBody>
        </p:sp>
      </p:grpSp>
      <p:sp>
        <p:nvSpPr>
          <p:cNvPr id="8" name="TextBox 7">
            <a:extLst>
              <a:ext uri="{FF2B5EF4-FFF2-40B4-BE49-F238E27FC236}">
                <a16:creationId xmlns:a16="http://schemas.microsoft.com/office/drawing/2014/main" id="{B09DF1BC-3D41-7142-8A2F-5C187C6A3C8D}"/>
              </a:ext>
            </a:extLst>
          </p:cNvPr>
          <p:cNvSpPr txBox="1"/>
          <p:nvPr/>
        </p:nvSpPr>
        <p:spPr>
          <a:xfrm>
            <a:off x="860162" y="832797"/>
            <a:ext cx="8099300" cy="461665"/>
          </a:xfrm>
          <a:prstGeom prst="rect">
            <a:avLst/>
          </a:prstGeom>
          <a:noFill/>
        </p:spPr>
        <p:txBody>
          <a:bodyPr wrap="square" rtlCol="0">
            <a:spAutoFit/>
          </a:bodyPr>
          <a:lstStyle/>
          <a:p>
            <a:r>
              <a:rPr lang="en-US" altLang="ko-KR" sz="2400" b="1" dirty="0">
                <a:cs typeface="Arial" pitchFamily="34" charset="0"/>
              </a:rPr>
              <a:t>Machine Learning: Regression, Clustering, and Classification</a:t>
            </a:r>
          </a:p>
        </p:txBody>
      </p:sp>
      <p:sp>
        <p:nvSpPr>
          <p:cNvPr id="9" name="TextBox 8">
            <a:extLst>
              <a:ext uri="{FF2B5EF4-FFF2-40B4-BE49-F238E27FC236}">
                <a16:creationId xmlns:a16="http://schemas.microsoft.com/office/drawing/2014/main" id="{E8221E3D-C6A9-E844-801B-1B996F03E9C0}"/>
              </a:ext>
            </a:extLst>
          </p:cNvPr>
          <p:cNvSpPr txBox="1"/>
          <p:nvPr/>
        </p:nvSpPr>
        <p:spPr>
          <a:xfrm>
            <a:off x="860162" y="1379832"/>
            <a:ext cx="1727076" cy="369332"/>
          </a:xfrm>
          <a:prstGeom prst="rect">
            <a:avLst/>
          </a:prstGeom>
          <a:noFill/>
        </p:spPr>
        <p:txBody>
          <a:bodyPr wrap="none" rtlCol="0">
            <a:spAutoFit/>
          </a:bodyPr>
          <a:lstStyle/>
          <a:p>
            <a:pPr marL="285750" indent="-285750">
              <a:buFont typeface="Wingdings" pitchFamily="2" charset="2"/>
              <a:buChar char="q"/>
            </a:pPr>
            <a:r>
              <a:rPr lang="en-US" dirty="0"/>
              <a:t>Decision Tree</a:t>
            </a:r>
          </a:p>
        </p:txBody>
      </p:sp>
      <p:sp>
        <p:nvSpPr>
          <p:cNvPr id="5" name="Rectangle 4">
            <a:extLst>
              <a:ext uri="{FF2B5EF4-FFF2-40B4-BE49-F238E27FC236}">
                <a16:creationId xmlns:a16="http://schemas.microsoft.com/office/drawing/2014/main" id="{E78DDE2E-D053-2E4D-A286-58A580B3E47E}"/>
              </a:ext>
            </a:extLst>
          </p:cNvPr>
          <p:cNvSpPr/>
          <p:nvPr/>
        </p:nvSpPr>
        <p:spPr>
          <a:xfrm>
            <a:off x="1257301" y="1944172"/>
            <a:ext cx="9139243" cy="923330"/>
          </a:xfrm>
          <a:prstGeom prst="rect">
            <a:avLst/>
          </a:prstGeom>
        </p:spPr>
        <p:txBody>
          <a:bodyPr wrap="square">
            <a:spAutoFit/>
          </a:bodyPr>
          <a:lstStyle/>
          <a:p>
            <a:br>
              <a:rPr lang="en-GB" dirty="0"/>
            </a:br>
            <a:br>
              <a:rPr lang="en-GB" dirty="0"/>
            </a:br>
            <a:endParaRPr lang="en-US" dirty="0"/>
          </a:p>
        </p:txBody>
      </p:sp>
      <p:sp>
        <p:nvSpPr>
          <p:cNvPr id="7" name="Rectangle 6">
            <a:extLst>
              <a:ext uri="{FF2B5EF4-FFF2-40B4-BE49-F238E27FC236}">
                <a16:creationId xmlns:a16="http://schemas.microsoft.com/office/drawing/2014/main" id="{E245AA80-96E5-B24B-AA56-1C2ED9E1D623}"/>
              </a:ext>
            </a:extLst>
          </p:cNvPr>
          <p:cNvSpPr/>
          <p:nvPr/>
        </p:nvSpPr>
        <p:spPr>
          <a:xfrm>
            <a:off x="1257300" y="1834534"/>
            <a:ext cx="9932475" cy="369332"/>
          </a:xfrm>
          <a:prstGeom prst="rect">
            <a:avLst/>
          </a:prstGeom>
        </p:spPr>
        <p:txBody>
          <a:bodyPr wrap="square">
            <a:spAutoFit/>
          </a:bodyPr>
          <a:lstStyle/>
          <a:p>
            <a:pPr marL="285750" indent="-285750">
              <a:buFont typeface="Arial" panose="020B0604020202020204" pitchFamily="34" charset="0"/>
              <a:buChar char="•"/>
            </a:pPr>
            <a:r>
              <a:rPr lang="en-GB" dirty="0">
                <a:solidFill>
                  <a:srgbClr val="292929"/>
                </a:solidFill>
              </a:rPr>
              <a:t>We compare each input with the target output</a:t>
            </a:r>
            <a:endParaRPr lang="en-US" dirty="0"/>
          </a:p>
        </p:txBody>
      </p:sp>
      <p:pic>
        <p:nvPicPr>
          <p:cNvPr id="10" name="Picture 9">
            <a:extLst>
              <a:ext uri="{FF2B5EF4-FFF2-40B4-BE49-F238E27FC236}">
                <a16:creationId xmlns:a16="http://schemas.microsoft.com/office/drawing/2014/main" id="{65F4D39D-7E37-4240-AE09-35B5866D0315}"/>
              </a:ext>
            </a:extLst>
          </p:cNvPr>
          <p:cNvPicPr>
            <a:picLocks noChangeAspect="1"/>
          </p:cNvPicPr>
          <p:nvPr/>
        </p:nvPicPr>
        <p:blipFill>
          <a:blip r:embed="rId2"/>
          <a:stretch>
            <a:fillRect/>
          </a:stretch>
        </p:blipFill>
        <p:spPr>
          <a:xfrm>
            <a:off x="464070" y="2505839"/>
            <a:ext cx="3548750" cy="3265255"/>
          </a:xfrm>
          <a:prstGeom prst="rect">
            <a:avLst/>
          </a:prstGeom>
        </p:spPr>
      </p:pic>
      <p:pic>
        <p:nvPicPr>
          <p:cNvPr id="11" name="Picture 10">
            <a:extLst>
              <a:ext uri="{FF2B5EF4-FFF2-40B4-BE49-F238E27FC236}">
                <a16:creationId xmlns:a16="http://schemas.microsoft.com/office/drawing/2014/main" id="{793D42C9-EAE0-A848-A620-A608D5444D37}"/>
              </a:ext>
            </a:extLst>
          </p:cNvPr>
          <p:cNvPicPr>
            <a:picLocks noChangeAspect="1"/>
          </p:cNvPicPr>
          <p:nvPr/>
        </p:nvPicPr>
        <p:blipFill>
          <a:blip r:embed="rId3"/>
          <a:stretch>
            <a:fillRect/>
          </a:stretch>
        </p:blipFill>
        <p:spPr>
          <a:xfrm>
            <a:off x="4203955" y="2678362"/>
            <a:ext cx="3245933" cy="3092732"/>
          </a:xfrm>
          <a:prstGeom prst="rect">
            <a:avLst/>
          </a:prstGeom>
        </p:spPr>
      </p:pic>
      <p:pic>
        <p:nvPicPr>
          <p:cNvPr id="14" name="Picture 13">
            <a:extLst>
              <a:ext uri="{FF2B5EF4-FFF2-40B4-BE49-F238E27FC236}">
                <a16:creationId xmlns:a16="http://schemas.microsoft.com/office/drawing/2014/main" id="{4C0CE928-4D0F-7045-8CE7-49985A10EB2F}"/>
              </a:ext>
            </a:extLst>
          </p:cNvPr>
          <p:cNvPicPr>
            <a:picLocks noChangeAspect="1"/>
          </p:cNvPicPr>
          <p:nvPr/>
        </p:nvPicPr>
        <p:blipFill>
          <a:blip r:embed="rId4"/>
          <a:stretch>
            <a:fillRect/>
          </a:stretch>
        </p:blipFill>
        <p:spPr>
          <a:xfrm>
            <a:off x="7641023" y="2803821"/>
            <a:ext cx="4156634" cy="2967273"/>
          </a:xfrm>
          <a:prstGeom prst="rect">
            <a:avLst/>
          </a:prstGeom>
        </p:spPr>
      </p:pic>
    </p:spTree>
    <p:extLst>
      <p:ext uri="{BB962C8B-B14F-4D97-AF65-F5344CB8AC3E}">
        <p14:creationId xmlns:p14="http://schemas.microsoft.com/office/powerpoint/2010/main" val="263447282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05213981-51F6-DF41-9FC9-ABF4DFB3227D}"/>
              </a:ext>
            </a:extLst>
          </p:cNvPr>
          <p:cNvGrpSpPr/>
          <p:nvPr/>
        </p:nvGrpSpPr>
        <p:grpSpPr>
          <a:xfrm>
            <a:off x="180474" y="694619"/>
            <a:ext cx="647255" cy="738022"/>
            <a:chOff x="4753009" y="790578"/>
            <a:chExt cx="958096" cy="958096"/>
          </a:xfrm>
        </p:grpSpPr>
        <p:sp>
          <p:nvSpPr>
            <p:cNvPr id="3" name="TextBox 2">
              <a:extLst>
                <a:ext uri="{FF2B5EF4-FFF2-40B4-BE49-F238E27FC236}">
                  <a16:creationId xmlns:a16="http://schemas.microsoft.com/office/drawing/2014/main" id="{45F13D5F-44A1-934D-8551-BC8CE9DF6ABD}"/>
                </a:ext>
              </a:extLst>
            </p:cNvPr>
            <p:cNvSpPr txBox="1"/>
            <p:nvPr/>
          </p:nvSpPr>
          <p:spPr>
            <a:xfrm>
              <a:off x="4753009" y="914221"/>
              <a:ext cx="958096" cy="679241"/>
            </a:xfrm>
            <a:prstGeom prst="rect">
              <a:avLst/>
            </a:prstGeom>
            <a:noFill/>
          </p:spPr>
          <p:txBody>
            <a:bodyPr wrap="square" lIns="108000" rIns="108000" rtlCol="0">
              <a:spAutoFit/>
            </a:bodyPr>
            <a:lstStyle/>
            <a:p>
              <a:pPr algn="ctr"/>
              <a:r>
                <a:rPr lang="en-US" altLang="ko-KR" sz="2800" b="1" dirty="0">
                  <a:cs typeface="Arial" pitchFamily="34" charset="0"/>
                </a:rPr>
                <a:t>1</a:t>
              </a:r>
              <a:endParaRPr lang="ko-KR" altLang="en-US" sz="2800" b="1" dirty="0">
                <a:cs typeface="Arial" pitchFamily="34" charset="0"/>
              </a:endParaRPr>
            </a:p>
          </p:txBody>
        </p:sp>
        <p:sp>
          <p:nvSpPr>
            <p:cNvPr id="4" name="Freeform: Shape 44">
              <a:extLst>
                <a:ext uri="{FF2B5EF4-FFF2-40B4-BE49-F238E27FC236}">
                  <a16:creationId xmlns:a16="http://schemas.microsoft.com/office/drawing/2014/main" id="{743E4BC0-720D-0C4A-B403-BB84479457FC}"/>
                </a:ext>
              </a:extLst>
            </p:cNvPr>
            <p:cNvSpPr/>
            <p:nvPr/>
          </p:nvSpPr>
          <p:spPr>
            <a:xfrm>
              <a:off x="4753009" y="790578"/>
              <a:ext cx="958096" cy="958096"/>
            </a:xfrm>
            <a:custGeom>
              <a:avLst/>
              <a:gdLst>
                <a:gd name="connsiteX0" fmla="*/ 591326 w 1182653"/>
                <a:gd name="connsiteY0" fmla="*/ 99202 h 1182653"/>
                <a:gd name="connsiteX1" fmla="*/ 542935 w 1182653"/>
                <a:gd name="connsiteY1" fmla="*/ 119164 h 1182653"/>
                <a:gd name="connsiteX2" fmla="*/ 119164 w 1182653"/>
                <a:gd name="connsiteY2" fmla="*/ 542935 h 1182653"/>
                <a:gd name="connsiteX3" fmla="*/ 119164 w 1182653"/>
                <a:gd name="connsiteY3" fmla="*/ 639718 h 1182653"/>
                <a:gd name="connsiteX4" fmla="*/ 542935 w 1182653"/>
                <a:gd name="connsiteY4" fmla="*/ 1063489 h 1182653"/>
                <a:gd name="connsiteX5" fmla="*/ 639718 w 1182653"/>
                <a:gd name="connsiteY5" fmla="*/ 1063489 h 1182653"/>
                <a:gd name="connsiteX6" fmla="*/ 1063489 w 1182653"/>
                <a:gd name="connsiteY6" fmla="*/ 639718 h 1182653"/>
                <a:gd name="connsiteX7" fmla="*/ 1063489 w 1182653"/>
                <a:gd name="connsiteY7" fmla="*/ 542935 h 1182653"/>
                <a:gd name="connsiteX8" fmla="*/ 639718 w 1182653"/>
                <a:gd name="connsiteY8" fmla="*/ 119164 h 1182653"/>
                <a:gd name="connsiteX9" fmla="*/ 591326 w 1182653"/>
                <a:gd name="connsiteY9" fmla="*/ 99202 h 1182653"/>
                <a:gd name="connsiteX10" fmla="*/ 591327 w 1182653"/>
                <a:gd name="connsiteY10" fmla="*/ 0 h 1182653"/>
                <a:gd name="connsiteX11" fmla="*/ 654581 w 1182653"/>
                <a:gd name="connsiteY11" fmla="*/ 26183 h 1182653"/>
                <a:gd name="connsiteX12" fmla="*/ 1156470 w 1182653"/>
                <a:gd name="connsiteY12" fmla="*/ 528072 h 1182653"/>
                <a:gd name="connsiteX13" fmla="*/ 1156470 w 1182653"/>
                <a:gd name="connsiteY13" fmla="*/ 654581 h 1182653"/>
                <a:gd name="connsiteX14" fmla="*/ 654581 w 1182653"/>
                <a:gd name="connsiteY14" fmla="*/ 1156470 h 1182653"/>
                <a:gd name="connsiteX15" fmla="*/ 528072 w 1182653"/>
                <a:gd name="connsiteY15" fmla="*/ 1156470 h 1182653"/>
                <a:gd name="connsiteX16" fmla="*/ 26184 w 1182653"/>
                <a:gd name="connsiteY16" fmla="*/ 654581 h 1182653"/>
                <a:gd name="connsiteX17" fmla="*/ 26184 w 1182653"/>
                <a:gd name="connsiteY17" fmla="*/ 528072 h 1182653"/>
                <a:gd name="connsiteX18" fmla="*/ 528072 w 1182653"/>
                <a:gd name="connsiteY18" fmla="*/ 26183 h 1182653"/>
                <a:gd name="connsiteX19" fmla="*/ 591327 w 1182653"/>
                <a:gd name="connsiteY19" fmla="*/ 0 h 1182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82653" h="1182653">
                  <a:moveTo>
                    <a:pt x="591326" y="99202"/>
                  </a:moveTo>
                  <a:cubicBezTo>
                    <a:pt x="573784" y="99202"/>
                    <a:pt x="556242" y="105856"/>
                    <a:pt x="542935" y="119164"/>
                  </a:cubicBezTo>
                  <a:lnTo>
                    <a:pt x="119164" y="542935"/>
                  </a:lnTo>
                  <a:cubicBezTo>
                    <a:pt x="92548" y="569550"/>
                    <a:pt x="92548" y="613102"/>
                    <a:pt x="119164" y="639718"/>
                  </a:cubicBezTo>
                  <a:lnTo>
                    <a:pt x="542935" y="1063489"/>
                  </a:lnTo>
                  <a:cubicBezTo>
                    <a:pt x="569550" y="1090104"/>
                    <a:pt x="613102" y="1090104"/>
                    <a:pt x="639718" y="1063489"/>
                  </a:cubicBezTo>
                  <a:lnTo>
                    <a:pt x="1063489" y="639718"/>
                  </a:lnTo>
                  <a:cubicBezTo>
                    <a:pt x="1090450" y="613102"/>
                    <a:pt x="1090450" y="569550"/>
                    <a:pt x="1063489" y="542935"/>
                  </a:cubicBezTo>
                  <a:lnTo>
                    <a:pt x="639718" y="119164"/>
                  </a:lnTo>
                  <a:cubicBezTo>
                    <a:pt x="626410" y="105856"/>
                    <a:pt x="608868" y="99202"/>
                    <a:pt x="591326" y="99202"/>
                  </a:cubicBezTo>
                  <a:close/>
                  <a:moveTo>
                    <a:pt x="591327" y="0"/>
                  </a:moveTo>
                  <a:cubicBezTo>
                    <a:pt x="614226" y="0"/>
                    <a:pt x="637126" y="8728"/>
                    <a:pt x="654581" y="26183"/>
                  </a:cubicBezTo>
                  <a:lnTo>
                    <a:pt x="1156470" y="528072"/>
                  </a:lnTo>
                  <a:cubicBezTo>
                    <a:pt x="1191381" y="562983"/>
                    <a:pt x="1191381" y="619670"/>
                    <a:pt x="1156470" y="654581"/>
                  </a:cubicBezTo>
                  <a:lnTo>
                    <a:pt x="654581" y="1156470"/>
                  </a:lnTo>
                  <a:cubicBezTo>
                    <a:pt x="619670" y="1191381"/>
                    <a:pt x="562983" y="1191381"/>
                    <a:pt x="528072" y="1156470"/>
                  </a:cubicBezTo>
                  <a:lnTo>
                    <a:pt x="26184" y="654581"/>
                  </a:lnTo>
                  <a:cubicBezTo>
                    <a:pt x="-8728" y="619670"/>
                    <a:pt x="-8728" y="562983"/>
                    <a:pt x="26184" y="528072"/>
                  </a:cubicBezTo>
                  <a:lnTo>
                    <a:pt x="528072" y="26183"/>
                  </a:lnTo>
                  <a:cubicBezTo>
                    <a:pt x="545528" y="8728"/>
                    <a:pt x="568427" y="0"/>
                    <a:pt x="591327" y="0"/>
                  </a:cubicBezTo>
                  <a:close/>
                </a:path>
              </a:pathLst>
            </a:custGeom>
            <a:solidFill>
              <a:schemeClr val="accent1"/>
            </a:solidFill>
            <a:ln w="9525" cap="flat">
              <a:noFill/>
              <a:prstDash val="solid"/>
              <a:miter/>
            </a:ln>
          </p:spPr>
          <p:txBody>
            <a:bodyPr rtlCol="0" anchor="ctr"/>
            <a:lstStyle/>
            <a:p>
              <a:endParaRPr lang="en-US" dirty="0"/>
            </a:p>
          </p:txBody>
        </p:sp>
      </p:grpSp>
      <p:sp>
        <p:nvSpPr>
          <p:cNvPr id="8" name="TextBox 7">
            <a:extLst>
              <a:ext uri="{FF2B5EF4-FFF2-40B4-BE49-F238E27FC236}">
                <a16:creationId xmlns:a16="http://schemas.microsoft.com/office/drawing/2014/main" id="{B09DF1BC-3D41-7142-8A2F-5C187C6A3C8D}"/>
              </a:ext>
            </a:extLst>
          </p:cNvPr>
          <p:cNvSpPr txBox="1"/>
          <p:nvPr/>
        </p:nvSpPr>
        <p:spPr>
          <a:xfrm>
            <a:off x="860162" y="832797"/>
            <a:ext cx="8099300" cy="461665"/>
          </a:xfrm>
          <a:prstGeom prst="rect">
            <a:avLst/>
          </a:prstGeom>
          <a:noFill/>
        </p:spPr>
        <p:txBody>
          <a:bodyPr wrap="square" rtlCol="0">
            <a:spAutoFit/>
          </a:bodyPr>
          <a:lstStyle/>
          <a:p>
            <a:r>
              <a:rPr lang="en-US" altLang="ko-KR" sz="2400" b="1" dirty="0">
                <a:cs typeface="Arial" pitchFamily="34" charset="0"/>
              </a:rPr>
              <a:t>Machine Learning: Regression, Clustering, and Classification</a:t>
            </a:r>
          </a:p>
        </p:txBody>
      </p:sp>
      <p:sp>
        <p:nvSpPr>
          <p:cNvPr id="9" name="TextBox 8">
            <a:extLst>
              <a:ext uri="{FF2B5EF4-FFF2-40B4-BE49-F238E27FC236}">
                <a16:creationId xmlns:a16="http://schemas.microsoft.com/office/drawing/2014/main" id="{E8221E3D-C6A9-E844-801B-1B996F03E9C0}"/>
              </a:ext>
            </a:extLst>
          </p:cNvPr>
          <p:cNvSpPr txBox="1"/>
          <p:nvPr/>
        </p:nvSpPr>
        <p:spPr>
          <a:xfrm>
            <a:off x="860162" y="1379832"/>
            <a:ext cx="1727076" cy="369332"/>
          </a:xfrm>
          <a:prstGeom prst="rect">
            <a:avLst/>
          </a:prstGeom>
          <a:noFill/>
        </p:spPr>
        <p:txBody>
          <a:bodyPr wrap="none" rtlCol="0">
            <a:spAutoFit/>
          </a:bodyPr>
          <a:lstStyle/>
          <a:p>
            <a:pPr marL="285750" indent="-285750">
              <a:buFont typeface="Wingdings" pitchFamily="2" charset="2"/>
              <a:buChar char="q"/>
            </a:pPr>
            <a:r>
              <a:rPr lang="en-US" dirty="0"/>
              <a:t>Decision Tree</a:t>
            </a:r>
          </a:p>
        </p:txBody>
      </p:sp>
      <p:sp>
        <p:nvSpPr>
          <p:cNvPr id="5" name="Rectangle 4">
            <a:extLst>
              <a:ext uri="{FF2B5EF4-FFF2-40B4-BE49-F238E27FC236}">
                <a16:creationId xmlns:a16="http://schemas.microsoft.com/office/drawing/2014/main" id="{E78DDE2E-D053-2E4D-A286-58A580B3E47E}"/>
              </a:ext>
            </a:extLst>
          </p:cNvPr>
          <p:cNvSpPr/>
          <p:nvPr/>
        </p:nvSpPr>
        <p:spPr>
          <a:xfrm>
            <a:off x="1257301" y="1944172"/>
            <a:ext cx="9139243" cy="923330"/>
          </a:xfrm>
          <a:prstGeom prst="rect">
            <a:avLst/>
          </a:prstGeom>
        </p:spPr>
        <p:txBody>
          <a:bodyPr wrap="square">
            <a:spAutoFit/>
          </a:bodyPr>
          <a:lstStyle/>
          <a:p>
            <a:br>
              <a:rPr lang="en-GB" dirty="0"/>
            </a:br>
            <a:br>
              <a:rPr lang="en-GB" dirty="0"/>
            </a:br>
            <a:endParaRPr lang="en-US" dirty="0"/>
          </a:p>
        </p:txBody>
      </p:sp>
      <p:pic>
        <p:nvPicPr>
          <p:cNvPr id="6" name="Picture 5">
            <a:extLst>
              <a:ext uri="{FF2B5EF4-FFF2-40B4-BE49-F238E27FC236}">
                <a16:creationId xmlns:a16="http://schemas.microsoft.com/office/drawing/2014/main" id="{511F1C5A-557F-AF4E-BE5B-A6E24D78E1FD}"/>
              </a:ext>
            </a:extLst>
          </p:cNvPr>
          <p:cNvPicPr>
            <a:picLocks noChangeAspect="1"/>
          </p:cNvPicPr>
          <p:nvPr/>
        </p:nvPicPr>
        <p:blipFill>
          <a:blip r:embed="rId2"/>
          <a:stretch>
            <a:fillRect/>
          </a:stretch>
        </p:blipFill>
        <p:spPr>
          <a:xfrm>
            <a:off x="655023" y="1962791"/>
            <a:ext cx="4696799" cy="3615078"/>
          </a:xfrm>
          <a:prstGeom prst="rect">
            <a:avLst/>
          </a:prstGeom>
        </p:spPr>
      </p:pic>
      <p:pic>
        <p:nvPicPr>
          <p:cNvPr id="12" name="Picture 11">
            <a:extLst>
              <a:ext uri="{FF2B5EF4-FFF2-40B4-BE49-F238E27FC236}">
                <a16:creationId xmlns:a16="http://schemas.microsoft.com/office/drawing/2014/main" id="{AFF05777-8144-D74C-BDF8-92B9EF77B9C7}"/>
              </a:ext>
            </a:extLst>
          </p:cNvPr>
          <p:cNvPicPr>
            <a:picLocks noChangeAspect="1"/>
          </p:cNvPicPr>
          <p:nvPr/>
        </p:nvPicPr>
        <p:blipFill>
          <a:blip r:embed="rId3"/>
          <a:stretch>
            <a:fillRect/>
          </a:stretch>
        </p:blipFill>
        <p:spPr>
          <a:xfrm>
            <a:off x="5351822" y="1962790"/>
            <a:ext cx="6302023" cy="3596459"/>
          </a:xfrm>
          <a:prstGeom prst="rect">
            <a:avLst/>
          </a:prstGeom>
        </p:spPr>
      </p:pic>
      <p:sp>
        <p:nvSpPr>
          <p:cNvPr id="13" name="TextBox 12">
            <a:extLst>
              <a:ext uri="{FF2B5EF4-FFF2-40B4-BE49-F238E27FC236}">
                <a16:creationId xmlns:a16="http://schemas.microsoft.com/office/drawing/2014/main" id="{1B5D0AE9-554F-BE46-A278-2216F682B084}"/>
              </a:ext>
            </a:extLst>
          </p:cNvPr>
          <p:cNvSpPr txBox="1"/>
          <p:nvPr/>
        </p:nvSpPr>
        <p:spPr>
          <a:xfrm>
            <a:off x="1131377" y="5904413"/>
            <a:ext cx="9670062" cy="923330"/>
          </a:xfrm>
          <a:prstGeom prst="rect">
            <a:avLst/>
          </a:prstGeom>
          <a:noFill/>
        </p:spPr>
        <p:txBody>
          <a:bodyPr wrap="square" rtlCol="0">
            <a:spAutoFit/>
          </a:bodyPr>
          <a:lstStyle/>
          <a:p>
            <a:r>
              <a:rPr lang="en-US" dirty="0"/>
              <a:t>Because none of the leaf nodes are </a:t>
            </a:r>
            <a:r>
              <a:rPr lang="en-US" u="sng" dirty="0"/>
              <a:t>100% YES Heart Disease</a:t>
            </a:r>
            <a:r>
              <a:rPr lang="en-US" dirty="0"/>
              <a:t>, or </a:t>
            </a:r>
            <a:r>
              <a:rPr lang="en-US" u="sng" dirty="0"/>
              <a:t>100% NO Heart Disease</a:t>
            </a:r>
            <a:r>
              <a:rPr lang="en-US" dirty="0"/>
              <a:t>, then they all are considered as </a:t>
            </a:r>
            <a:r>
              <a:rPr lang="en-US" b="1" dirty="0"/>
              <a:t>impure. </a:t>
            </a:r>
            <a:r>
              <a:rPr lang="en-US" dirty="0"/>
              <a:t>Therefore, to measure which separation is the best, we need to measure and compare impurity using the </a:t>
            </a:r>
            <a:r>
              <a:rPr lang="en-US" b="1" dirty="0"/>
              <a:t>Gini</a:t>
            </a:r>
            <a:r>
              <a:rPr lang="en-US" dirty="0"/>
              <a:t> method.</a:t>
            </a:r>
          </a:p>
        </p:txBody>
      </p:sp>
    </p:spTree>
    <p:extLst>
      <p:ext uri="{BB962C8B-B14F-4D97-AF65-F5344CB8AC3E}">
        <p14:creationId xmlns:p14="http://schemas.microsoft.com/office/powerpoint/2010/main" val="326609349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05213981-51F6-DF41-9FC9-ABF4DFB3227D}"/>
              </a:ext>
            </a:extLst>
          </p:cNvPr>
          <p:cNvGrpSpPr/>
          <p:nvPr/>
        </p:nvGrpSpPr>
        <p:grpSpPr>
          <a:xfrm>
            <a:off x="180474" y="694619"/>
            <a:ext cx="647255" cy="738022"/>
            <a:chOff x="4753009" y="790578"/>
            <a:chExt cx="958096" cy="958096"/>
          </a:xfrm>
        </p:grpSpPr>
        <p:sp>
          <p:nvSpPr>
            <p:cNvPr id="3" name="TextBox 2">
              <a:extLst>
                <a:ext uri="{FF2B5EF4-FFF2-40B4-BE49-F238E27FC236}">
                  <a16:creationId xmlns:a16="http://schemas.microsoft.com/office/drawing/2014/main" id="{45F13D5F-44A1-934D-8551-BC8CE9DF6ABD}"/>
                </a:ext>
              </a:extLst>
            </p:cNvPr>
            <p:cNvSpPr txBox="1"/>
            <p:nvPr/>
          </p:nvSpPr>
          <p:spPr>
            <a:xfrm>
              <a:off x="4753009" y="914221"/>
              <a:ext cx="958096" cy="679241"/>
            </a:xfrm>
            <a:prstGeom prst="rect">
              <a:avLst/>
            </a:prstGeom>
            <a:noFill/>
          </p:spPr>
          <p:txBody>
            <a:bodyPr wrap="square" lIns="108000" rIns="108000" rtlCol="0">
              <a:spAutoFit/>
            </a:bodyPr>
            <a:lstStyle/>
            <a:p>
              <a:pPr algn="ctr"/>
              <a:r>
                <a:rPr lang="en-US" altLang="ko-KR" sz="2800" b="1" dirty="0">
                  <a:cs typeface="Arial" pitchFamily="34" charset="0"/>
                </a:rPr>
                <a:t>1</a:t>
              </a:r>
              <a:endParaRPr lang="ko-KR" altLang="en-US" sz="2800" b="1" dirty="0">
                <a:cs typeface="Arial" pitchFamily="34" charset="0"/>
              </a:endParaRPr>
            </a:p>
          </p:txBody>
        </p:sp>
        <p:sp>
          <p:nvSpPr>
            <p:cNvPr id="4" name="Freeform: Shape 44">
              <a:extLst>
                <a:ext uri="{FF2B5EF4-FFF2-40B4-BE49-F238E27FC236}">
                  <a16:creationId xmlns:a16="http://schemas.microsoft.com/office/drawing/2014/main" id="{743E4BC0-720D-0C4A-B403-BB84479457FC}"/>
                </a:ext>
              </a:extLst>
            </p:cNvPr>
            <p:cNvSpPr/>
            <p:nvPr/>
          </p:nvSpPr>
          <p:spPr>
            <a:xfrm>
              <a:off x="4753009" y="790578"/>
              <a:ext cx="958096" cy="958096"/>
            </a:xfrm>
            <a:custGeom>
              <a:avLst/>
              <a:gdLst>
                <a:gd name="connsiteX0" fmla="*/ 591326 w 1182653"/>
                <a:gd name="connsiteY0" fmla="*/ 99202 h 1182653"/>
                <a:gd name="connsiteX1" fmla="*/ 542935 w 1182653"/>
                <a:gd name="connsiteY1" fmla="*/ 119164 h 1182653"/>
                <a:gd name="connsiteX2" fmla="*/ 119164 w 1182653"/>
                <a:gd name="connsiteY2" fmla="*/ 542935 h 1182653"/>
                <a:gd name="connsiteX3" fmla="*/ 119164 w 1182653"/>
                <a:gd name="connsiteY3" fmla="*/ 639718 h 1182653"/>
                <a:gd name="connsiteX4" fmla="*/ 542935 w 1182653"/>
                <a:gd name="connsiteY4" fmla="*/ 1063489 h 1182653"/>
                <a:gd name="connsiteX5" fmla="*/ 639718 w 1182653"/>
                <a:gd name="connsiteY5" fmla="*/ 1063489 h 1182653"/>
                <a:gd name="connsiteX6" fmla="*/ 1063489 w 1182653"/>
                <a:gd name="connsiteY6" fmla="*/ 639718 h 1182653"/>
                <a:gd name="connsiteX7" fmla="*/ 1063489 w 1182653"/>
                <a:gd name="connsiteY7" fmla="*/ 542935 h 1182653"/>
                <a:gd name="connsiteX8" fmla="*/ 639718 w 1182653"/>
                <a:gd name="connsiteY8" fmla="*/ 119164 h 1182653"/>
                <a:gd name="connsiteX9" fmla="*/ 591326 w 1182653"/>
                <a:gd name="connsiteY9" fmla="*/ 99202 h 1182653"/>
                <a:gd name="connsiteX10" fmla="*/ 591327 w 1182653"/>
                <a:gd name="connsiteY10" fmla="*/ 0 h 1182653"/>
                <a:gd name="connsiteX11" fmla="*/ 654581 w 1182653"/>
                <a:gd name="connsiteY11" fmla="*/ 26183 h 1182653"/>
                <a:gd name="connsiteX12" fmla="*/ 1156470 w 1182653"/>
                <a:gd name="connsiteY12" fmla="*/ 528072 h 1182653"/>
                <a:gd name="connsiteX13" fmla="*/ 1156470 w 1182653"/>
                <a:gd name="connsiteY13" fmla="*/ 654581 h 1182653"/>
                <a:gd name="connsiteX14" fmla="*/ 654581 w 1182653"/>
                <a:gd name="connsiteY14" fmla="*/ 1156470 h 1182653"/>
                <a:gd name="connsiteX15" fmla="*/ 528072 w 1182653"/>
                <a:gd name="connsiteY15" fmla="*/ 1156470 h 1182653"/>
                <a:gd name="connsiteX16" fmla="*/ 26184 w 1182653"/>
                <a:gd name="connsiteY16" fmla="*/ 654581 h 1182653"/>
                <a:gd name="connsiteX17" fmla="*/ 26184 w 1182653"/>
                <a:gd name="connsiteY17" fmla="*/ 528072 h 1182653"/>
                <a:gd name="connsiteX18" fmla="*/ 528072 w 1182653"/>
                <a:gd name="connsiteY18" fmla="*/ 26183 h 1182653"/>
                <a:gd name="connsiteX19" fmla="*/ 591327 w 1182653"/>
                <a:gd name="connsiteY19" fmla="*/ 0 h 1182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82653" h="1182653">
                  <a:moveTo>
                    <a:pt x="591326" y="99202"/>
                  </a:moveTo>
                  <a:cubicBezTo>
                    <a:pt x="573784" y="99202"/>
                    <a:pt x="556242" y="105856"/>
                    <a:pt x="542935" y="119164"/>
                  </a:cubicBezTo>
                  <a:lnTo>
                    <a:pt x="119164" y="542935"/>
                  </a:lnTo>
                  <a:cubicBezTo>
                    <a:pt x="92548" y="569550"/>
                    <a:pt x="92548" y="613102"/>
                    <a:pt x="119164" y="639718"/>
                  </a:cubicBezTo>
                  <a:lnTo>
                    <a:pt x="542935" y="1063489"/>
                  </a:lnTo>
                  <a:cubicBezTo>
                    <a:pt x="569550" y="1090104"/>
                    <a:pt x="613102" y="1090104"/>
                    <a:pt x="639718" y="1063489"/>
                  </a:cubicBezTo>
                  <a:lnTo>
                    <a:pt x="1063489" y="639718"/>
                  </a:lnTo>
                  <a:cubicBezTo>
                    <a:pt x="1090450" y="613102"/>
                    <a:pt x="1090450" y="569550"/>
                    <a:pt x="1063489" y="542935"/>
                  </a:cubicBezTo>
                  <a:lnTo>
                    <a:pt x="639718" y="119164"/>
                  </a:lnTo>
                  <a:cubicBezTo>
                    <a:pt x="626410" y="105856"/>
                    <a:pt x="608868" y="99202"/>
                    <a:pt x="591326" y="99202"/>
                  </a:cubicBezTo>
                  <a:close/>
                  <a:moveTo>
                    <a:pt x="591327" y="0"/>
                  </a:moveTo>
                  <a:cubicBezTo>
                    <a:pt x="614226" y="0"/>
                    <a:pt x="637126" y="8728"/>
                    <a:pt x="654581" y="26183"/>
                  </a:cubicBezTo>
                  <a:lnTo>
                    <a:pt x="1156470" y="528072"/>
                  </a:lnTo>
                  <a:cubicBezTo>
                    <a:pt x="1191381" y="562983"/>
                    <a:pt x="1191381" y="619670"/>
                    <a:pt x="1156470" y="654581"/>
                  </a:cubicBezTo>
                  <a:lnTo>
                    <a:pt x="654581" y="1156470"/>
                  </a:lnTo>
                  <a:cubicBezTo>
                    <a:pt x="619670" y="1191381"/>
                    <a:pt x="562983" y="1191381"/>
                    <a:pt x="528072" y="1156470"/>
                  </a:cubicBezTo>
                  <a:lnTo>
                    <a:pt x="26184" y="654581"/>
                  </a:lnTo>
                  <a:cubicBezTo>
                    <a:pt x="-8728" y="619670"/>
                    <a:pt x="-8728" y="562983"/>
                    <a:pt x="26184" y="528072"/>
                  </a:cubicBezTo>
                  <a:lnTo>
                    <a:pt x="528072" y="26183"/>
                  </a:lnTo>
                  <a:cubicBezTo>
                    <a:pt x="545528" y="8728"/>
                    <a:pt x="568427" y="0"/>
                    <a:pt x="591327" y="0"/>
                  </a:cubicBezTo>
                  <a:close/>
                </a:path>
              </a:pathLst>
            </a:custGeom>
            <a:solidFill>
              <a:schemeClr val="accent1"/>
            </a:solidFill>
            <a:ln w="9525" cap="flat">
              <a:noFill/>
              <a:prstDash val="solid"/>
              <a:miter/>
            </a:ln>
          </p:spPr>
          <p:txBody>
            <a:bodyPr rtlCol="0" anchor="ctr"/>
            <a:lstStyle/>
            <a:p>
              <a:endParaRPr lang="en-US" dirty="0"/>
            </a:p>
          </p:txBody>
        </p:sp>
      </p:grpSp>
      <p:sp>
        <p:nvSpPr>
          <p:cNvPr id="8" name="TextBox 7">
            <a:extLst>
              <a:ext uri="{FF2B5EF4-FFF2-40B4-BE49-F238E27FC236}">
                <a16:creationId xmlns:a16="http://schemas.microsoft.com/office/drawing/2014/main" id="{B09DF1BC-3D41-7142-8A2F-5C187C6A3C8D}"/>
              </a:ext>
            </a:extLst>
          </p:cNvPr>
          <p:cNvSpPr txBox="1"/>
          <p:nvPr/>
        </p:nvSpPr>
        <p:spPr>
          <a:xfrm>
            <a:off x="860162" y="832797"/>
            <a:ext cx="8099300" cy="461665"/>
          </a:xfrm>
          <a:prstGeom prst="rect">
            <a:avLst/>
          </a:prstGeom>
          <a:noFill/>
        </p:spPr>
        <p:txBody>
          <a:bodyPr wrap="square" rtlCol="0">
            <a:spAutoFit/>
          </a:bodyPr>
          <a:lstStyle/>
          <a:p>
            <a:r>
              <a:rPr lang="en-US" altLang="ko-KR" sz="2400" b="1" dirty="0">
                <a:cs typeface="Arial" pitchFamily="34" charset="0"/>
              </a:rPr>
              <a:t>Machine Learning: Regression, Clustering, and Classification</a:t>
            </a:r>
          </a:p>
        </p:txBody>
      </p:sp>
      <p:sp>
        <p:nvSpPr>
          <p:cNvPr id="9" name="TextBox 8">
            <a:extLst>
              <a:ext uri="{FF2B5EF4-FFF2-40B4-BE49-F238E27FC236}">
                <a16:creationId xmlns:a16="http://schemas.microsoft.com/office/drawing/2014/main" id="{E8221E3D-C6A9-E844-801B-1B996F03E9C0}"/>
              </a:ext>
            </a:extLst>
          </p:cNvPr>
          <p:cNvSpPr txBox="1"/>
          <p:nvPr/>
        </p:nvSpPr>
        <p:spPr>
          <a:xfrm>
            <a:off x="860162" y="1379832"/>
            <a:ext cx="1727076" cy="369332"/>
          </a:xfrm>
          <a:prstGeom prst="rect">
            <a:avLst/>
          </a:prstGeom>
          <a:noFill/>
        </p:spPr>
        <p:txBody>
          <a:bodyPr wrap="none" rtlCol="0">
            <a:spAutoFit/>
          </a:bodyPr>
          <a:lstStyle/>
          <a:p>
            <a:pPr marL="285750" indent="-285750">
              <a:buFont typeface="Wingdings" pitchFamily="2" charset="2"/>
              <a:buChar char="q"/>
            </a:pPr>
            <a:r>
              <a:rPr lang="en-US" dirty="0"/>
              <a:t>Decision Tree</a:t>
            </a:r>
          </a:p>
        </p:txBody>
      </p:sp>
      <p:sp>
        <p:nvSpPr>
          <p:cNvPr id="5" name="Rectangle 4">
            <a:extLst>
              <a:ext uri="{FF2B5EF4-FFF2-40B4-BE49-F238E27FC236}">
                <a16:creationId xmlns:a16="http://schemas.microsoft.com/office/drawing/2014/main" id="{E78DDE2E-D053-2E4D-A286-58A580B3E47E}"/>
              </a:ext>
            </a:extLst>
          </p:cNvPr>
          <p:cNvSpPr/>
          <p:nvPr/>
        </p:nvSpPr>
        <p:spPr>
          <a:xfrm>
            <a:off x="1257301" y="1944172"/>
            <a:ext cx="9139243" cy="923330"/>
          </a:xfrm>
          <a:prstGeom prst="rect">
            <a:avLst/>
          </a:prstGeom>
        </p:spPr>
        <p:txBody>
          <a:bodyPr wrap="square">
            <a:spAutoFit/>
          </a:bodyPr>
          <a:lstStyle/>
          <a:p>
            <a:br>
              <a:rPr lang="en-GB" dirty="0"/>
            </a:br>
            <a:br>
              <a:rPr lang="en-GB" dirty="0"/>
            </a:br>
            <a:endParaRPr lang="en-US" dirty="0"/>
          </a:p>
        </p:txBody>
      </p:sp>
      <p:sp>
        <p:nvSpPr>
          <p:cNvPr id="7" name="TextBox 6">
            <a:extLst>
              <a:ext uri="{FF2B5EF4-FFF2-40B4-BE49-F238E27FC236}">
                <a16:creationId xmlns:a16="http://schemas.microsoft.com/office/drawing/2014/main" id="{D82A93FD-426A-FA47-AC9D-E1C50723D0C2}"/>
              </a:ext>
            </a:extLst>
          </p:cNvPr>
          <p:cNvSpPr txBox="1"/>
          <p:nvPr/>
        </p:nvSpPr>
        <p:spPr>
          <a:xfrm>
            <a:off x="1453063" y="1944172"/>
            <a:ext cx="5091522" cy="369332"/>
          </a:xfrm>
          <a:prstGeom prst="rect">
            <a:avLst/>
          </a:prstGeom>
          <a:noFill/>
        </p:spPr>
        <p:txBody>
          <a:bodyPr wrap="none" rtlCol="0">
            <a:spAutoFit/>
          </a:bodyPr>
          <a:lstStyle/>
          <a:p>
            <a:r>
              <a:rPr lang="en-US" dirty="0"/>
              <a:t>The Gini index is used to determine the split of data:</a:t>
            </a:r>
          </a:p>
        </p:txBody>
      </p:sp>
      <p:pic>
        <p:nvPicPr>
          <p:cNvPr id="5122" name="Picture 2">
            <a:extLst>
              <a:ext uri="{FF2B5EF4-FFF2-40B4-BE49-F238E27FC236}">
                <a16:creationId xmlns:a16="http://schemas.microsoft.com/office/drawing/2014/main" id="{9C76254A-33CF-084E-832F-B294803508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67368" y="2554574"/>
            <a:ext cx="3284888" cy="486283"/>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5971A7EC-B0E1-4E4B-A9E4-C720026F4351}"/>
              </a:ext>
            </a:extLst>
          </p:cNvPr>
          <p:cNvSpPr/>
          <p:nvPr/>
        </p:nvSpPr>
        <p:spPr>
          <a:xfrm>
            <a:off x="6768982" y="2516861"/>
            <a:ext cx="6096000" cy="923330"/>
          </a:xfrm>
          <a:prstGeom prst="rect">
            <a:avLst/>
          </a:prstGeom>
        </p:spPr>
        <p:txBody>
          <a:bodyPr>
            <a:spAutoFit/>
          </a:bodyPr>
          <a:lstStyle/>
          <a:p>
            <a:r>
              <a:rPr lang="en-GB" dirty="0"/>
              <a:t>Where, pi is the probability in each leaf node</a:t>
            </a:r>
          </a:p>
          <a:p>
            <a:br>
              <a:rPr lang="en-GB" dirty="0"/>
            </a:br>
            <a:endParaRPr lang="en-US" dirty="0"/>
          </a:p>
        </p:txBody>
      </p:sp>
      <p:pic>
        <p:nvPicPr>
          <p:cNvPr id="14" name="Picture 13">
            <a:extLst>
              <a:ext uri="{FF2B5EF4-FFF2-40B4-BE49-F238E27FC236}">
                <a16:creationId xmlns:a16="http://schemas.microsoft.com/office/drawing/2014/main" id="{C44D0A37-CBA3-9F4D-94E8-5E85060083F1}"/>
              </a:ext>
            </a:extLst>
          </p:cNvPr>
          <p:cNvPicPr>
            <a:picLocks noChangeAspect="1"/>
          </p:cNvPicPr>
          <p:nvPr/>
        </p:nvPicPr>
        <p:blipFill>
          <a:blip r:embed="rId3"/>
          <a:stretch>
            <a:fillRect/>
          </a:stretch>
        </p:blipFill>
        <p:spPr>
          <a:xfrm>
            <a:off x="714335" y="3527373"/>
            <a:ext cx="6587755" cy="3330627"/>
          </a:xfrm>
          <a:prstGeom prst="rect">
            <a:avLst/>
          </a:prstGeom>
        </p:spPr>
      </p:pic>
      <p:sp>
        <p:nvSpPr>
          <p:cNvPr id="15" name="TextBox 14">
            <a:extLst>
              <a:ext uri="{FF2B5EF4-FFF2-40B4-BE49-F238E27FC236}">
                <a16:creationId xmlns:a16="http://schemas.microsoft.com/office/drawing/2014/main" id="{76C413B2-20DC-254D-8B83-58813B26AC41}"/>
              </a:ext>
            </a:extLst>
          </p:cNvPr>
          <p:cNvSpPr txBox="1"/>
          <p:nvPr/>
        </p:nvSpPr>
        <p:spPr>
          <a:xfrm>
            <a:off x="861689" y="3128039"/>
            <a:ext cx="10615976" cy="338554"/>
          </a:xfrm>
          <a:prstGeom prst="rect">
            <a:avLst/>
          </a:prstGeom>
          <a:noFill/>
        </p:spPr>
        <p:txBody>
          <a:bodyPr wrap="square" rtlCol="0">
            <a:spAutoFit/>
          </a:bodyPr>
          <a:lstStyle/>
          <a:p>
            <a:r>
              <a:rPr lang="en-US" sz="1600" dirty="0"/>
              <a:t>We calculate the Gini impurity for the other leaf nodes in the same way then we take the mean average of the total impurities</a:t>
            </a:r>
          </a:p>
        </p:txBody>
      </p:sp>
      <p:pic>
        <p:nvPicPr>
          <p:cNvPr id="16" name="Picture 15">
            <a:extLst>
              <a:ext uri="{FF2B5EF4-FFF2-40B4-BE49-F238E27FC236}">
                <a16:creationId xmlns:a16="http://schemas.microsoft.com/office/drawing/2014/main" id="{DB9D8B42-D586-6F4A-85FA-83F7B87D8CD0}"/>
              </a:ext>
            </a:extLst>
          </p:cNvPr>
          <p:cNvPicPr>
            <a:picLocks noChangeAspect="1"/>
          </p:cNvPicPr>
          <p:nvPr/>
        </p:nvPicPr>
        <p:blipFill>
          <a:blip r:embed="rId4"/>
          <a:stretch>
            <a:fillRect/>
          </a:stretch>
        </p:blipFill>
        <p:spPr>
          <a:xfrm>
            <a:off x="7296174" y="3527373"/>
            <a:ext cx="4090151" cy="3330628"/>
          </a:xfrm>
          <a:prstGeom prst="rect">
            <a:avLst/>
          </a:prstGeom>
        </p:spPr>
      </p:pic>
    </p:spTree>
    <p:extLst>
      <p:ext uri="{BB962C8B-B14F-4D97-AF65-F5344CB8AC3E}">
        <p14:creationId xmlns:p14="http://schemas.microsoft.com/office/powerpoint/2010/main" val="39825591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05213981-51F6-DF41-9FC9-ABF4DFB3227D}"/>
              </a:ext>
            </a:extLst>
          </p:cNvPr>
          <p:cNvGrpSpPr/>
          <p:nvPr/>
        </p:nvGrpSpPr>
        <p:grpSpPr>
          <a:xfrm>
            <a:off x="180474" y="694619"/>
            <a:ext cx="647255" cy="738022"/>
            <a:chOff x="4753009" y="790578"/>
            <a:chExt cx="958096" cy="958096"/>
          </a:xfrm>
        </p:grpSpPr>
        <p:sp>
          <p:nvSpPr>
            <p:cNvPr id="3" name="TextBox 2">
              <a:extLst>
                <a:ext uri="{FF2B5EF4-FFF2-40B4-BE49-F238E27FC236}">
                  <a16:creationId xmlns:a16="http://schemas.microsoft.com/office/drawing/2014/main" id="{45F13D5F-44A1-934D-8551-BC8CE9DF6ABD}"/>
                </a:ext>
              </a:extLst>
            </p:cNvPr>
            <p:cNvSpPr txBox="1"/>
            <p:nvPr/>
          </p:nvSpPr>
          <p:spPr>
            <a:xfrm>
              <a:off x="4753009" y="914221"/>
              <a:ext cx="958096" cy="679241"/>
            </a:xfrm>
            <a:prstGeom prst="rect">
              <a:avLst/>
            </a:prstGeom>
            <a:noFill/>
          </p:spPr>
          <p:txBody>
            <a:bodyPr wrap="square" lIns="108000" rIns="108000" rtlCol="0">
              <a:spAutoFit/>
            </a:bodyPr>
            <a:lstStyle/>
            <a:p>
              <a:pPr algn="ctr"/>
              <a:r>
                <a:rPr lang="en-US" altLang="ko-KR" sz="2800" b="1" dirty="0">
                  <a:cs typeface="Arial" pitchFamily="34" charset="0"/>
                </a:rPr>
                <a:t>1</a:t>
              </a:r>
              <a:endParaRPr lang="ko-KR" altLang="en-US" sz="2800" b="1" dirty="0">
                <a:cs typeface="Arial" pitchFamily="34" charset="0"/>
              </a:endParaRPr>
            </a:p>
          </p:txBody>
        </p:sp>
        <p:sp>
          <p:nvSpPr>
            <p:cNvPr id="4" name="Freeform: Shape 44">
              <a:extLst>
                <a:ext uri="{FF2B5EF4-FFF2-40B4-BE49-F238E27FC236}">
                  <a16:creationId xmlns:a16="http://schemas.microsoft.com/office/drawing/2014/main" id="{743E4BC0-720D-0C4A-B403-BB84479457FC}"/>
                </a:ext>
              </a:extLst>
            </p:cNvPr>
            <p:cNvSpPr/>
            <p:nvPr/>
          </p:nvSpPr>
          <p:spPr>
            <a:xfrm>
              <a:off x="4753009" y="790578"/>
              <a:ext cx="958096" cy="958096"/>
            </a:xfrm>
            <a:custGeom>
              <a:avLst/>
              <a:gdLst>
                <a:gd name="connsiteX0" fmla="*/ 591326 w 1182653"/>
                <a:gd name="connsiteY0" fmla="*/ 99202 h 1182653"/>
                <a:gd name="connsiteX1" fmla="*/ 542935 w 1182653"/>
                <a:gd name="connsiteY1" fmla="*/ 119164 h 1182653"/>
                <a:gd name="connsiteX2" fmla="*/ 119164 w 1182653"/>
                <a:gd name="connsiteY2" fmla="*/ 542935 h 1182653"/>
                <a:gd name="connsiteX3" fmla="*/ 119164 w 1182653"/>
                <a:gd name="connsiteY3" fmla="*/ 639718 h 1182653"/>
                <a:gd name="connsiteX4" fmla="*/ 542935 w 1182653"/>
                <a:gd name="connsiteY4" fmla="*/ 1063489 h 1182653"/>
                <a:gd name="connsiteX5" fmla="*/ 639718 w 1182653"/>
                <a:gd name="connsiteY5" fmla="*/ 1063489 h 1182653"/>
                <a:gd name="connsiteX6" fmla="*/ 1063489 w 1182653"/>
                <a:gd name="connsiteY6" fmla="*/ 639718 h 1182653"/>
                <a:gd name="connsiteX7" fmla="*/ 1063489 w 1182653"/>
                <a:gd name="connsiteY7" fmla="*/ 542935 h 1182653"/>
                <a:gd name="connsiteX8" fmla="*/ 639718 w 1182653"/>
                <a:gd name="connsiteY8" fmla="*/ 119164 h 1182653"/>
                <a:gd name="connsiteX9" fmla="*/ 591326 w 1182653"/>
                <a:gd name="connsiteY9" fmla="*/ 99202 h 1182653"/>
                <a:gd name="connsiteX10" fmla="*/ 591327 w 1182653"/>
                <a:gd name="connsiteY10" fmla="*/ 0 h 1182653"/>
                <a:gd name="connsiteX11" fmla="*/ 654581 w 1182653"/>
                <a:gd name="connsiteY11" fmla="*/ 26183 h 1182653"/>
                <a:gd name="connsiteX12" fmla="*/ 1156470 w 1182653"/>
                <a:gd name="connsiteY12" fmla="*/ 528072 h 1182653"/>
                <a:gd name="connsiteX13" fmla="*/ 1156470 w 1182653"/>
                <a:gd name="connsiteY13" fmla="*/ 654581 h 1182653"/>
                <a:gd name="connsiteX14" fmla="*/ 654581 w 1182653"/>
                <a:gd name="connsiteY14" fmla="*/ 1156470 h 1182653"/>
                <a:gd name="connsiteX15" fmla="*/ 528072 w 1182653"/>
                <a:gd name="connsiteY15" fmla="*/ 1156470 h 1182653"/>
                <a:gd name="connsiteX16" fmla="*/ 26184 w 1182653"/>
                <a:gd name="connsiteY16" fmla="*/ 654581 h 1182653"/>
                <a:gd name="connsiteX17" fmla="*/ 26184 w 1182653"/>
                <a:gd name="connsiteY17" fmla="*/ 528072 h 1182653"/>
                <a:gd name="connsiteX18" fmla="*/ 528072 w 1182653"/>
                <a:gd name="connsiteY18" fmla="*/ 26183 h 1182653"/>
                <a:gd name="connsiteX19" fmla="*/ 591327 w 1182653"/>
                <a:gd name="connsiteY19" fmla="*/ 0 h 1182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82653" h="1182653">
                  <a:moveTo>
                    <a:pt x="591326" y="99202"/>
                  </a:moveTo>
                  <a:cubicBezTo>
                    <a:pt x="573784" y="99202"/>
                    <a:pt x="556242" y="105856"/>
                    <a:pt x="542935" y="119164"/>
                  </a:cubicBezTo>
                  <a:lnTo>
                    <a:pt x="119164" y="542935"/>
                  </a:lnTo>
                  <a:cubicBezTo>
                    <a:pt x="92548" y="569550"/>
                    <a:pt x="92548" y="613102"/>
                    <a:pt x="119164" y="639718"/>
                  </a:cubicBezTo>
                  <a:lnTo>
                    <a:pt x="542935" y="1063489"/>
                  </a:lnTo>
                  <a:cubicBezTo>
                    <a:pt x="569550" y="1090104"/>
                    <a:pt x="613102" y="1090104"/>
                    <a:pt x="639718" y="1063489"/>
                  </a:cubicBezTo>
                  <a:lnTo>
                    <a:pt x="1063489" y="639718"/>
                  </a:lnTo>
                  <a:cubicBezTo>
                    <a:pt x="1090450" y="613102"/>
                    <a:pt x="1090450" y="569550"/>
                    <a:pt x="1063489" y="542935"/>
                  </a:cubicBezTo>
                  <a:lnTo>
                    <a:pt x="639718" y="119164"/>
                  </a:lnTo>
                  <a:cubicBezTo>
                    <a:pt x="626410" y="105856"/>
                    <a:pt x="608868" y="99202"/>
                    <a:pt x="591326" y="99202"/>
                  </a:cubicBezTo>
                  <a:close/>
                  <a:moveTo>
                    <a:pt x="591327" y="0"/>
                  </a:moveTo>
                  <a:cubicBezTo>
                    <a:pt x="614226" y="0"/>
                    <a:pt x="637126" y="8728"/>
                    <a:pt x="654581" y="26183"/>
                  </a:cubicBezTo>
                  <a:lnTo>
                    <a:pt x="1156470" y="528072"/>
                  </a:lnTo>
                  <a:cubicBezTo>
                    <a:pt x="1191381" y="562983"/>
                    <a:pt x="1191381" y="619670"/>
                    <a:pt x="1156470" y="654581"/>
                  </a:cubicBezTo>
                  <a:lnTo>
                    <a:pt x="654581" y="1156470"/>
                  </a:lnTo>
                  <a:cubicBezTo>
                    <a:pt x="619670" y="1191381"/>
                    <a:pt x="562983" y="1191381"/>
                    <a:pt x="528072" y="1156470"/>
                  </a:cubicBezTo>
                  <a:lnTo>
                    <a:pt x="26184" y="654581"/>
                  </a:lnTo>
                  <a:cubicBezTo>
                    <a:pt x="-8728" y="619670"/>
                    <a:pt x="-8728" y="562983"/>
                    <a:pt x="26184" y="528072"/>
                  </a:cubicBezTo>
                  <a:lnTo>
                    <a:pt x="528072" y="26183"/>
                  </a:lnTo>
                  <a:cubicBezTo>
                    <a:pt x="545528" y="8728"/>
                    <a:pt x="568427" y="0"/>
                    <a:pt x="591327" y="0"/>
                  </a:cubicBezTo>
                  <a:close/>
                </a:path>
              </a:pathLst>
            </a:custGeom>
            <a:solidFill>
              <a:schemeClr val="accent1"/>
            </a:solidFill>
            <a:ln w="9525" cap="flat">
              <a:noFill/>
              <a:prstDash val="solid"/>
              <a:miter/>
            </a:ln>
          </p:spPr>
          <p:txBody>
            <a:bodyPr rtlCol="0" anchor="ctr"/>
            <a:lstStyle/>
            <a:p>
              <a:endParaRPr lang="en-US" dirty="0"/>
            </a:p>
          </p:txBody>
        </p:sp>
      </p:grpSp>
      <p:sp>
        <p:nvSpPr>
          <p:cNvPr id="6" name="TextBox 5">
            <a:extLst>
              <a:ext uri="{FF2B5EF4-FFF2-40B4-BE49-F238E27FC236}">
                <a16:creationId xmlns:a16="http://schemas.microsoft.com/office/drawing/2014/main" id="{B2684531-BABB-394B-BC49-4BD3E74FFF32}"/>
              </a:ext>
            </a:extLst>
          </p:cNvPr>
          <p:cNvSpPr txBox="1"/>
          <p:nvPr/>
        </p:nvSpPr>
        <p:spPr>
          <a:xfrm>
            <a:off x="1123931" y="1749164"/>
            <a:ext cx="9198238" cy="923330"/>
          </a:xfrm>
          <a:prstGeom prst="rect">
            <a:avLst/>
          </a:prstGeom>
          <a:noFill/>
        </p:spPr>
        <p:txBody>
          <a:bodyPr wrap="square" rtlCol="0">
            <a:spAutoFit/>
          </a:bodyPr>
          <a:lstStyle/>
          <a:p>
            <a:pPr marL="285750" indent="-285750">
              <a:buFont typeface="Arial" panose="020B0604020202020204" pitchFamily="34" charset="0"/>
              <a:buChar char="•"/>
            </a:pPr>
            <a:r>
              <a:rPr lang="en-GB" dirty="0"/>
              <a:t>Understanding the relationship between related variables in a nondeterministic fashion</a:t>
            </a:r>
          </a:p>
          <a:p>
            <a:br>
              <a:rPr lang="en-GB" dirty="0"/>
            </a:br>
            <a:r>
              <a:rPr lang="en-GB" dirty="0"/>
              <a:t> </a:t>
            </a:r>
            <a:endParaRPr lang="en-US" dirty="0"/>
          </a:p>
        </p:txBody>
      </p:sp>
      <p:sp>
        <p:nvSpPr>
          <p:cNvPr id="8" name="TextBox 7">
            <a:extLst>
              <a:ext uri="{FF2B5EF4-FFF2-40B4-BE49-F238E27FC236}">
                <a16:creationId xmlns:a16="http://schemas.microsoft.com/office/drawing/2014/main" id="{B09DF1BC-3D41-7142-8A2F-5C187C6A3C8D}"/>
              </a:ext>
            </a:extLst>
          </p:cNvPr>
          <p:cNvSpPr txBox="1"/>
          <p:nvPr/>
        </p:nvSpPr>
        <p:spPr>
          <a:xfrm>
            <a:off x="860162" y="832797"/>
            <a:ext cx="8099300" cy="461665"/>
          </a:xfrm>
          <a:prstGeom prst="rect">
            <a:avLst/>
          </a:prstGeom>
          <a:noFill/>
        </p:spPr>
        <p:txBody>
          <a:bodyPr wrap="square" rtlCol="0">
            <a:spAutoFit/>
          </a:bodyPr>
          <a:lstStyle/>
          <a:p>
            <a:r>
              <a:rPr lang="en-US" altLang="ko-KR" sz="2400" b="1" dirty="0">
                <a:cs typeface="Arial" pitchFamily="34" charset="0"/>
              </a:rPr>
              <a:t>Machine Learning: Regression, Clustering, and Classification</a:t>
            </a:r>
          </a:p>
        </p:txBody>
      </p:sp>
      <p:sp>
        <p:nvSpPr>
          <p:cNvPr id="9" name="TextBox 8">
            <a:extLst>
              <a:ext uri="{FF2B5EF4-FFF2-40B4-BE49-F238E27FC236}">
                <a16:creationId xmlns:a16="http://schemas.microsoft.com/office/drawing/2014/main" id="{E8221E3D-C6A9-E844-801B-1B996F03E9C0}"/>
              </a:ext>
            </a:extLst>
          </p:cNvPr>
          <p:cNvSpPr txBox="1"/>
          <p:nvPr/>
        </p:nvSpPr>
        <p:spPr>
          <a:xfrm>
            <a:off x="860162" y="1379832"/>
            <a:ext cx="2118850" cy="369332"/>
          </a:xfrm>
          <a:prstGeom prst="rect">
            <a:avLst/>
          </a:prstGeom>
          <a:noFill/>
        </p:spPr>
        <p:txBody>
          <a:bodyPr wrap="none" rtlCol="0">
            <a:spAutoFit/>
          </a:bodyPr>
          <a:lstStyle/>
          <a:p>
            <a:pPr marL="285750" indent="-285750">
              <a:buFont typeface="Wingdings" pitchFamily="2" charset="2"/>
              <a:buChar char="q"/>
            </a:pPr>
            <a:r>
              <a:rPr lang="en-US" dirty="0"/>
              <a:t>Linear Regression</a:t>
            </a:r>
          </a:p>
        </p:txBody>
      </p:sp>
      <p:pic>
        <p:nvPicPr>
          <p:cNvPr id="5" name="Picture 4">
            <a:extLst>
              <a:ext uri="{FF2B5EF4-FFF2-40B4-BE49-F238E27FC236}">
                <a16:creationId xmlns:a16="http://schemas.microsoft.com/office/drawing/2014/main" id="{5E6BB6EB-7071-DC43-9270-ACBFDEC8827D}"/>
              </a:ext>
            </a:extLst>
          </p:cNvPr>
          <p:cNvPicPr>
            <a:picLocks noChangeAspect="1"/>
          </p:cNvPicPr>
          <p:nvPr/>
        </p:nvPicPr>
        <p:blipFill>
          <a:blip r:embed="rId2"/>
          <a:stretch>
            <a:fillRect/>
          </a:stretch>
        </p:blipFill>
        <p:spPr>
          <a:xfrm>
            <a:off x="4335465" y="3021591"/>
            <a:ext cx="2775169" cy="1789828"/>
          </a:xfrm>
          <a:prstGeom prst="rect">
            <a:avLst/>
          </a:prstGeom>
        </p:spPr>
      </p:pic>
      <p:pic>
        <p:nvPicPr>
          <p:cNvPr id="15" name="Picture 14">
            <a:extLst>
              <a:ext uri="{FF2B5EF4-FFF2-40B4-BE49-F238E27FC236}">
                <a16:creationId xmlns:a16="http://schemas.microsoft.com/office/drawing/2014/main" id="{2716CB70-0478-8343-9FF7-50BD3FC209FF}"/>
              </a:ext>
            </a:extLst>
          </p:cNvPr>
          <p:cNvPicPr>
            <a:picLocks noChangeAspect="1"/>
          </p:cNvPicPr>
          <p:nvPr/>
        </p:nvPicPr>
        <p:blipFill>
          <a:blip r:embed="rId3"/>
          <a:stretch>
            <a:fillRect/>
          </a:stretch>
        </p:blipFill>
        <p:spPr>
          <a:xfrm>
            <a:off x="2979012" y="2942685"/>
            <a:ext cx="588108" cy="287053"/>
          </a:xfrm>
          <a:prstGeom prst="rect">
            <a:avLst/>
          </a:prstGeom>
        </p:spPr>
      </p:pic>
      <p:pic>
        <p:nvPicPr>
          <p:cNvPr id="16" name="Picture 15">
            <a:extLst>
              <a:ext uri="{FF2B5EF4-FFF2-40B4-BE49-F238E27FC236}">
                <a16:creationId xmlns:a16="http://schemas.microsoft.com/office/drawing/2014/main" id="{7512E624-0019-F143-A091-478A32AF15C0}"/>
              </a:ext>
            </a:extLst>
          </p:cNvPr>
          <p:cNvPicPr>
            <a:picLocks noChangeAspect="1"/>
          </p:cNvPicPr>
          <p:nvPr/>
        </p:nvPicPr>
        <p:blipFill>
          <a:blip r:embed="rId4"/>
          <a:stretch>
            <a:fillRect/>
          </a:stretch>
        </p:blipFill>
        <p:spPr>
          <a:xfrm>
            <a:off x="3898744" y="2894596"/>
            <a:ext cx="396940" cy="377093"/>
          </a:xfrm>
          <a:prstGeom prst="rect">
            <a:avLst/>
          </a:prstGeom>
        </p:spPr>
      </p:pic>
      <p:sp>
        <p:nvSpPr>
          <p:cNvPr id="17" name="TextBox 16">
            <a:extLst>
              <a:ext uri="{FF2B5EF4-FFF2-40B4-BE49-F238E27FC236}">
                <a16:creationId xmlns:a16="http://schemas.microsoft.com/office/drawing/2014/main" id="{042953F0-AE39-934E-9FE3-FE107869C710}"/>
              </a:ext>
            </a:extLst>
          </p:cNvPr>
          <p:cNvSpPr txBox="1"/>
          <p:nvPr/>
        </p:nvSpPr>
        <p:spPr>
          <a:xfrm>
            <a:off x="627673" y="2913215"/>
            <a:ext cx="3534508" cy="1754326"/>
          </a:xfrm>
          <a:prstGeom prst="rect">
            <a:avLst/>
          </a:prstGeom>
          <a:noFill/>
        </p:spPr>
        <p:txBody>
          <a:bodyPr wrap="square" rtlCol="0">
            <a:spAutoFit/>
          </a:bodyPr>
          <a:lstStyle/>
          <a:p>
            <a:r>
              <a:rPr lang="en-GB" dirty="0"/>
              <a:t>There exists parameters.           and such that for any fixed value of the independent variable x, the dependent variable is related to x through the model equation </a:t>
            </a:r>
          </a:p>
          <a:p>
            <a:endParaRPr lang="en-US" dirty="0"/>
          </a:p>
        </p:txBody>
      </p:sp>
      <p:pic>
        <p:nvPicPr>
          <p:cNvPr id="18" name="Picture 17">
            <a:extLst>
              <a:ext uri="{FF2B5EF4-FFF2-40B4-BE49-F238E27FC236}">
                <a16:creationId xmlns:a16="http://schemas.microsoft.com/office/drawing/2014/main" id="{FA15CD3F-D9EC-1144-820C-8E9014BF3C83}"/>
              </a:ext>
            </a:extLst>
          </p:cNvPr>
          <p:cNvPicPr>
            <a:picLocks noChangeAspect="1"/>
          </p:cNvPicPr>
          <p:nvPr/>
        </p:nvPicPr>
        <p:blipFill>
          <a:blip r:embed="rId5"/>
          <a:stretch>
            <a:fillRect/>
          </a:stretch>
        </p:blipFill>
        <p:spPr>
          <a:xfrm>
            <a:off x="467571" y="4435740"/>
            <a:ext cx="3629643" cy="751359"/>
          </a:xfrm>
          <a:prstGeom prst="rect">
            <a:avLst/>
          </a:prstGeom>
        </p:spPr>
      </p:pic>
      <p:pic>
        <p:nvPicPr>
          <p:cNvPr id="19" name="Picture 18">
            <a:extLst>
              <a:ext uri="{FF2B5EF4-FFF2-40B4-BE49-F238E27FC236}">
                <a16:creationId xmlns:a16="http://schemas.microsoft.com/office/drawing/2014/main" id="{83691F0C-9B5A-134F-867F-3A102F4CBA1A}"/>
              </a:ext>
            </a:extLst>
          </p:cNvPr>
          <p:cNvPicPr>
            <a:picLocks noChangeAspect="1"/>
          </p:cNvPicPr>
          <p:nvPr/>
        </p:nvPicPr>
        <p:blipFill>
          <a:blip r:embed="rId6"/>
          <a:stretch>
            <a:fillRect/>
          </a:stretch>
        </p:blipFill>
        <p:spPr>
          <a:xfrm>
            <a:off x="7060816" y="3127196"/>
            <a:ext cx="4663613" cy="1701101"/>
          </a:xfrm>
          <a:prstGeom prst="rect">
            <a:avLst/>
          </a:prstGeom>
        </p:spPr>
      </p:pic>
      <p:sp>
        <p:nvSpPr>
          <p:cNvPr id="20" name="TextBox 19">
            <a:extLst>
              <a:ext uri="{FF2B5EF4-FFF2-40B4-BE49-F238E27FC236}">
                <a16:creationId xmlns:a16="http://schemas.microsoft.com/office/drawing/2014/main" id="{8E257C95-93E1-EF41-8286-C25CDD311B5A}"/>
              </a:ext>
            </a:extLst>
          </p:cNvPr>
          <p:cNvSpPr txBox="1"/>
          <p:nvPr/>
        </p:nvSpPr>
        <p:spPr>
          <a:xfrm>
            <a:off x="627673" y="5284554"/>
            <a:ext cx="10568354" cy="923330"/>
          </a:xfrm>
          <a:prstGeom prst="rect">
            <a:avLst/>
          </a:prstGeom>
          <a:noFill/>
        </p:spPr>
        <p:txBody>
          <a:bodyPr wrap="square" rtlCol="0">
            <a:spAutoFit/>
          </a:bodyPr>
          <a:lstStyle/>
          <a:p>
            <a:pPr marL="285750" indent="-285750">
              <a:buFont typeface="Arial" panose="020B0604020202020204" pitchFamily="34" charset="0"/>
              <a:buChar char="•"/>
            </a:pPr>
            <a:r>
              <a:rPr lang="en-GB" b="1" i="1" dirty="0"/>
              <a:t>Least Squares Method:</a:t>
            </a:r>
            <a:r>
              <a:rPr lang="en-GB" dirty="0"/>
              <a:t> The </a:t>
            </a:r>
            <a:r>
              <a:rPr lang="en-GB" i="1" dirty="0"/>
              <a:t>best fit</a:t>
            </a:r>
            <a:r>
              <a:rPr lang="en-GB" dirty="0"/>
              <a:t> is done by making sure that the sum of all the distances between the shape and the actual observations at each point is as small as possible. The fit of the shape is “best” in the sense that no other position would produce less error given the choice of shape.</a:t>
            </a:r>
            <a:endParaRPr lang="en-US" dirty="0"/>
          </a:p>
        </p:txBody>
      </p:sp>
    </p:spTree>
    <p:extLst>
      <p:ext uri="{BB962C8B-B14F-4D97-AF65-F5344CB8AC3E}">
        <p14:creationId xmlns:p14="http://schemas.microsoft.com/office/powerpoint/2010/main" val="56967298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05213981-51F6-DF41-9FC9-ABF4DFB3227D}"/>
              </a:ext>
            </a:extLst>
          </p:cNvPr>
          <p:cNvGrpSpPr/>
          <p:nvPr/>
        </p:nvGrpSpPr>
        <p:grpSpPr>
          <a:xfrm>
            <a:off x="180474" y="694619"/>
            <a:ext cx="647255" cy="738022"/>
            <a:chOff x="4753009" y="790578"/>
            <a:chExt cx="958096" cy="958096"/>
          </a:xfrm>
        </p:grpSpPr>
        <p:sp>
          <p:nvSpPr>
            <p:cNvPr id="3" name="TextBox 2">
              <a:extLst>
                <a:ext uri="{FF2B5EF4-FFF2-40B4-BE49-F238E27FC236}">
                  <a16:creationId xmlns:a16="http://schemas.microsoft.com/office/drawing/2014/main" id="{45F13D5F-44A1-934D-8551-BC8CE9DF6ABD}"/>
                </a:ext>
              </a:extLst>
            </p:cNvPr>
            <p:cNvSpPr txBox="1"/>
            <p:nvPr/>
          </p:nvSpPr>
          <p:spPr>
            <a:xfrm>
              <a:off x="4753009" y="914221"/>
              <a:ext cx="958096" cy="679241"/>
            </a:xfrm>
            <a:prstGeom prst="rect">
              <a:avLst/>
            </a:prstGeom>
            <a:noFill/>
          </p:spPr>
          <p:txBody>
            <a:bodyPr wrap="square" lIns="108000" rIns="108000" rtlCol="0">
              <a:spAutoFit/>
            </a:bodyPr>
            <a:lstStyle/>
            <a:p>
              <a:pPr algn="ctr"/>
              <a:r>
                <a:rPr lang="en-US" altLang="ko-KR" sz="2800" b="1" dirty="0">
                  <a:cs typeface="Arial" pitchFamily="34" charset="0"/>
                </a:rPr>
                <a:t>1</a:t>
              </a:r>
              <a:endParaRPr lang="ko-KR" altLang="en-US" sz="2800" b="1" dirty="0">
                <a:cs typeface="Arial" pitchFamily="34" charset="0"/>
              </a:endParaRPr>
            </a:p>
          </p:txBody>
        </p:sp>
        <p:sp>
          <p:nvSpPr>
            <p:cNvPr id="4" name="Freeform: Shape 44">
              <a:extLst>
                <a:ext uri="{FF2B5EF4-FFF2-40B4-BE49-F238E27FC236}">
                  <a16:creationId xmlns:a16="http://schemas.microsoft.com/office/drawing/2014/main" id="{743E4BC0-720D-0C4A-B403-BB84479457FC}"/>
                </a:ext>
              </a:extLst>
            </p:cNvPr>
            <p:cNvSpPr/>
            <p:nvPr/>
          </p:nvSpPr>
          <p:spPr>
            <a:xfrm>
              <a:off x="4753009" y="790578"/>
              <a:ext cx="958096" cy="958096"/>
            </a:xfrm>
            <a:custGeom>
              <a:avLst/>
              <a:gdLst>
                <a:gd name="connsiteX0" fmla="*/ 591326 w 1182653"/>
                <a:gd name="connsiteY0" fmla="*/ 99202 h 1182653"/>
                <a:gd name="connsiteX1" fmla="*/ 542935 w 1182653"/>
                <a:gd name="connsiteY1" fmla="*/ 119164 h 1182653"/>
                <a:gd name="connsiteX2" fmla="*/ 119164 w 1182653"/>
                <a:gd name="connsiteY2" fmla="*/ 542935 h 1182653"/>
                <a:gd name="connsiteX3" fmla="*/ 119164 w 1182653"/>
                <a:gd name="connsiteY3" fmla="*/ 639718 h 1182653"/>
                <a:gd name="connsiteX4" fmla="*/ 542935 w 1182653"/>
                <a:gd name="connsiteY4" fmla="*/ 1063489 h 1182653"/>
                <a:gd name="connsiteX5" fmla="*/ 639718 w 1182653"/>
                <a:gd name="connsiteY5" fmla="*/ 1063489 h 1182653"/>
                <a:gd name="connsiteX6" fmla="*/ 1063489 w 1182653"/>
                <a:gd name="connsiteY6" fmla="*/ 639718 h 1182653"/>
                <a:gd name="connsiteX7" fmla="*/ 1063489 w 1182653"/>
                <a:gd name="connsiteY7" fmla="*/ 542935 h 1182653"/>
                <a:gd name="connsiteX8" fmla="*/ 639718 w 1182653"/>
                <a:gd name="connsiteY8" fmla="*/ 119164 h 1182653"/>
                <a:gd name="connsiteX9" fmla="*/ 591326 w 1182653"/>
                <a:gd name="connsiteY9" fmla="*/ 99202 h 1182653"/>
                <a:gd name="connsiteX10" fmla="*/ 591327 w 1182653"/>
                <a:gd name="connsiteY10" fmla="*/ 0 h 1182653"/>
                <a:gd name="connsiteX11" fmla="*/ 654581 w 1182653"/>
                <a:gd name="connsiteY11" fmla="*/ 26183 h 1182653"/>
                <a:gd name="connsiteX12" fmla="*/ 1156470 w 1182653"/>
                <a:gd name="connsiteY12" fmla="*/ 528072 h 1182653"/>
                <a:gd name="connsiteX13" fmla="*/ 1156470 w 1182653"/>
                <a:gd name="connsiteY13" fmla="*/ 654581 h 1182653"/>
                <a:gd name="connsiteX14" fmla="*/ 654581 w 1182653"/>
                <a:gd name="connsiteY14" fmla="*/ 1156470 h 1182653"/>
                <a:gd name="connsiteX15" fmla="*/ 528072 w 1182653"/>
                <a:gd name="connsiteY15" fmla="*/ 1156470 h 1182653"/>
                <a:gd name="connsiteX16" fmla="*/ 26184 w 1182653"/>
                <a:gd name="connsiteY16" fmla="*/ 654581 h 1182653"/>
                <a:gd name="connsiteX17" fmla="*/ 26184 w 1182653"/>
                <a:gd name="connsiteY17" fmla="*/ 528072 h 1182653"/>
                <a:gd name="connsiteX18" fmla="*/ 528072 w 1182653"/>
                <a:gd name="connsiteY18" fmla="*/ 26183 h 1182653"/>
                <a:gd name="connsiteX19" fmla="*/ 591327 w 1182653"/>
                <a:gd name="connsiteY19" fmla="*/ 0 h 1182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82653" h="1182653">
                  <a:moveTo>
                    <a:pt x="591326" y="99202"/>
                  </a:moveTo>
                  <a:cubicBezTo>
                    <a:pt x="573784" y="99202"/>
                    <a:pt x="556242" y="105856"/>
                    <a:pt x="542935" y="119164"/>
                  </a:cubicBezTo>
                  <a:lnTo>
                    <a:pt x="119164" y="542935"/>
                  </a:lnTo>
                  <a:cubicBezTo>
                    <a:pt x="92548" y="569550"/>
                    <a:pt x="92548" y="613102"/>
                    <a:pt x="119164" y="639718"/>
                  </a:cubicBezTo>
                  <a:lnTo>
                    <a:pt x="542935" y="1063489"/>
                  </a:lnTo>
                  <a:cubicBezTo>
                    <a:pt x="569550" y="1090104"/>
                    <a:pt x="613102" y="1090104"/>
                    <a:pt x="639718" y="1063489"/>
                  </a:cubicBezTo>
                  <a:lnTo>
                    <a:pt x="1063489" y="639718"/>
                  </a:lnTo>
                  <a:cubicBezTo>
                    <a:pt x="1090450" y="613102"/>
                    <a:pt x="1090450" y="569550"/>
                    <a:pt x="1063489" y="542935"/>
                  </a:cubicBezTo>
                  <a:lnTo>
                    <a:pt x="639718" y="119164"/>
                  </a:lnTo>
                  <a:cubicBezTo>
                    <a:pt x="626410" y="105856"/>
                    <a:pt x="608868" y="99202"/>
                    <a:pt x="591326" y="99202"/>
                  </a:cubicBezTo>
                  <a:close/>
                  <a:moveTo>
                    <a:pt x="591327" y="0"/>
                  </a:moveTo>
                  <a:cubicBezTo>
                    <a:pt x="614226" y="0"/>
                    <a:pt x="637126" y="8728"/>
                    <a:pt x="654581" y="26183"/>
                  </a:cubicBezTo>
                  <a:lnTo>
                    <a:pt x="1156470" y="528072"/>
                  </a:lnTo>
                  <a:cubicBezTo>
                    <a:pt x="1191381" y="562983"/>
                    <a:pt x="1191381" y="619670"/>
                    <a:pt x="1156470" y="654581"/>
                  </a:cubicBezTo>
                  <a:lnTo>
                    <a:pt x="654581" y="1156470"/>
                  </a:lnTo>
                  <a:cubicBezTo>
                    <a:pt x="619670" y="1191381"/>
                    <a:pt x="562983" y="1191381"/>
                    <a:pt x="528072" y="1156470"/>
                  </a:cubicBezTo>
                  <a:lnTo>
                    <a:pt x="26184" y="654581"/>
                  </a:lnTo>
                  <a:cubicBezTo>
                    <a:pt x="-8728" y="619670"/>
                    <a:pt x="-8728" y="562983"/>
                    <a:pt x="26184" y="528072"/>
                  </a:cubicBezTo>
                  <a:lnTo>
                    <a:pt x="528072" y="26183"/>
                  </a:lnTo>
                  <a:cubicBezTo>
                    <a:pt x="545528" y="8728"/>
                    <a:pt x="568427" y="0"/>
                    <a:pt x="591327" y="0"/>
                  </a:cubicBezTo>
                  <a:close/>
                </a:path>
              </a:pathLst>
            </a:custGeom>
            <a:solidFill>
              <a:schemeClr val="accent1"/>
            </a:solidFill>
            <a:ln w="9525" cap="flat">
              <a:noFill/>
              <a:prstDash val="solid"/>
              <a:miter/>
            </a:ln>
          </p:spPr>
          <p:txBody>
            <a:bodyPr rtlCol="0" anchor="ctr"/>
            <a:lstStyle/>
            <a:p>
              <a:endParaRPr lang="en-US" dirty="0"/>
            </a:p>
          </p:txBody>
        </p:sp>
      </p:grpSp>
      <p:sp>
        <p:nvSpPr>
          <p:cNvPr id="8" name="TextBox 7">
            <a:extLst>
              <a:ext uri="{FF2B5EF4-FFF2-40B4-BE49-F238E27FC236}">
                <a16:creationId xmlns:a16="http://schemas.microsoft.com/office/drawing/2014/main" id="{B09DF1BC-3D41-7142-8A2F-5C187C6A3C8D}"/>
              </a:ext>
            </a:extLst>
          </p:cNvPr>
          <p:cNvSpPr txBox="1"/>
          <p:nvPr/>
        </p:nvSpPr>
        <p:spPr>
          <a:xfrm>
            <a:off x="860162" y="832797"/>
            <a:ext cx="8099300" cy="461665"/>
          </a:xfrm>
          <a:prstGeom prst="rect">
            <a:avLst/>
          </a:prstGeom>
          <a:noFill/>
        </p:spPr>
        <p:txBody>
          <a:bodyPr wrap="square" rtlCol="0">
            <a:spAutoFit/>
          </a:bodyPr>
          <a:lstStyle/>
          <a:p>
            <a:r>
              <a:rPr lang="en-US" altLang="ko-KR" sz="2400" b="1" dirty="0">
                <a:cs typeface="Arial" pitchFamily="34" charset="0"/>
              </a:rPr>
              <a:t>Machine Learning: Regression, Clustering, and Classification</a:t>
            </a:r>
          </a:p>
        </p:txBody>
      </p:sp>
      <p:sp>
        <p:nvSpPr>
          <p:cNvPr id="9" name="TextBox 8">
            <a:extLst>
              <a:ext uri="{FF2B5EF4-FFF2-40B4-BE49-F238E27FC236}">
                <a16:creationId xmlns:a16="http://schemas.microsoft.com/office/drawing/2014/main" id="{E8221E3D-C6A9-E844-801B-1B996F03E9C0}"/>
              </a:ext>
            </a:extLst>
          </p:cNvPr>
          <p:cNvSpPr txBox="1"/>
          <p:nvPr/>
        </p:nvSpPr>
        <p:spPr>
          <a:xfrm>
            <a:off x="860162" y="1379832"/>
            <a:ext cx="1727076" cy="369332"/>
          </a:xfrm>
          <a:prstGeom prst="rect">
            <a:avLst/>
          </a:prstGeom>
          <a:noFill/>
        </p:spPr>
        <p:txBody>
          <a:bodyPr wrap="none" rtlCol="0">
            <a:spAutoFit/>
          </a:bodyPr>
          <a:lstStyle/>
          <a:p>
            <a:pPr marL="285750" indent="-285750">
              <a:buFont typeface="Wingdings" pitchFamily="2" charset="2"/>
              <a:buChar char="q"/>
            </a:pPr>
            <a:r>
              <a:rPr lang="en-US" dirty="0"/>
              <a:t>Decision Tree</a:t>
            </a:r>
          </a:p>
        </p:txBody>
      </p:sp>
      <p:sp>
        <p:nvSpPr>
          <p:cNvPr id="5" name="Rectangle 4">
            <a:extLst>
              <a:ext uri="{FF2B5EF4-FFF2-40B4-BE49-F238E27FC236}">
                <a16:creationId xmlns:a16="http://schemas.microsoft.com/office/drawing/2014/main" id="{E78DDE2E-D053-2E4D-A286-58A580B3E47E}"/>
              </a:ext>
            </a:extLst>
          </p:cNvPr>
          <p:cNvSpPr/>
          <p:nvPr/>
        </p:nvSpPr>
        <p:spPr>
          <a:xfrm>
            <a:off x="1257301" y="1944172"/>
            <a:ext cx="9139243" cy="923330"/>
          </a:xfrm>
          <a:prstGeom prst="rect">
            <a:avLst/>
          </a:prstGeom>
        </p:spPr>
        <p:txBody>
          <a:bodyPr wrap="square">
            <a:spAutoFit/>
          </a:bodyPr>
          <a:lstStyle/>
          <a:p>
            <a:br>
              <a:rPr lang="en-GB" dirty="0"/>
            </a:br>
            <a:br>
              <a:rPr lang="en-GB" dirty="0"/>
            </a:br>
            <a:endParaRPr lang="en-US" dirty="0"/>
          </a:p>
        </p:txBody>
      </p:sp>
      <p:sp>
        <p:nvSpPr>
          <p:cNvPr id="6" name="TextBox 5">
            <a:extLst>
              <a:ext uri="{FF2B5EF4-FFF2-40B4-BE49-F238E27FC236}">
                <a16:creationId xmlns:a16="http://schemas.microsoft.com/office/drawing/2014/main" id="{4A33824E-EC30-314F-841C-C06092A58BA3}"/>
              </a:ext>
            </a:extLst>
          </p:cNvPr>
          <p:cNvSpPr txBox="1"/>
          <p:nvPr/>
        </p:nvSpPr>
        <p:spPr>
          <a:xfrm>
            <a:off x="827729" y="2546174"/>
            <a:ext cx="5306837" cy="369332"/>
          </a:xfrm>
          <a:prstGeom prst="rect">
            <a:avLst/>
          </a:prstGeom>
          <a:noFill/>
        </p:spPr>
        <p:txBody>
          <a:bodyPr wrap="none" rtlCol="0">
            <a:spAutoFit/>
          </a:bodyPr>
          <a:lstStyle/>
          <a:p>
            <a:r>
              <a:rPr lang="en-US" dirty="0"/>
              <a:t>to calculate the total weighted average of impurities: </a:t>
            </a:r>
          </a:p>
        </p:txBody>
      </p:sp>
      <p:pic>
        <p:nvPicPr>
          <p:cNvPr id="11" name="Picture 10">
            <a:extLst>
              <a:ext uri="{FF2B5EF4-FFF2-40B4-BE49-F238E27FC236}">
                <a16:creationId xmlns:a16="http://schemas.microsoft.com/office/drawing/2014/main" id="{6A35679A-937F-9041-AF58-B2C8EC706E89}"/>
              </a:ext>
            </a:extLst>
          </p:cNvPr>
          <p:cNvPicPr>
            <a:picLocks noChangeAspect="1"/>
          </p:cNvPicPr>
          <p:nvPr/>
        </p:nvPicPr>
        <p:blipFill>
          <a:blip r:embed="rId2"/>
          <a:stretch>
            <a:fillRect/>
          </a:stretch>
        </p:blipFill>
        <p:spPr>
          <a:xfrm>
            <a:off x="0" y="2993992"/>
            <a:ext cx="6485405" cy="3238070"/>
          </a:xfrm>
          <a:prstGeom prst="rect">
            <a:avLst/>
          </a:prstGeom>
        </p:spPr>
      </p:pic>
      <p:pic>
        <p:nvPicPr>
          <p:cNvPr id="12" name="Picture 11">
            <a:extLst>
              <a:ext uri="{FF2B5EF4-FFF2-40B4-BE49-F238E27FC236}">
                <a16:creationId xmlns:a16="http://schemas.microsoft.com/office/drawing/2014/main" id="{E7FF7EB4-EDAF-974C-878A-50B4767D0281}"/>
              </a:ext>
            </a:extLst>
          </p:cNvPr>
          <p:cNvPicPr>
            <a:picLocks noChangeAspect="1"/>
          </p:cNvPicPr>
          <p:nvPr/>
        </p:nvPicPr>
        <p:blipFill>
          <a:blip r:embed="rId3"/>
          <a:stretch>
            <a:fillRect/>
          </a:stretch>
        </p:blipFill>
        <p:spPr>
          <a:xfrm>
            <a:off x="6625152" y="2993992"/>
            <a:ext cx="5566848" cy="3238070"/>
          </a:xfrm>
          <a:prstGeom prst="rect">
            <a:avLst/>
          </a:prstGeom>
        </p:spPr>
      </p:pic>
      <p:sp>
        <p:nvSpPr>
          <p:cNvPr id="13" name="TextBox 12">
            <a:extLst>
              <a:ext uri="{FF2B5EF4-FFF2-40B4-BE49-F238E27FC236}">
                <a16:creationId xmlns:a16="http://schemas.microsoft.com/office/drawing/2014/main" id="{78909E36-609D-2E48-AB3D-FD4F2CF714AF}"/>
              </a:ext>
            </a:extLst>
          </p:cNvPr>
          <p:cNvSpPr txBox="1"/>
          <p:nvPr/>
        </p:nvSpPr>
        <p:spPr>
          <a:xfrm>
            <a:off x="6949152" y="2561415"/>
            <a:ext cx="4918847" cy="369332"/>
          </a:xfrm>
          <a:prstGeom prst="rect">
            <a:avLst/>
          </a:prstGeom>
          <a:noFill/>
        </p:spPr>
        <p:txBody>
          <a:bodyPr wrap="none" rtlCol="0">
            <a:spAutoFit/>
          </a:bodyPr>
          <a:lstStyle/>
          <a:p>
            <a:r>
              <a:rPr lang="en-US" dirty="0"/>
              <a:t>We repeat the same process each node as follows:</a:t>
            </a:r>
          </a:p>
        </p:txBody>
      </p:sp>
      <p:sp>
        <p:nvSpPr>
          <p:cNvPr id="17" name="TextBox 16">
            <a:extLst>
              <a:ext uri="{FF2B5EF4-FFF2-40B4-BE49-F238E27FC236}">
                <a16:creationId xmlns:a16="http://schemas.microsoft.com/office/drawing/2014/main" id="{27BFE0C3-E0AD-4742-A461-F0D4EFE349FE}"/>
              </a:ext>
            </a:extLst>
          </p:cNvPr>
          <p:cNvSpPr txBox="1"/>
          <p:nvPr/>
        </p:nvSpPr>
        <p:spPr>
          <a:xfrm>
            <a:off x="6625152" y="6332801"/>
            <a:ext cx="5144293" cy="369332"/>
          </a:xfrm>
          <a:prstGeom prst="rect">
            <a:avLst/>
          </a:prstGeom>
          <a:noFill/>
        </p:spPr>
        <p:txBody>
          <a:bodyPr wrap="none" rtlCol="0">
            <a:spAutoFit/>
          </a:bodyPr>
          <a:lstStyle/>
          <a:p>
            <a:r>
              <a:rPr lang="en-US" dirty="0"/>
              <a:t>Good Blood Circulation has the best impurity = 0.360</a:t>
            </a:r>
          </a:p>
        </p:txBody>
      </p:sp>
    </p:spTree>
    <p:extLst>
      <p:ext uri="{BB962C8B-B14F-4D97-AF65-F5344CB8AC3E}">
        <p14:creationId xmlns:p14="http://schemas.microsoft.com/office/powerpoint/2010/main" val="358610118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05213981-51F6-DF41-9FC9-ABF4DFB3227D}"/>
              </a:ext>
            </a:extLst>
          </p:cNvPr>
          <p:cNvGrpSpPr/>
          <p:nvPr/>
        </p:nvGrpSpPr>
        <p:grpSpPr>
          <a:xfrm>
            <a:off x="180474" y="694619"/>
            <a:ext cx="647255" cy="738022"/>
            <a:chOff x="4753009" y="790578"/>
            <a:chExt cx="958096" cy="958096"/>
          </a:xfrm>
        </p:grpSpPr>
        <p:sp>
          <p:nvSpPr>
            <p:cNvPr id="3" name="TextBox 2">
              <a:extLst>
                <a:ext uri="{FF2B5EF4-FFF2-40B4-BE49-F238E27FC236}">
                  <a16:creationId xmlns:a16="http://schemas.microsoft.com/office/drawing/2014/main" id="{45F13D5F-44A1-934D-8551-BC8CE9DF6ABD}"/>
                </a:ext>
              </a:extLst>
            </p:cNvPr>
            <p:cNvSpPr txBox="1"/>
            <p:nvPr/>
          </p:nvSpPr>
          <p:spPr>
            <a:xfrm>
              <a:off x="4753009" y="914221"/>
              <a:ext cx="958096" cy="679241"/>
            </a:xfrm>
            <a:prstGeom prst="rect">
              <a:avLst/>
            </a:prstGeom>
            <a:noFill/>
          </p:spPr>
          <p:txBody>
            <a:bodyPr wrap="square" lIns="108000" rIns="108000" rtlCol="0">
              <a:spAutoFit/>
            </a:bodyPr>
            <a:lstStyle/>
            <a:p>
              <a:pPr algn="ctr"/>
              <a:r>
                <a:rPr lang="en-US" altLang="ko-KR" sz="2800" b="1" dirty="0">
                  <a:cs typeface="Arial" pitchFamily="34" charset="0"/>
                </a:rPr>
                <a:t>1</a:t>
              </a:r>
              <a:endParaRPr lang="ko-KR" altLang="en-US" sz="2800" b="1" dirty="0">
                <a:cs typeface="Arial" pitchFamily="34" charset="0"/>
              </a:endParaRPr>
            </a:p>
          </p:txBody>
        </p:sp>
        <p:sp>
          <p:nvSpPr>
            <p:cNvPr id="4" name="Freeform: Shape 44">
              <a:extLst>
                <a:ext uri="{FF2B5EF4-FFF2-40B4-BE49-F238E27FC236}">
                  <a16:creationId xmlns:a16="http://schemas.microsoft.com/office/drawing/2014/main" id="{743E4BC0-720D-0C4A-B403-BB84479457FC}"/>
                </a:ext>
              </a:extLst>
            </p:cNvPr>
            <p:cNvSpPr/>
            <p:nvPr/>
          </p:nvSpPr>
          <p:spPr>
            <a:xfrm>
              <a:off x="4753009" y="790578"/>
              <a:ext cx="958096" cy="958096"/>
            </a:xfrm>
            <a:custGeom>
              <a:avLst/>
              <a:gdLst>
                <a:gd name="connsiteX0" fmla="*/ 591326 w 1182653"/>
                <a:gd name="connsiteY0" fmla="*/ 99202 h 1182653"/>
                <a:gd name="connsiteX1" fmla="*/ 542935 w 1182653"/>
                <a:gd name="connsiteY1" fmla="*/ 119164 h 1182653"/>
                <a:gd name="connsiteX2" fmla="*/ 119164 w 1182653"/>
                <a:gd name="connsiteY2" fmla="*/ 542935 h 1182653"/>
                <a:gd name="connsiteX3" fmla="*/ 119164 w 1182653"/>
                <a:gd name="connsiteY3" fmla="*/ 639718 h 1182653"/>
                <a:gd name="connsiteX4" fmla="*/ 542935 w 1182653"/>
                <a:gd name="connsiteY4" fmla="*/ 1063489 h 1182653"/>
                <a:gd name="connsiteX5" fmla="*/ 639718 w 1182653"/>
                <a:gd name="connsiteY5" fmla="*/ 1063489 h 1182653"/>
                <a:gd name="connsiteX6" fmla="*/ 1063489 w 1182653"/>
                <a:gd name="connsiteY6" fmla="*/ 639718 h 1182653"/>
                <a:gd name="connsiteX7" fmla="*/ 1063489 w 1182653"/>
                <a:gd name="connsiteY7" fmla="*/ 542935 h 1182653"/>
                <a:gd name="connsiteX8" fmla="*/ 639718 w 1182653"/>
                <a:gd name="connsiteY8" fmla="*/ 119164 h 1182653"/>
                <a:gd name="connsiteX9" fmla="*/ 591326 w 1182653"/>
                <a:gd name="connsiteY9" fmla="*/ 99202 h 1182653"/>
                <a:gd name="connsiteX10" fmla="*/ 591327 w 1182653"/>
                <a:gd name="connsiteY10" fmla="*/ 0 h 1182653"/>
                <a:gd name="connsiteX11" fmla="*/ 654581 w 1182653"/>
                <a:gd name="connsiteY11" fmla="*/ 26183 h 1182653"/>
                <a:gd name="connsiteX12" fmla="*/ 1156470 w 1182653"/>
                <a:gd name="connsiteY12" fmla="*/ 528072 h 1182653"/>
                <a:gd name="connsiteX13" fmla="*/ 1156470 w 1182653"/>
                <a:gd name="connsiteY13" fmla="*/ 654581 h 1182653"/>
                <a:gd name="connsiteX14" fmla="*/ 654581 w 1182653"/>
                <a:gd name="connsiteY14" fmla="*/ 1156470 h 1182653"/>
                <a:gd name="connsiteX15" fmla="*/ 528072 w 1182653"/>
                <a:gd name="connsiteY15" fmla="*/ 1156470 h 1182653"/>
                <a:gd name="connsiteX16" fmla="*/ 26184 w 1182653"/>
                <a:gd name="connsiteY16" fmla="*/ 654581 h 1182653"/>
                <a:gd name="connsiteX17" fmla="*/ 26184 w 1182653"/>
                <a:gd name="connsiteY17" fmla="*/ 528072 h 1182653"/>
                <a:gd name="connsiteX18" fmla="*/ 528072 w 1182653"/>
                <a:gd name="connsiteY18" fmla="*/ 26183 h 1182653"/>
                <a:gd name="connsiteX19" fmla="*/ 591327 w 1182653"/>
                <a:gd name="connsiteY19" fmla="*/ 0 h 1182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82653" h="1182653">
                  <a:moveTo>
                    <a:pt x="591326" y="99202"/>
                  </a:moveTo>
                  <a:cubicBezTo>
                    <a:pt x="573784" y="99202"/>
                    <a:pt x="556242" y="105856"/>
                    <a:pt x="542935" y="119164"/>
                  </a:cubicBezTo>
                  <a:lnTo>
                    <a:pt x="119164" y="542935"/>
                  </a:lnTo>
                  <a:cubicBezTo>
                    <a:pt x="92548" y="569550"/>
                    <a:pt x="92548" y="613102"/>
                    <a:pt x="119164" y="639718"/>
                  </a:cubicBezTo>
                  <a:lnTo>
                    <a:pt x="542935" y="1063489"/>
                  </a:lnTo>
                  <a:cubicBezTo>
                    <a:pt x="569550" y="1090104"/>
                    <a:pt x="613102" y="1090104"/>
                    <a:pt x="639718" y="1063489"/>
                  </a:cubicBezTo>
                  <a:lnTo>
                    <a:pt x="1063489" y="639718"/>
                  </a:lnTo>
                  <a:cubicBezTo>
                    <a:pt x="1090450" y="613102"/>
                    <a:pt x="1090450" y="569550"/>
                    <a:pt x="1063489" y="542935"/>
                  </a:cubicBezTo>
                  <a:lnTo>
                    <a:pt x="639718" y="119164"/>
                  </a:lnTo>
                  <a:cubicBezTo>
                    <a:pt x="626410" y="105856"/>
                    <a:pt x="608868" y="99202"/>
                    <a:pt x="591326" y="99202"/>
                  </a:cubicBezTo>
                  <a:close/>
                  <a:moveTo>
                    <a:pt x="591327" y="0"/>
                  </a:moveTo>
                  <a:cubicBezTo>
                    <a:pt x="614226" y="0"/>
                    <a:pt x="637126" y="8728"/>
                    <a:pt x="654581" y="26183"/>
                  </a:cubicBezTo>
                  <a:lnTo>
                    <a:pt x="1156470" y="528072"/>
                  </a:lnTo>
                  <a:cubicBezTo>
                    <a:pt x="1191381" y="562983"/>
                    <a:pt x="1191381" y="619670"/>
                    <a:pt x="1156470" y="654581"/>
                  </a:cubicBezTo>
                  <a:lnTo>
                    <a:pt x="654581" y="1156470"/>
                  </a:lnTo>
                  <a:cubicBezTo>
                    <a:pt x="619670" y="1191381"/>
                    <a:pt x="562983" y="1191381"/>
                    <a:pt x="528072" y="1156470"/>
                  </a:cubicBezTo>
                  <a:lnTo>
                    <a:pt x="26184" y="654581"/>
                  </a:lnTo>
                  <a:cubicBezTo>
                    <a:pt x="-8728" y="619670"/>
                    <a:pt x="-8728" y="562983"/>
                    <a:pt x="26184" y="528072"/>
                  </a:cubicBezTo>
                  <a:lnTo>
                    <a:pt x="528072" y="26183"/>
                  </a:lnTo>
                  <a:cubicBezTo>
                    <a:pt x="545528" y="8728"/>
                    <a:pt x="568427" y="0"/>
                    <a:pt x="591327" y="0"/>
                  </a:cubicBezTo>
                  <a:close/>
                </a:path>
              </a:pathLst>
            </a:custGeom>
            <a:solidFill>
              <a:schemeClr val="accent1"/>
            </a:solidFill>
            <a:ln w="9525" cap="flat">
              <a:noFill/>
              <a:prstDash val="solid"/>
              <a:miter/>
            </a:ln>
          </p:spPr>
          <p:txBody>
            <a:bodyPr rtlCol="0" anchor="ctr"/>
            <a:lstStyle/>
            <a:p>
              <a:endParaRPr lang="en-US" dirty="0"/>
            </a:p>
          </p:txBody>
        </p:sp>
      </p:grpSp>
      <p:sp>
        <p:nvSpPr>
          <p:cNvPr id="8" name="TextBox 7">
            <a:extLst>
              <a:ext uri="{FF2B5EF4-FFF2-40B4-BE49-F238E27FC236}">
                <a16:creationId xmlns:a16="http://schemas.microsoft.com/office/drawing/2014/main" id="{B09DF1BC-3D41-7142-8A2F-5C187C6A3C8D}"/>
              </a:ext>
            </a:extLst>
          </p:cNvPr>
          <p:cNvSpPr txBox="1"/>
          <p:nvPr/>
        </p:nvSpPr>
        <p:spPr>
          <a:xfrm>
            <a:off x="860162" y="832797"/>
            <a:ext cx="8099300" cy="461665"/>
          </a:xfrm>
          <a:prstGeom prst="rect">
            <a:avLst/>
          </a:prstGeom>
          <a:noFill/>
        </p:spPr>
        <p:txBody>
          <a:bodyPr wrap="square" rtlCol="0">
            <a:spAutoFit/>
          </a:bodyPr>
          <a:lstStyle/>
          <a:p>
            <a:r>
              <a:rPr lang="en-US" altLang="ko-KR" sz="2400" b="1" dirty="0">
                <a:cs typeface="Arial" pitchFamily="34" charset="0"/>
              </a:rPr>
              <a:t>Machine Learning: Regression, Clustering, and Classification</a:t>
            </a:r>
          </a:p>
        </p:txBody>
      </p:sp>
      <p:sp>
        <p:nvSpPr>
          <p:cNvPr id="9" name="TextBox 8">
            <a:extLst>
              <a:ext uri="{FF2B5EF4-FFF2-40B4-BE49-F238E27FC236}">
                <a16:creationId xmlns:a16="http://schemas.microsoft.com/office/drawing/2014/main" id="{E8221E3D-C6A9-E844-801B-1B996F03E9C0}"/>
              </a:ext>
            </a:extLst>
          </p:cNvPr>
          <p:cNvSpPr txBox="1"/>
          <p:nvPr/>
        </p:nvSpPr>
        <p:spPr>
          <a:xfrm>
            <a:off x="860162" y="1379832"/>
            <a:ext cx="1727076" cy="369332"/>
          </a:xfrm>
          <a:prstGeom prst="rect">
            <a:avLst/>
          </a:prstGeom>
          <a:noFill/>
        </p:spPr>
        <p:txBody>
          <a:bodyPr wrap="none" rtlCol="0">
            <a:spAutoFit/>
          </a:bodyPr>
          <a:lstStyle/>
          <a:p>
            <a:pPr marL="285750" indent="-285750">
              <a:buFont typeface="Wingdings" pitchFamily="2" charset="2"/>
              <a:buChar char="q"/>
            </a:pPr>
            <a:r>
              <a:rPr lang="en-US" dirty="0"/>
              <a:t>Decision Tree</a:t>
            </a:r>
          </a:p>
        </p:txBody>
      </p:sp>
      <p:sp>
        <p:nvSpPr>
          <p:cNvPr id="5" name="Rectangle 4">
            <a:extLst>
              <a:ext uri="{FF2B5EF4-FFF2-40B4-BE49-F238E27FC236}">
                <a16:creationId xmlns:a16="http://schemas.microsoft.com/office/drawing/2014/main" id="{E78DDE2E-D053-2E4D-A286-58A580B3E47E}"/>
              </a:ext>
            </a:extLst>
          </p:cNvPr>
          <p:cNvSpPr/>
          <p:nvPr/>
        </p:nvSpPr>
        <p:spPr>
          <a:xfrm>
            <a:off x="1257301" y="1944172"/>
            <a:ext cx="9139243" cy="923330"/>
          </a:xfrm>
          <a:prstGeom prst="rect">
            <a:avLst/>
          </a:prstGeom>
        </p:spPr>
        <p:txBody>
          <a:bodyPr wrap="square">
            <a:spAutoFit/>
          </a:bodyPr>
          <a:lstStyle/>
          <a:p>
            <a:br>
              <a:rPr lang="en-GB" dirty="0"/>
            </a:br>
            <a:br>
              <a:rPr lang="en-GB" dirty="0"/>
            </a:br>
            <a:endParaRPr lang="en-US" dirty="0"/>
          </a:p>
        </p:txBody>
      </p:sp>
      <p:pic>
        <p:nvPicPr>
          <p:cNvPr id="7" name="Picture 6">
            <a:extLst>
              <a:ext uri="{FF2B5EF4-FFF2-40B4-BE49-F238E27FC236}">
                <a16:creationId xmlns:a16="http://schemas.microsoft.com/office/drawing/2014/main" id="{6253FA1C-9962-E74C-8CB4-657AAFAFBF98}"/>
              </a:ext>
            </a:extLst>
          </p:cNvPr>
          <p:cNvPicPr>
            <a:picLocks noChangeAspect="1"/>
          </p:cNvPicPr>
          <p:nvPr/>
        </p:nvPicPr>
        <p:blipFill>
          <a:blip r:embed="rId2"/>
          <a:stretch>
            <a:fillRect/>
          </a:stretch>
        </p:blipFill>
        <p:spPr>
          <a:xfrm>
            <a:off x="0" y="2361417"/>
            <a:ext cx="6422346" cy="3375466"/>
          </a:xfrm>
          <a:prstGeom prst="rect">
            <a:avLst/>
          </a:prstGeom>
        </p:spPr>
      </p:pic>
      <p:pic>
        <p:nvPicPr>
          <p:cNvPr id="10" name="Picture 9">
            <a:extLst>
              <a:ext uri="{FF2B5EF4-FFF2-40B4-BE49-F238E27FC236}">
                <a16:creationId xmlns:a16="http://schemas.microsoft.com/office/drawing/2014/main" id="{05BF21C8-9A94-5648-85CE-AA2646852EFE}"/>
              </a:ext>
            </a:extLst>
          </p:cNvPr>
          <p:cNvPicPr>
            <a:picLocks noChangeAspect="1"/>
          </p:cNvPicPr>
          <p:nvPr/>
        </p:nvPicPr>
        <p:blipFill>
          <a:blip r:embed="rId3"/>
          <a:stretch>
            <a:fillRect/>
          </a:stretch>
        </p:blipFill>
        <p:spPr>
          <a:xfrm>
            <a:off x="6422346" y="2361417"/>
            <a:ext cx="5769654" cy="3375466"/>
          </a:xfrm>
          <a:prstGeom prst="rect">
            <a:avLst/>
          </a:prstGeom>
        </p:spPr>
      </p:pic>
      <p:sp>
        <p:nvSpPr>
          <p:cNvPr id="14" name="TextBox 13">
            <a:extLst>
              <a:ext uri="{FF2B5EF4-FFF2-40B4-BE49-F238E27FC236}">
                <a16:creationId xmlns:a16="http://schemas.microsoft.com/office/drawing/2014/main" id="{71E32EAE-F43D-6146-8AB4-99B6D5616B06}"/>
              </a:ext>
            </a:extLst>
          </p:cNvPr>
          <p:cNvSpPr txBox="1"/>
          <p:nvPr/>
        </p:nvSpPr>
        <p:spPr>
          <a:xfrm>
            <a:off x="7113722" y="5966847"/>
            <a:ext cx="4490909" cy="646331"/>
          </a:xfrm>
          <a:prstGeom prst="rect">
            <a:avLst/>
          </a:prstGeom>
          <a:noFill/>
        </p:spPr>
        <p:txBody>
          <a:bodyPr wrap="none" rtlCol="0">
            <a:spAutoFit/>
          </a:bodyPr>
          <a:lstStyle/>
          <a:p>
            <a:r>
              <a:rPr lang="en-US" dirty="0"/>
              <a:t>we separate the data again for the next nodes</a:t>
            </a:r>
          </a:p>
          <a:p>
            <a:r>
              <a:rPr lang="en-US" dirty="0"/>
              <a:t>Blocked Arteries has lowest impurity</a:t>
            </a:r>
          </a:p>
        </p:txBody>
      </p:sp>
    </p:spTree>
    <p:extLst>
      <p:ext uri="{BB962C8B-B14F-4D97-AF65-F5344CB8AC3E}">
        <p14:creationId xmlns:p14="http://schemas.microsoft.com/office/powerpoint/2010/main" val="348661067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05213981-51F6-DF41-9FC9-ABF4DFB3227D}"/>
              </a:ext>
            </a:extLst>
          </p:cNvPr>
          <p:cNvGrpSpPr/>
          <p:nvPr/>
        </p:nvGrpSpPr>
        <p:grpSpPr>
          <a:xfrm>
            <a:off x="180474" y="694619"/>
            <a:ext cx="647255" cy="738022"/>
            <a:chOff x="4753009" y="790578"/>
            <a:chExt cx="958096" cy="958096"/>
          </a:xfrm>
        </p:grpSpPr>
        <p:sp>
          <p:nvSpPr>
            <p:cNvPr id="3" name="TextBox 2">
              <a:extLst>
                <a:ext uri="{FF2B5EF4-FFF2-40B4-BE49-F238E27FC236}">
                  <a16:creationId xmlns:a16="http://schemas.microsoft.com/office/drawing/2014/main" id="{45F13D5F-44A1-934D-8551-BC8CE9DF6ABD}"/>
                </a:ext>
              </a:extLst>
            </p:cNvPr>
            <p:cNvSpPr txBox="1"/>
            <p:nvPr/>
          </p:nvSpPr>
          <p:spPr>
            <a:xfrm>
              <a:off x="4753009" y="914221"/>
              <a:ext cx="958096" cy="679241"/>
            </a:xfrm>
            <a:prstGeom prst="rect">
              <a:avLst/>
            </a:prstGeom>
            <a:noFill/>
          </p:spPr>
          <p:txBody>
            <a:bodyPr wrap="square" lIns="108000" rIns="108000" rtlCol="0">
              <a:spAutoFit/>
            </a:bodyPr>
            <a:lstStyle/>
            <a:p>
              <a:pPr algn="ctr"/>
              <a:r>
                <a:rPr lang="en-US" altLang="ko-KR" sz="2800" b="1" dirty="0">
                  <a:cs typeface="Arial" pitchFamily="34" charset="0"/>
                </a:rPr>
                <a:t>1</a:t>
              </a:r>
              <a:endParaRPr lang="ko-KR" altLang="en-US" sz="2800" b="1" dirty="0">
                <a:cs typeface="Arial" pitchFamily="34" charset="0"/>
              </a:endParaRPr>
            </a:p>
          </p:txBody>
        </p:sp>
        <p:sp>
          <p:nvSpPr>
            <p:cNvPr id="4" name="Freeform: Shape 44">
              <a:extLst>
                <a:ext uri="{FF2B5EF4-FFF2-40B4-BE49-F238E27FC236}">
                  <a16:creationId xmlns:a16="http://schemas.microsoft.com/office/drawing/2014/main" id="{743E4BC0-720D-0C4A-B403-BB84479457FC}"/>
                </a:ext>
              </a:extLst>
            </p:cNvPr>
            <p:cNvSpPr/>
            <p:nvPr/>
          </p:nvSpPr>
          <p:spPr>
            <a:xfrm>
              <a:off x="4753009" y="790578"/>
              <a:ext cx="958096" cy="958096"/>
            </a:xfrm>
            <a:custGeom>
              <a:avLst/>
              <a:gdLst>
                <a:gd name="connsiteX0" fmla="*/ 591326 w 1182653"/>
                <a:gd name="connsiteY0" fmla="*/ 99202 h 1182653"/>
                <a:gd name="connsiteX1" fmla="*/ 542935 w 1182653"/>
                <a:gd name="connsiteY1" fmla="*/ 119164 h 1182653"/>
                <a:gd name="connsiteX2" fmla="*/ 119164 w 1182653"/>
                <a:gd name="connsiteY2" fmla="*/ 542935 h 1182653"/>
                <a:gd name="connsiteX3" fmla="*/ 119164 w 1182653"/>
                <a:gd name="connsiteY3" fmla="*/ 639718 h 1182653"/>
                <a:gd name="connsiteX4" fmla="*/ 542935 w 1182653"/>
                <a:gd name="connsiteY4" fmla="*/ 1063489 h 1182653"/>
                <a:gd name="connsiteX5" fmla="*/ 639718 w 1182653"/>
                <a:gd name="connsiteY5" fmla="*/ 1063489 h 1182653"/>
                <a:gd name="connsiteX6" fmla="*/ 1063489 w 1182653"/>
                <a:gd name="connsiteY6" fmla="*/ 639718 h 1182653"/>
                <a:gd name="connsiteX7" fmla="*/ 1063489 w 1182653"/>
                <a:gd name="connsiteY7" fmla="*/ 542935 h 1182653"/>
                <a:gd name="connsiteX8" fmla="*/ 639718 w 1182653"/>
                <a:gd name="connsiteY8" fmla="*/ 119164 h 1182653"/>
                <a:gd name="connsiteX9" fmla="*/ 591326 w 1182653"/>
                <a:gd name="connsiteY9" fmla="*/ 99202 h 1182653"/>
                <a:gd name="connsiteX10" fmla="*/ 591327 w 1182653"/>
                <a:gd name="connsiteY10" fmla="*/ 0 h 1182653"/>
                <a:gd name="connsiteX11" fmla="*/ 654581 w 1182653"/>
                <a:gd name="connsiteY11" fmla="*/ 26183 h 1182653"/>
                <a:gd name="connsiteX12" fmla="*/ 1156470 w 1182653"/>
                <a:gd name="connsiteY12" fmla="*/ 528072 h 1182653"/>
                <a:gd name="connsiteX13" fmla="*/ 1156470 w 1182653"/>
                <a:gd name="connsiteY13" fmla="*/ 654581 h 1182653"/>
                <a:gd name="connsiteX14" fmla="*/ 654581 w 1182653"/>
                <a:gd name="connsiteY14" fmla="*/ 1156470 h 1182653"/>
                <a:gd name="connsiteX15" fmla="*/ 528072 w 1182653"/>
                <a:gd name="connsiteY15" fmla="*/ 1156470 h 1182653"/>
                <a:gd name="connsiteX16" fmla="*/ 26184 w 1182653"/>
                <a:gd name="connsiteY16" fmla="*/ 654581 h 1182653"/>
                <a:gd name="connsiteX17" fmla="*/ 26184 w 1182653"/>
                <a:gd name="connsiteY17" fmla="*/ 528072 h 1182653"/>
                <a:gd name="connsiteX18" fmla="*/ 528072 w 1182653"/>
                <a:gd name="connsiteY18" fmla="*/ 26183 h 1182653"/>
                <a:gd name="connsiteX19" fmla="*/ 591327 w 1182653"/>
                <a:gd name="connsiteY19" fmla="*/ 0 h 1182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82653" h="1182653">
                  <a:moveTo>
                    <a:pt x="591326" y="99202"/>
                  </a:moveTo>
                  <a:cubicBezTo>
                    <a:pt x="573784" y="99202"/>
                    <a:pt x="556242" y="105856"/>
                    <a:pt x="542935" y="119164"/>
                  </a:cubicBezTo>
                  <a:lnTo>
                    <a:pt x="119164" y="542935"/>
                  </a:lnTo>
                  <a:cubicBezTo>
                    <a:pt x="92548" y="569550"/>
                    <a:pt x="92548" y="613102"/>
                    <a:pt x="119164" y="639718"/>
                  </a:cubicBezTo>
                  <a:lnTo>
                    <a:pt x="542935" y="1063489"/>
                  </a:lnTo>
                  <a:cubicBezTo>
                    <a:pt x="569550" y="1090104"/>
                    <a:pt x="613102" y="1090104"/>
                    <a:pt x="639718" y="1063489"/>
                  </a:cubicBezTo>
                  <a:lnTo>
                    <a:pt x="1063489" y="639718"/>
                  </a:lnTo>
                  <a:cubicBezTo>
                    <a:pt x="1090450" y="613102"/>
                    <a:pt x="1090450" y="569550"/>
                    <a:pt x="1063489" y="542935"/>
                  </a:cubicBezTo>
                  <a:lnTo>
                    <a:pt x="639718" y="119164"/>
                  </a:lnTo>
                  <a:cubicBezTo>
                    <a:pt x="626410" y="105856"/>
                    <a:pt x="608868" y="99202"/>
                    <a:pt x="591326" y="99202"/>
                  </a:cubicBezTo>
                  <a:close/>
                  <a:moveTo>
                    <a:pt x="591327" y="0"/>
                  </a:moveTo>
                  <a:cubicBezTo>
                    <a:pt x="614226" y="0"/>
                    <a:pt x="637126" y="8728"/>
                    <a:pt x="654581" y="26183"/>
                  </a:cubicBezTo>
                  <a:lnTo>
                    <a:pt x="1156470" y="528072"/>
                  </a:lnTo>
                  <a:cubicBezTo>
                    <a:pt x="1191381" y="562983"/>
                    <a:pt x="1191381" y="619670"/>
                    <a:pt x="1156470" y="654581"/>
                  </a:cubicBezTo>
                  <a:lnTo>
                    <a:pt x="654581" y="1156470"/>
                  </a:lnTo>
                  <a:cubicBezTo>
                    <a:pt x="619670" y="1191381"/>
                    <a:pt x="562983" y="1191381"/>
                    <a:pt x="528072" y="1156470"/>
                  </a:cubicBezTo>
                  <a:lnTo>
                    <a:pt x="26184" y="654581"/>
                  </a:lnTo>
                  <a:cubicBezTo>
                    <a:pt x="-8728" y="619670"/>
                    <a:pt x="-8728" y="562983"/>
                    <a:pt x="26184" y="528072"/>
                  </a:cubicBezTo>
                  <a:lnTo>
                    <a:pt x="528072" y="26183"/>
                  </a:lnTo>
                  <a:cubicBezTo>
                    <a:pt x="545528" y="8728"/>
                    <a:pt x="568427" y="0"/>
                    <a:pt x="591327" y="0"/>
                  </a:cubicBezTo>
                  <a:close/>
                </a:path>
              </a:pathLst>
            </a:custGeom>
            <a:solidFill>
              <a:schemeClr val="accent1"/>
            </a:solidFill>
            <a:ln w="9525" cap="flat">
              <a:noFill/>
              <a:prstDash val="solid"/>
              <a:miter/>
            </a:ln>
          </p:spPr>
          <p:txBody>
            <a:bodyPr rtlCol="0" anchor="ctr"/>
            <a:lstStyle/>
            <a:p>
              <a:endParaRPr lang="en-US" dirty="0"/>
            </a:p>
          </p:txBody>
        </p:sp>
      </p:grpSp>
      <p:sp>
        <p:nvSpPr>
          <p:cNvPr id="8" name="TextBox 7">
            <a:extLst>
              <a:ext uri="{FF2B5EF4-FFF2-40B4-BE49-F238E27FC236}">
                <a16:creationId xmlns:a16="http://schemas.microsoft.com/office/drawing/2014/main" id="{B09DF1BC-3D41-7142-8A2F-5C187C6A3C8D}"/>
              </a:ext>
            </a:extLst>
          </p:cNvPr>
          <p:cNvSpPr txBox="1"/>
          <p:nvPr/>
        </p:nvSpPr>
        <p:spPr>
          <a:xfrm>
            <a:off x="860162" y="832797"/>
            <a:ext cx="8099300" cy="461665"/>
          </a:xfrm>
          <a:prstGeom prst="rect">
            <a:avLst/>
          </a:prstGeom>
          <a:noFill/>
        </p:spPr>
        <p:txBody>
          <a:bodyPr wrap="square" rtlCol="0">
            <a:spAutoFit/>
          </a:bodyPr>
          <a:lstStyle/>
          <a:p>
            <a:r>
              <a:rPr lang="en-US" altLang="ko-KR" sz="2400" b="1" dirty="0">
                <a:cs typeface="Arial" pitchFamily="34" charset="0"/>
              </a:rPr>
              <a:t>Machine Learning: Regression, Clustering, and Classification</a:t>
            </a:r>
          </a:p>
        </p:txBody>
      </p:sp>
      <p:sp>
        <p:nvSpPr>
          <p:cNvPr id="9" name="TextBox 8">
            <a:extLst>
              <a:ext uri="{FF2B5EF4-FFF2-40B4-BE49-F238E27FC236}">
                <a16:creationId xmlns:a16="http://schemas.microsoft.com/office/drawing/2014/main" id="{E8221E3D-C6A9-E844-801B-1B996F03E9C0}"/>
              </a:ext>
            </a:extLst>
          </p:cNvPr>
          <p:cNvSpPr txBox="1"/>
          <p:nvPr/>
        </p:nvSpPr>
        <p:spPr>
          <a:xfrm>
            <a:off x="860162" y="1379832"/>
            <a:ext cx="1727076" cy="369332"/>
          </a:xfrm>
          <a:prstGeom prst="rect">
            <a:avLst/>
          </a:prstGeom>
          <a:noFill/>
        </p:spPr>
        <p:txBody>
          <a:bodyPr wrap="none" rtlCol="0">
            <a:spAutoFit/>
          </a:bodyPr>
          <a:lstStyle/>
          <a:p>
            <a:pPr marL="285750" indent="-285750">
              <a:buFont typeface="Wingdings" pitchFamily="2" charset="2"/>
              <a:buChar char="q"/>
            </a:pPr>
            <a:r>
              <a:rPr lang="en-US" dirty="0"/>
              <a:t>Decision Tree</a:t>
            </a:r>
          </a:p>
        </p:txBody>
      </p:sp>
      <p:sp>
        <p:nvSpPr>
          <p:cNvPr id="5" name="Rectangle 4">
            <a:extLst>
              <a:ext uri="{FF2B5EF4-FFF2-40B4-BE49-F238E27FC236}">
                <a16:creationId xmlns:a16="http://schemas.microsoft.com/office/drawing/2014/main" id="{E78DDE2E-D053-2E4D-A286-58A580B3E47E}"/>
              </a:ext>
            </a:extLst>
          </p:cNvPr>
          <p:cNvSpPr/>
          <p:nvPr/>
        </p:nvSpPr>
        <p:spPr>
          <a:xfrm>
            <a:off x="1257301" y="1944172"/>
            <a:ext cx="9139243" cy="923330"/>
          </a:xfrm>
          <a:prstGeom prst="rect">
            <a:avLst/>
          </a:prstGeom>
        </p:spPr>
        <p:txBody>
          <a:bodyPr wrap="square">
            <a:spAutoFit/>
          </a:bodyPr>
          <a:lstStyle/>
          <a:p>
            <a:br>
              <a:rPr lang="en-GB" dirty="0"/>
            </a:br>
            <a:br>
              <a:rPr lang="en-GB" dirty="0"/>
            </a:br>
            <a:endParaRPr lang="en-US" dirty="0"/>
          </a:p>
        </p:txBody>
      </p:sp>
      <p:pic>
        <p:nvPicPr>
          <p:cNvPr id="6" name="Picture 5">
            <a:extLst>
              <a:ext uri="{FF2B5EF4-FFF2-40B4-BE49-F238E27FC236}">
                <a16:creationId xmlns:a16="http://schemas.microsoft.com/office/drawing/2014/main" id="{9C74B4C5-045D-E34A-B14E-1B3CBF2FD28A}"/>
              </a:ext>
            </a:extLst>
          </p:cNvPr>
          <p:cNvPicPr>
            <a:picLocks noChangeAspect="1"/>
          </p:cNvPicPr>
          <p:nvPr/>
        </p:nvPicPr>
        <p:blipFill>
          <a:blip r:embed="rId2"/>
          <a:stretch>
            <a:fillRect/>
          </a:stretch>
        </p:blipFill>
        <p:spPr>
          <a:xfrm>
            <a:off x="31097" y="2544589"/>
            <a:ext cx="6575868" cy="3240363"/>
          </a:xfrm>
          <a:prstGeom prst="rect">
            <a:avLst/>
          </a:prstGeom>
        </p:spPr>
      </p:pic>
      <p:pic>
        <p:nvPicPr>
          <p:cNvPr id="11" name="Picture 10">
            <a:extLst>
              <a:ext uri="{FF2B5EF4-FFF2-40B4-BE49-F238E27FC236}">
                <a16:creationId xmlns:a16="http://schemas.microsoft.com/office/drawing/2014/main" id="{944377BE-94C0-9F4A-A0AF-8ABA8322E5C6}"/>
              </a:ext>
            </a:extLst>
          </p:cNvPr>
          <p:cNvPicPr>
            <a:picLocks noChangeAspect="1"/>
          </p:cNvPicPr>
          <p:nvPr/>
        </p:nvPicPr>
        <p:blipFill>
          <a:blip r:embed="rId3"/>
          <a:stretch>
            <a:fillRect/>
          </a:stretch>
        </p:blipFill>
        <p:spPr>
          <a:xfrm>
            <a:off x="6606964" y="2544589"/>
            <a:ext cx="5585036" cy="3240364"/>
          </a:xfrm>
          <a:prstGeom prst="rect">
            <a:avLst/>
          </a:prstGeom>
        </p:spPr>
      </p:pic>
      <p:sp>
        <p:nvSpPr>
          <p:cNvPr id="12" name="TextBox 11">
            <a:extLst>
              <a:ext uri="{FF2B5EF4-FFF2-40B4-BE49-F238E27FC236}">
                <a16:creationId xmlns:a16="http://schemas.microsoft.com/office/drawing/2014/main" id="{628B53DE-1E46-864F-8802-5B3DE27B6CAE}"/>
              </a:ext>
            </a:extLst>
          </p:cNvPr>
          <p:cNvSpPr txBox="1"/>
          <p:nvPr/>
        </p:nvSpPr>
        <p:spPr>
          <a:xfrm>
            <a:off x="7361695" y="6025203"/>
            <a:ext cx="4449808" cy="369332"/>
          </a:xfrm>
          <a:prstGeom prst="rect">
            <a:avLst/>
          </a:prstGeom>
          <a:noFill/>
        </p:spPr>
        <p:txBody>
          <a:bodyPr wrap="none" rtlCol="0">
            <a:spAutoFit/>
          </a:bodyPr>
          <a:lstStyle/>
          <a:p>
            <a:r>
              <a:rPr lang="en-US" dirty="0"/>
              <a:t>since impurity is low, we keep it as leaf node</a:t>
            </a:r>
          </a:p>
        </p:txBody>
      </p:sp>
    </p:spTree>
    <p:extLst>
      <p:ext uri="{BB962C8B-B14F-4D97-AF65-F5344CB8AC3E}">
        <p14:creationId xmlns:p14="http://schemas.microsoft.com/office/powerpoint/2010/main" val="323383981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05213981-51F6-DF41-9FC9-ABF4DFB3227D}"/>
              </a:ext>
            </a:extLst>
          </p:cNvPr>
          <p:cNvGrpSpPr/>
          <p:nvPr/>
        </p:nvGrpSpPr>
        <p:grpSpPr>
          <a:xfrm>
            <a:off x="180474" y="694619"/>
            <a:ext cx="647255" cy="738022"/>
            <a:chOff x="4753009" y="790578"/>
            <a:chExt cx="958096" cy="958096"/>
          </a:xfrm>
        </p:grpSpPr>
        <p:sp>
          <p:nvSpPr>
            <p:cNvPr id="3" name="TextBox 2">
              <a:extLst>
                <a:ext uri="{FF2B5EF4-FFF2-40B4-BE49-F238E27FC236}">
                  <a16:creationId xmlns:a16="http://schemas.microsoft.com/office/drawing/2014/main" id="{45F13D5F-44A1-934D-8551-BC8CE9DF6ABD}"/>
                </a:ext>
              </a:extLst>
            </p:cNvPr>
            <p:cNvSpPr txBox="1"/>
            <p:nvPr/>
          </p:nvSpPr>
          <p:spPr>
            <a:xfrm>
              <a:off x="4753009" y="914221"/>
              <a:ext cx="958096" cy="679241"/>
            </a:xfrm>
            <a:prstGeom prst="rect">
              <a:avLst/>
            </a:prstGeom>
            <a:noFill/>
          </p:spPr>
          <p:txBody>
            <a:bodyPr wrap="square" lIns="108000" rIns="108000" rtlCol="0">
              <a:spAutoFit/>
            </a:bodyPr>
            <a:lstStyle/>
            <a:p>
              <a:pPr algn="ctr"/>
              <a:r>
                <a:rPr lang="en-US" altLang="ko-KR" sz="2800" b="1" dirty="0">
                  <a:cs typeface="Arial" pitchFamily="34" charset="0"/>
                </a:rPr>
                <a:t>1</a:t>
              </a:r>
              <a:endParaRPr lang="ko-KR" altLang="en-US" sz="2800" b="1" dirty="0">
                <a:cs typeface="Arial" pitchFamily="34" charset="0"/>
              </a:endParaRPr>
            </a:p>
          </p:txBody>
        </p:sp>
        <p:sp>
          <p:nvSpPr>
            <p:cNvPr id="4" name="Freeform: Shape 44">
              <a:extLst>
                <a:ext uri="{FF2B5EF4-FFF2-40B4-BE49-F238E27FC236}">
                  <a16:creationId xmlns:a16="http://schemas.microsoft.com/office/drawing/2014/main" id="{743E4BC0-720D-0C4A-B403-BB84479457FC}"/>
                </a:ext>
              </a:extLst>
            </p:cNvPr>
            <p:cNvSpPr/>
            <p:nvPr/>
          </p:nvSpPr>
          <p:spPr>
            <a:xfrm>
              <a:off x="4753009" y="790578"/>
              <a:ext cx="958096" cy="958096"/>
            </a:xfrm>
            <a:custGeom>
              <a:avLst/>
              <a:gdLst>
                <a:gd name="connsiteX0" fmla="*/ 591326 w 1182653"/>
                <a:gd name="connsiteY0" fmla="*/ 99202 h 1182653"/>
                <a:gd name="connsiteX1" fmla="*/ 542935 w 1182653"/>
                <a:gd name="connsiteY1" fmla="*/ 119164 h 1182653"/>
                <a:gd name="connsiteX2" fmla="*/ 119164 w 1182653"/>
                <a:gd name="connsiteY2" fmla="*/ 542935 h 1182653"/>
                <a:gd name="connsiteX3" fmla="*/ 119164 w 1182653"/>
                <a:gd name="connsiteY3" fmla="*/ 639718 h 1182653"/>
                <a:gd name="connsiteX4" fmla="*/ 542935 w 1182653"/>
                <a:gd name="connsiteY4" fmla="*/ 1063489 h 1182653"/>
                <a:gd name="connsiteX5" fmla="*/ 639718 w 1182653"/>
                <a:gd name="connsiteY5" fmla="*/ 1063489 h 1182653"/>
                <a:gd name="connsiteX6" fmla="*/ 1063489 w 1182653"/>
                <a:gd name="connsiteY6" fmla="*/ 639718 h 1182653"/>
                <a:gd name="connsiteX7" fmla="*/ 1063489 w 1182653"/>
                <a:gd name="connsiteY7" fmla="*/ 542935 h 1182653"/>
                <a:gd name="connsiteX8" fmla="*/ 639718 w 1182653"/>
                <a:gd name="connsiteY8" fmla="*/ 119164 h 1182653"/>
                <a:gd name="connsiteX9" fmla="*/ 591326 w 1182653"/>
                <a:gd name="connsiteY9" fmla="*/ 99202 h 1182653"/>
                <a:gd name="connsiteX10" fmla="*/ 591327 w 1182653"/>
                <a:gd name="connsiteY10" fmla="*/ 0 h 1182653"/>
                <a:gd name="connsiteX11" fmla="*/ 654581 w 1182653"/>
                <a:gd name="connsiteY11" fmla="*/ 26183 h 1182653"/>
                <a:gd name="connsiteX12" fmla="*/ 1156470 w 1182653"/>
                <a:gd name="connsiteY12" fmla="*/ 528072 h 1182653"/>
                <a:gd name="connsiteX13" fmla="*/ 1156470 w 1182653"/>
                <a:gd name="connsiteY13" fmla="*/ 654581 h 1182653"/>
                <a:gd name="connsiteX14" fmla="*/ 654581 w 1182653"/>
                <a:gd name="connsiteY14" fmla="*/ 1156470 h 1182653"/>
                <a:gd name="connsiteX15" fmla="*/ 528072 w 1182653"/>
                <a:gd name="connsiteY15" fmla="*/ 1156470 h 1182653"/>
                <a:gd name="connsiteX16" fmla="*/ 26184 w 1182653"/>
                <a:gd name="connsiteY16" fmla="*/ 654581 h 1182653"/>
                <a:gd name="connsiteX17" fmla="*/ 26184 w 1182653"/>
                <a:gd name="connsiteY17" fmla="*/ 528072 h 1182653"/>
                <a:gd name="connsiteX18" fmla="*/ 528072 w 1182653"/>
                <a:gd name="connsiteY18" fmla="*/ 26183 h 1182653"/>
                <a:gd name="connsiteX19" fmla="*/ 591327 w 1182653"/>
                <a:gd name="connsiteY19" fmla="*/ 0 h 1182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82653" h="1182653">
                  <a:moveTo>
                    <a:pt x="591326" y="99202"/>
                  </a:moveTo>
                  <a:cubicBezTo>
                    <a:pt x="573784" y="99202"/>
                    <a:pt x="556242" y="105856"/>
                    <a:pt x="542935" y="119164"/>
                  </a:cubicBezTo>
                  <a:lnTo>
                    <a:pt x="119164" y="542935"/>
                  </a:lnTo>
                  <a:cubicBezTo>
                    <a:pt x="92548" y="569550"/>
                    <a:pt x="92548" y="613102"/>
                    <a:pt x="119164" y="639718"/>
                  </a:cubicBezTo>
                  <a:lnTo>
                    <a:pt x="542935" y="1063489"/>
                  </a:lnTo>
                  <a:cubicBezTo>
                    <a:pt x="569550" y="1090104"/>
                    <a:pt x="613102" y="1090104"/>
                    <a:pt x="639718" y="1063489"/>
                  </a:cubicBezTo>
                  <a:lnTo>
                    <a:pt x="1063489" y="639718"/>
                  </a:lnTo>
                  <a:cubicBezTo>
                    <a:pt x="1090450" y="613102"/>
                    <a:pt x="1090450" y="569550"/>
                    <a:pt x="1063489" y="542935"/>
                  </a:cubicBezTo>
                  <a:lnTo>
                    <a:pt x="639718" y="119164"/>
                  </a:lnTo>
                  <a:cubicBezTo>
                    <a:pt x="626410" y="105856"/>
                    <a:pt x="608868" y="99202"/>
                    <a:pt x="591326" y="99202"/>
                  </a:cubicBezTo>
                  <a:close/>
                  <a:moveTo>
                    <a:pt x="591327" y="0"/>
                  </a:moveTo>
                  <a:cubicBezTo>
                    <a:pt x="614226" y="0"/>
                    <a:pt x="637126" y="8728"/>
                    <a:pt x="654581" y="26183"/>
                  </a:cubicBezTo>
                  <a:lnTo>
                    <a:pt x="1156470" y="528072"/>
                  </a:lnTo>
                  <a:cubicBezTo>
                    <a:pt x="1191381" y="562983"/>
                    <a:pt x="1191381" y="619670"/>
                    <a:pt x="1156470" y="654581"/>
                  </a:cubicBezTo>
                  <a:lnTo>
                    <a:pt x="654581" y="1156470"/>
                  </a:lnTo>
                  <a:cubicBezTo>
                    <a:pt x="619670" y="1191381"/>
                    <a:pt x="562983" y="1191381"/>
                    <a:pt x="528072" y="1156470"/>
                  </a:cubicBezTo>
                  <a:lnTo>
                    <a:pt x="26184" y="654581"/>
                  </a:lnTo>
                  <a:cubicBezTo>
                    <a:pt x="-8728" y="619670"/>
                    <a:pt x="-8728" y="562983"/>
                    <a:pt x="26184" y="528072"/>
                  </a:cubicBezTo>
                  <a:lnTo>
                    <a:pt x="528072" y="26183"/>
                  </a:lnTo>
                  <a:cubicBezTo>
                    <a:pt x="545528" y="8728"/>
                    <a:pt x="568427" y="0"/>
                    <a:pt x="591327" y="0"/>
                  </a:cubicBezTo>
                  <a:close/>
                </a:path>
              </a:pathLst>
            </a:custGeom>
            <a:solidFill>
              <a:schemeClr val="accent1"/>
            </a:solidFill>
            <a:ln w="9525" cap="flat">
              <a:noFill/>
              <a:prstDash val="solid"/>
              <a:miter/>
            </a:ln>
          </p:spPr>
          <p:txBody>
            <a:bodyPr rtlCol="0" anchor="ctr"/>
            <a:lstStyle/>
            <a:p>
              <a:endParaRPr lang="en-US" dirty="0"/>
            </a:p>
          </p:txBody>
        </p:sp>
      </p:grpSp>
      <p:sp>
        <p:nvSpPr>
          <p:cNvPr id="8" name="TextBox 7">
            <a:extLst>
              <a:ext uri="{FF2B5EF4-FFF2-40B4-BE49-F238E27FC236}">
                <a16:creationId xmlns:a16="http://schemas.microsoft.com/office/drawing/2014/main" id="{B09DF1BC-3D41-7142-8A2F-5C187C6A3C8D}"/>
              </a:ext>
            </a:extLst>
          </p:cNvPr>
          <p:cNvSpPr txBox="1"/>
          <p:nvPr/>
        </p:nvSpPr>
        <p:spPr>
          <a:xfrm>
            <a:off x="860162" y="832797"/>
            <a:ext cx="8099300" cy="461665"/>
          </a:xfrm>
          <a:prstGeom prst="rect">
            <a:avLst/>
          </a:prstGeom>
          <a:noFill/>
        </p:spPr>
        <p:txBody>
          <a:bodyPr wrap="square" rtlCol="0">
            <a:spAutoFit/>
          </a:bodyPr>
          <a:lstStyle/>
          <a:p>
            <a:r>
              <a:rPr lang="en-US" altLang="ko-KR" sz="2400" b="1" dirty="0">
                <a:cs typeface="Arial" pitchFamily="34" charset="0"/>
              </a:rPr>
              <a:t>Machine Learning: Regression, Clustering, and Classification</a:t>
            </a:r>
          </a:p>
        </p:txBody>
      </p:sp>
      <p:sp>
        <p:nvSpPr>
          <p:cNvPr id="9" name="TextBox 8">
            <a:extLst>
              <a:ext uri="{FF2B5EF4-FFF2-40B4-BE49-F238E27FC236}">
                <a16:creationId xmlns:a16="http://schemas.microsoft.com/office/drawing/2014/main" id="{E8221E3D-C6A9-E844-801B-1B996F03E9C0}"/>
              </a:ext>
            </a:extLst>
          </p:cNvPr>
          <p:cNvSpPr txBox="1"/>
          <p:nvPr/>
        </p:nvSpPr>
        <p:spPr>
          <a:xfrm>
            <a:off x="860162" y="1379832"/>
            <a:ext cx="1727076" cy="369332"/>
          </a:xfrm>
          <a:prstGeom prst="rect">
            <a:avLst/>
          </a:prstGeom>
          <a:noFill/>
        </p:spPr>
        <p:txBody>
          <a:bodyPr wrap="none" rtlCol="0">
            <a:spAutoFit/>
          </a:bodyPr>
          <a:lstStyle/>
          <a:p>
            <a:pPr marL="285750" indent="-285750">
              <a:buFont typeface="Wingdings" pitchFamily="2" charset="2"/>
              <a:buChar char="q"/>
            </a:pPr>
            <a:r>
              <a:rPr lang="en-US" dirty="0"/>
              <a:t>Decision Tree</a:t>
            </a:r>
          </a:p>
        </p:txBody>
      </p:sp>
      <p:sp>
        <p:nvSpPr>
          <p:cNvPr id="5" name="Rectangle 4">
            <a:extLst>
              <a:ext uri="{FF2B5EF4-FFF2-40B4-BE49-F238E27FC236}">
                <a16:creationId xmlns:a16="http://schemas.microsoft.com/office/drawing/2014/main" id="{E78DDE2E-D053-2E4D-A286-58A580B3E47E}"/>
              </a:ext>
            </a:extLst>
          </p:cNvPr>
          <p:cNvSpPr/>
          <p:nvPr/>
        </p:nvSpPr>
        <p:spPr>
          <a:xfrm>
            <a:off x="1257301" y="1944172"/>
            <a:ext cx="9139243" cy="923330"/>
          </a:xfrm>
          <a:prstGeom prst="rect">
            <a:avLst/>
          </a:prstGeom>
        </p:spPr>
        <p:txBody>
          <a:bodyPr wrap="square">
            <a:spAutoFit/>
          </a:bodyPr>
          <a:lstStyle/>
          <a:p>
            <a:br>
              <a:rPr lang="en-GB" dirty="0"/>
            </a:br>
            <a:br>
              <a:rPr lang="en-GB" dirty="0"/>
            </a:br>
            <a:endParaRPr lang="en-US" dirty="0"/>
          </a:p>
        </p:txBody>
      </p:sp>
      <p:sp>
        <p:nvSpPr>
          <p:cNvPr id="7" name="Rectangle 6">
            <a:extLst>
              <a:ext uri="{FF2B5EF4-FFF2-40B4-BE49-F238E27FC236}">
                <a16:creationId xmlns:a16="http://schemas.microsoft.com/office/drawing/2014/main" id="{479C71D6-BE83-4444-94F7-AB4EFB707234}"/>
              </a:ext>
            </a:extLst>
          </p:cNvPr>
          <p:cNvSpPr/>
          <p:nvPr/>
        </p:nvSpPr>
        <p:spPr>
          <a:xfrm>
            <a:off x="1257301" y="1798369"/>
            <a:ext cx="6096000" cy="923330"/>
          </a:xfrm>
          <a:prstGeom prst="rect">
            <a:avLst/>
          </a:prstGeom>
        </p:spPr>
        <p:txBody>
          <a:bodyPr>
            <a:spAutoFit/>
          </a:bodyPr>
          <a:lstStyle/>
          <a:p>
            <a:r>
              <a:rPr lang="en-GB" b="1" dirty="0">
                <a:latin typeface="Lato"/>
              </a:rPr>
              <a:t>Decision Tree Classifier Building in Scikit-learn</a:t>
            </a:r>
          </a:p>
          <a:p>
            <a:br>
              <a:rPr lang="en-GB" dirty="0"/>
            </a:br>
            <a:endParaRPr lang="en-US" dirty="0"/>
          </a:p>
        </p:txBody>
      </p:sp>
      <p:sp>
        <p:nvSpPr>
          <p:cNvPr id="10" name="Rectangle 9">
            <a:extLst>
              <a:ext uri="{FF2B5EF4-FFF2-40B4-BE49-F238E27FC236}">
                <a16:creationId xmlns:a16="http://schemas.microsoft.com/office/drawing/2014/main" id="{02FA4D45-98A5-E649-8828-D359A03BE607}"/>
              </a:ext>
            </a:extLst>
          </p:cNvPr>
          <p:cNvSpPr/>
          <p:nvPr/>
        </p:nvSpPr>
        <p:spPr>
          <a:xfrm>
            <a:off x="1436176" y="2134648"/>
            <a:ext cx="6096000" cy="923330"/>
          </a:xfrm>
          <a:prstGeom prst="rect">
            <a:avLst/>
          </a:prstGeom>
        </p:spPr>
        <p:txBody>
          <a:bodyPr>
            <a:spAutoFit/>
          </a:bodyPr>
          <a:lstStyle/>
          <a:p>
            <a:r>
              <a:rPr lang="en-GB" dirty="0"/>
              <a:t>Let's first load the required libraries.</a:t>
            </a:r>
          </a:p>
          <a:p>
            <a:br>
              <a:rPr lang="en-GB" dirty="0"/>
            </a:br>
            <a:endParaRPr lang="en-US" dirty="0"/>
          </a:p>
        </p:txBody>
      </p:sp>
      <p:pic>
        <p:nvPicPr>
          <p:cNvPr id="13" name="Picture 12">
            <a:extLst>
              <a:ext uri="{FF2B5EF4-FFF2-40B4-BE49-F238E27FC236}">
                <a16:creationId xmlns:a16="http://schemas.microsoft.com/office/drawing/2014/main" id="{465026A7-DEAA-8443-B188-604DDFD38D4E}"/>
              </a:ext>
            </a:extLst>
          </p:cNvPr>
          <p:cNvPicPr>
            <a:picLocks noChangeAspect="1"/>
          </p:cNvPicPr>
          <p:nvPr/>
        </p:nvPicPr>
        <p:blipFill>
          <a:blip r:embed="rId2"/>
          <a:stretch>
            <a:fillRect/>
          </a:stretch>
        </p:blipFill>
        <p:spPr>
          <a:xfrm>
            <a:off x="2041071" y="2544824"/>
            <a:ext cx="7206471" cy="1445675"/>
          </a:xfrm>
          <a:prstGeom prst="rect">
            <a:avLst/>
          </a:prstGeom>
        </p:spPr>
      </p:pic>
      <p:sp>
        <p:nvSpPr>
          <p:cNvPr id="6" name="Rectangle 5">
            <a:extLst>
              <a:ext uri="{FF2B5EF4-FFF2-40B4-BE49-F238E27FC236}">
                <a16:creationId xmlns:a16="http://schemas.microsoft.com/office/drawing/2014/main" id="{B8106F28-D397-A04C-BC6B-5ECFC9263992}"/>
              </a:ext>
            </a:extLst>
          </p:cNvPr>
          <p:cNvSpPr/>
          <p:nvPr/>
        </p:nvSpPr>
        <p:spPr>
          <a:xfrm>
            <a:off x="1256614" y="4035854"/>
            <a:ext cx="6096000" cy="923330"/>
          </a:xfrm>
          <a:prstGeom prst="rect">
            <a:avLst/>
          </a:prstGeom>
        </p:spPr>
        <p:txBody>
          <a:bodyPr>
            <a:spAutoFit/>
          </a:bodyPr>
          <a:lstStyle/>
          <a:p>
            <a:r>
              <a:rPr lang="en-GB" b="1" dirty="0">
                <a:latin typeface="Lato"/>
              </a:rPr>
              <a:t>Loading Data</a:t>
            </a:r>
          </a:p>
          <a:p>
            <a:br>
              <a:rPr lang="en-GB" dirty="0"/>
            </a:br>
            <a:endParaRPr lang="en-US" dirty="0"/>
          </a:p>
        </p:txBody>
      </p:sp>
      <p:sp>
        <p:nvSpPr>
          <p:cNvPr id="11" name="Rectangle 10">
            <a:extLst>
              <a:ext uri="{FF2B5EF4-FFF2-40B4-BE49-F238E27FC236}">
                <a16:creationId xmlns:a16="http://schemas.microsoft.com/office/drawing/2014/main" id="{0BE08AF0-633D-7A43-83D6-7548B286CDAA}"/>
              </a:ext>
            </a:extLst>
          </p:cNvPr>
          <p:cNvSpPr/>
          <p:nvPr/>
        </p:nvSpPr>
        <p:spPr>
          <a:xfrm>
            <a:off x="1436176" y="4445878"/>
            <a:ext cx="8960368" cy="369332"/>
          </a:xfrm>
          <a:prstGeom prst="rect">
            <a:avLst/>
          </a:prstGeom>
        </p:spPr>
        <p:txBody>
          <a:bodyPr wrap="square">
            <a:spAutoFit/>
          </a:bodyPr>
          <a:lstStyle/>
          <a:p>
            <a:r>
              <a:rPr lang="en-GB" dirty="0"/>
              <a:t>Load the required Pima Indian Diabetes dataset using pandas' read CSV function</a:t>
            </a:r>
            <a:endParaRPr lang="en-US" dirty="0"/>
          </a:p>
        </p:txBody>
      </p:sp>
      <p:pic>
        <p:nvPicPr>
          <p:cNvPr id="12" name="Picture 11">
            <a:extLst>
              <a:ext uri="{FF2B5EF4-FFF2-40B4-BE49-F238E27FC236}">
                <a16:creationId xmlns:a16="http://schemas.microsoft.com/office/drawing/2014/main" id="{EBCABBD8-29BD-3241-B1C1-5B9FFACBC3D4}"/>
              </a:ext>
            </a:extLst>
          </p:cNvPr>
          <p:cNvPicPr>
            <a:picLocks noChangeAspect="1"/>
          </p:cNvPicPr>
          <p:nvPr/>
        </p:nvPicPr>
        <p:blipFill>
          <a:blip r:embed="rId3"/>
          <a:stretch>
            <a:fillRect/>
          </a:stretch>
        </p:blipFill>
        <p:spPr>
          <a:xfrm>
            <a:off x="1927852" y="4815210"/>
            <a:ext cx="7484644" cy="1863176"/>
          </a:xfrm>
          <a:prstGeom prst="rect">
            <a:avLst/>
          </a:prstGeom>
        </p:spPr>
      </p:pic>
    </p:spTree>
    <p:extLst>
      <p:ext uri="{BB962C8B-B14F-4D97-AF65-F5344CB8AC3E}">
        <p14:creationId xmlns:p14="http://schemas.microsoft.com/office/powerpoint/2010/main" val="14807801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05213981-51F6-DF41-9FC9-ABF4DFB3227D}"/>
              </a:ext>
            </a:extLst>
          </p:cNvPr>
          <p:cNvGrpSpPr/>
          <p:nvPr/>
        </p:nvGrpSpPr>
        <p:grpSpPr>
          <a:xfrm>
            <a:off x="180474" y="694619"/>
            <a:ext cx="647255" cy="738022"/>
            <a:chOff x="4753009" y="790578"/>
            <a:chExt cx="958096" cy="958096"/>
          </a:xfrm>
        </p:grpSpPr>
        <p:sp>
          <p:nvSpPr>
            <p:cNvPr id="3" name="TextBox 2">
              <a:extLst>
                <a:ext uri="{FF2B5EF4-FFF2-40B4-BE49-F238E27FC236}">
                  <a16:creationId xmlns:a16="http://schemas.microsoft.com/office/drawing/2014/main" id="{45F13D5F-44A1-934D-8551-BC8CE9DF6ABD}"/>
                </a:ext>
              </a:extLst>
            </p:cNvPr>
            <p:cNvSpPr txBox="1"/>
            <p:nvPr/>
          </p:nvSpPr>
          <p:spPr>
            <a:xfrm>
              <a:off x="4753009" y="914221"/>
              <a:ext cx="958096" cy="679241"/>
            </a:xfrm>
            <a:prstGeom prst="rect">
              <a:avLst/>
            </a:prstGeom>
            <a:noFill/>
          </p:spPr>
          <p:txBody>
            <a:bodyPr wrap="square" lIns="108000" rIns="108000" rtlCol="0">
              <a:spAutoFit/>
            </a:bodyPr>
            <a:lstStyle/>
            <a:p>
              <a:pPr algn="ctr"/>
              <a:r>
                <a:rPr lang="en-US" altLang="ko-KR" sz="2800" b="1" dirty="0">
                  <a:cs typeface="Arial" pitchFamily="34" charset="0"/>
                </a:rPr>
                <a:t>1</a:t>
              </a:r>
              <a:endParaRPr lang="ko-KR" altLang="en-US" sz="2800" b="1" dirty="0">
                <a:cs typeface="Arial" pitchFamily="34" charset="0"/>
              </a:endParaRPr>
            </a:p>
          </p:txBody>
        </p:sp>
        <p:sp>
          <p:nvSpPr>
            <p:cNvPr id="4" name="Freeform: Shape 44">
              <a:extLst>
                <a:ext uri="{FF2B5EF4-FFF2-40B4-BE49-F238E27FC236}">
                  <a16:creationId xmlns:a16="http://schemas.microsoft.com/office/drawing/2014/main" id="{743E4BC0-720D-0C4A-B403-BB84479457FC}"/>
                </a:ext>
              </a:extLst>
            </p:cNvPr>
            <p:cNvSpPr/>
            <p:nvPr/>
          </p:nvSpPr>
          <p:spPr>
            <a:xfrm>
              <a:off x="4753009" y="790578"/>
              <a:ext cx="958096" cy="958096"/>
            </a:xfrm>
            <a:custGeom>
              <a:avLst/>
              <a:gdLst>
                <a:gd name="connsiteX0" fmla="*/ 591326 w 1182653"/>
                <a:gd name="connsiteY0" fmla="*/ 99202 h 1182653"/>
                <a:gd name="connsiteX1" fmla="*/ 542935 w 1182653"/>
                <a:gd name="connsiteY1" fmla="*/ 119164 h 1182653"/>
                <a:gd name="connsiteX2" fmla="*/ 119164 w 1182653"/>
                <a:gd name="connsiteY2" fmla="*/ 542935 h 1182653"/>
                <a:gd name="connsiteX3" fmla="*/ 119164 w 1182653"/>
                <a:gd name="connsiteY3" fmla="*/ 639718 h 1182653"/>
                <a:gd name="connsiteX4" fmla="*/ 542935 w 1182653"/>
                <a:gd name="connsiteY4" fmla="*/ 1063489 h 1182653"/>
                <a:gd name="connsiteX5" fmla="*/ 639718 w 1182653"/>
                <a:gd name="connsiteY5" fmla="*/ 1063489 h 1182653"/>
                <a:gd name="connsiteX6" fmla="*/ 1063489 w 1182653"/>
                <a:gd name="connsiteY6" fmla="*/ 639718 h 1182653"/>
                <a:gd name="connsiteX7" fmla="*/ 1063489 w 1182653"/>
                <a:gd name="connsiteY7" fmla="*/ 542935 h 1182653"/>
                <a:gd name="connsiteX8" fmla="*/ 639718 w 1182653"/>
                <a:gd name="connsiteY8" fmla="*/ 119164 h 1182653"/>
                <a:gd name="connsiteX9" fmla="*/ 591326 w 1182653"/>
                <a:gd name="connsiteY9" fmla="*/ 99202 h 1182653"/>
                <a:gd name="connsiteX10" fmla="*/ 591327 w 1182653"/>
                <a:gd name="connsiteY10" fmla="*/ 0 h 1182653"/>
                <a:gd name="connsiteX11" fmla="*/ 654581 w 1182653"/>
                <a:gd name="connsiteY11" fmla="*/ 26183 h 1182653"/>
                <a:gd name="connsiteX12" fmla="*/ 1156470 w 1182653"/>
                <a:gd name="connsiteY12" fmla="*/ 528072 h 1182653"/>
                <a:gd name="connsiteX13" fmla="*/ 1156470 w 1182653"/>
                <a:gd name="connsiteY13" fmla="*/ 654581 h 1182653"/>
                <a:gd name="connsiteX14" fmla="*/ 654581 w 1182653"/>
                <a:gd name="connsiteY14" fmla="*/ 1156470 h 1182653"/>
                <a:gd name="connsiteX15" fmla="*/ 528072 w 1182653"/>
                <a:gd name="connsiteY15" fmla="*/ 1156470 h 1182653"/>
                <a:gd name="connsiteX16" fmla="*/ 26184 w 1182653"/>
                <a:gd name="connsiteY16" fmla="*/ 654581 h 1182653"/>
                <a:gd name="connsiteX17" fmla="*/ 26184 w 1182653"/>
                <a:gd name="connsiteY17" fmla="*/ 528072 h 1182653"/>
                <a:gd name="connsiteX18" fmla="*/ 528072 w 1182653"/>
                <a:gd name="connsiteY18" fmla="*/ 26183 h 1182653"/>
                <a:gd name="connsiteX19" fmla="*/ 591327 w 1182653"/>
                <a:gd name="connsiteY19" fmla="*/ 0 h 1182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82653" h="1182653">
                  <a:moveTo>
                    <a:pt x="591326" y="99202"/>
                  </a:moveTo>
                  <a:cubicBezTo>
                    <a:pt x="573784" y="99202"/>
                    <a:pt x="556242" y="105856"/>
                    <a:pt x="542935" y="119164"/>
                  </a:cubicBezTo>
                  <a:lnTo>
                    <a:pt x="119164" y="542935"/>
                  </a:lnTo>
                  <a:cubicBezTo>
                    <a:pt x="92548" y="569550"/>
                    <a:pt x="92548" y="613102"/>
                    <a:pt x="119164" y="639718"/>
                  </a:cubicBezTo>
                  <a:lnTo>
                    <a:pt x="542935" y="1063489"/>
                  </a:lnTo>
                  <a:cubicBezTo>
                    <a:pt x="569550" y="1090104"/>
                    <a:pt x="613102" y="1090104"/>
                    <a:pt x="639718" y="1063489"/>
                  </a:cubicBezTo>
                  <a:lnTo>
                    <a:pt x="1063489" y="639718"/>
                  </a:lnTo>
                  <a:cubicBezTo>
                    <a:pt x="1090450" y="613102"/>
                    <a:pt x="1090450" y="569550"/>
                    <a:pt x="1063489" y="542935"/>
                  </a:cubicBezTo>
                  <a:lnTo>
                    <a:pt x="639718" y="119164"/>
                  </a:lnTo>
                  <a:cubicBezTo>
                    <a:pt x="626410" y="105856"/>
                    <a:pt x="608868" y="99202"/>
                    <a:pt x="591326" y="99202"/>
                  </a:cubicBezTo>
                  <a:close/>
                  <a:moveTo>
                    <a:pt x="591327" y="0"/>
                  </a:moveTo>
                  <a:cubicBezTo>
                    <a:pt x="614226" y="0"/>
                    <a:pt x="637126" y="8728"/>
                    <a:pt x="654581" y="26183"/>
                  </a:cubicBezTo>
                  <a:lnTo>
                    <a:pt x="1156470" y="528072"/>
                  </a:lnTo>
                  <a:cubicBezTo>
                    <a:pt x="1191381" y="562983"/>
                    <a:pt x="1191381" y="619670"/>
                    <a:pt x="1156470" y="654581"/>
                  </a:cubicBezTo>
                  <a:lnTo>
                    <a:pt x="654581" y="1156470"/>
                  </a:lnTo>
                  <a:cubicBezTo>
                    <a:pt x="619670" y="1191381"/>
                    <a:pt x="562983" y="1191381"/>
                    <a:pt x="528072" y="1156470"/>
                  </a:cubicBezTo>
                  <a:lnTo>
                    <a:pt x="26184" y="654581"/>
                  </a:lnTo>
                  <a:cubicBezTo>
                    <a:pt x="-8728" y="619670"/>
                    <a:pt x="-8728" y="562983"/>
                    <a:pt x="26184" y="528072"/>
                  </a:cubicBezTo>
                  <a:lnTo>
                    <a:pt x="528072" y="26183"/>
                  </a:lnTo>
                  <a:cubicBezTo>
                    <a:pt x="545528" y="8728"/>
                    <a:pt x="568427" y="0"/>
                    <a:pt x="591327" y="0"/>
                  </a:cubicBezTo>
                  <a:close/>
                </a:path>
              </a:pathLst>
            </a:custGeom>
            <a:solidFill>
              <a:schemeClr val="accent1"/>
            </a:solidFill>
            <a:ln w="9525" cap="flat">
              <a:noFill/>
              <a:prstDash val="solid"/>
              <a:miter/>
            </a:ln>
          </p:spPr>
          <p:txBody>
            <a:bodyPr rtlCol="0" anchor="ctr"/>
            <a:lstStyle/>
            <a:p>
              <a:endParaRPr lang="en-US" dirty="0"/>
            </a:p>
          </p:txBody>
        </p:sp>
      </p:grpSp>
      <p:sp>
        <p:nvSpPr>
          <p:cNvPr id="8" name="TextBox 7">
            <a:extLst>
              <a:ext uri="{FF2B5EF4-FFF2-40B4-BE49-F238E27FC236}">
                <a16:creationId xmlns:a16="http://schemas.microsoft.com/office/drawing/2014/main" id="{B09DF1BC-3D41-7142-8A2F-5C187C6A3C8D}"/>
              </a:ext>
            </a:extLst>
          </p:cNvPr>
          <p:cNvSpPr txBox="1"/>
          <p:nvPr/>
        </p:nvSpPr>
        <p:spPr>
          <a:xfrm>
            <a:off x="860162" y="832797"/>
            <a:ext cx="8099300" cy="461665"/>
          </a:xfrm>
          <a:prstGeom prst="rect">
            <a:avLst/>
          </a:prstGeom>
          <a:noFill/>
        </p:spPr>
        <p:txBody>
          <a:bodyPr wrap="square" rtlCol="0">
            <a:spAutoFit/>
          </a:bodyPr>
          <a:lstStyle/>
          <a:p>
            <a:r>
              <a:rPr lang="en-US" altLang="ko-KR" sz="2400" b="1" dirty="0">
                <a:cs typeface="Arial" pitchFamily="34" charset="0"/>
              </a:rPr>
              <a:t>Machine Learning: Regression, Clustering, and Classification</a:t>
            </a:r>
          </a:p>
        </p:txBody>
      </p:sp>
      <p:sp>
        <p:nvSpPr>
          <p:cNvPr id="9" name="TextBox 8">
            <a:extLst>
              <a:ext uri="{FF2B5EF4-FFF2-40B4-BE49-F238E27FC236}">
                <a16:creationId xmlns:a16="http://schemas.microsoft.com/office/drawing/2014/main" id="{E8221E3D-C6A9-E844-801B-1B996F03E9C0}"/>
              </a:ext>
            </a:extLst>
          </p:cNvPr>
          <p:cNvSpPr txBox="1"/>
          <p:nvPr/>
        </p:nvSpPr>
        <p:spPr>
          <a:xfrm>
            <a:off x="860162" y="1379832"/>
            <a:ext cx="1727076" cy="369332"/>
          </a:xfrm>
          <a:prstGeom prst="rect">
            <a:avLst/>
          </a:prstGeom>
          <a:noFill/>
        </p:spPr>
        <p:txBody>
          <a:bodyPr wrap="none" rtlCol="0">
            <a:spAutoFit/>
          </a:bodyPr>
          <a:lstStyle/>
          <a:p>
            <a:pPr marL="285750" indent="-285750">
              <a:buFont typeface="Wingdings" pitchFamily="2" charset="2"/>
              <a:buChar char="q"/>
            </a:pPr>
            <a:r>
              <a:rPr lang="en-US" dirty="0"/>
              <a:t>Decision Tree</a:t>
            </a:r>
          </a:p>
        </p:txBody>
      </p:sp>
      <p:sp>
        <p:nvSpPr>
          <p:cNvPr id="5" name="Rectangle 4">
            <a:extLst>
              <a:ext uri="{FF2B5EF4-FFF2-40B4-BE49-F238E27FC236}">
                <a16:creationId xmlns:a16="http://schemas.microsoft.com/office/drawing/2014/main" id="{E78DDE2E-D053-2E4D-A286-58A580B3E47E}"/>
              </a:ext>
            </a:extLst>
          </p:cNvPr>
          <p:cNvSpPr/>
          <p:nvPr/>
        </p:nvSpPr>
        <p:spPr>
          <a:xfrm>
            <a:off x="1257301" y="1944172"/>
            <a:ext cx="9139243" cy="923330"/>
          </a:xfrm>
          <a:prstGeom prst="rect">
            <a:avLst/>
          </a:prstGeom>
        </p:spPr>
        <p:txBody>
          <a:bodyPr wrap="square">
            <a:spAutoFit/>
          </a:bodyPr>
          <a:lstStyle/>
          <a:p>
            <a:br>
              <a:rPr lang="en-GB" dirty="0"/>
            </a:br>
            <a:br>
              <a:rPr lang="en-GB" dirty="0"/>
            </a:br>
            <a:endParaRPr lang="en-US" dirty="0"/>
          </a:p>
        </p:txBody>
      </p:sp>
      <p:pic>
        <p:nvPicPr>
          <p:cNvPr id="14" name="Picture 13">
            <a:extLst>
              <a:ext uri="{FF2B5EF4-FFF2-40B4-BE49-F238E27FC236}">
                <a16:creationId xmlns:a16="http://schemas.microsoft.com/office/drawing/2014/main" id="{F706C9D9-D6EB-1C40-8132-B443AB960A34}"/>
              </a:ext>
            </a:extLst>
          </p:cNvPr>
          <p:cNvPicPr>
            <a:picLocks noChangeAspect="1"/>
          </p:cNvPicPr>
          <p:nvPr/>
        </p:nvPicPr>
        <p:blipFill>
          <a:blip r:embed="rId2"/>
          <a:stretch>
            <a:fillRect/>
          </a:stretch>
        </p:blipFill>
        <p:spPr>
          <a:xfrm>
            <a:off x="2587238" y="1599215"/>
            <a:ext cx="6096000" cy="2407447"/>
          </a:xfrm>
          <a:prstGeom prst="rect">
            <a:avLst/>
          </a:prstGeom>
        </p:spPr>
      </p:pic>
      <p:sp>
        <p:nvSpPr>
          <p:cNvPr id="15" name="Rectangle 14">
            <a:extLst>
              <a:ext uri="{FF2B5EF4-FFF2-40B4-BE49-F238E27FC236}">
                <a16:creationId xmlns:a16="http://schemas.microsoft.com/office/drawing/2014/main" id="{6BAFBFF5-ED7A-9F45-B975-D9CC8A07D071}"/>
              </a:ext>
            </a:extLst>
          </p:cNvPr>
          <p:cNvSpPr/>
          <p:nvPr/>
        </p:nvSpPr>
        <p:spPr>
          <a:xfrm>
            <a:off x="1257301" y="4112196"/>
            <a:ext cx="6096000" cy="923330"/>
          </a:xfrm>
          <a:prstGeom prst="rect">
            <a:avLst/>
          </a:prstGeom>
        </p:spPr>
        <p:txBody>
          <a:bodyPr>
            <a:spAutoFit/>
          </a:bodyPr>
          <a:lstStyle/>
          <a:p>
            <a:r>
              <a:rPr lang="en-GB" b="1" dirty="0">
                <a:latin typeface="Lato"/>
              </a:rPr>
              <a:t>Feature Selection</a:t>
            </a:r>
          </a:p>
          <a:p>
            <a:br>
              <a:rPr lang="en-GB" dirty="0"/>
            </a:br>
            <a:endParaRPr lang="en-US" dirty="0"/>
          </a:p>
        </p:txBody>
      </p:sp>
      <p:sp>
        <p:nvSpPr>
          <p:cNvPr id="16" name="Rectangle 15">
            <a:extLst>
              <a:ext uri="{FF2B5EF4-FFF2-40B4-BE49-F238E27FC236}">
                <a16:creationId xmlns:a16="http://schemas.microsoft.com/office/drawing/2014/main" id="{6B5CE34D-9649-2B48-BEDC-F42925ECFD01}"/>
              </a:ext>
            </a:extLst>
          </p:cNvPr>
          <p:cNvSpPr/>
          <p:nvPr/>
        </p:nvSpPr>
        <p:spPr>
          <a:xfrm>
            <a:off x="1454492" y="4511355"/>
            <a:ext cx="10455728" cy="646331"/>
          </a:xfrm>
          <a:prstGeom prst="rect">
            <a:avLst/>
          </a:prstGeom>
        </p:spPr>
        <p:txBody>
          <a:bodyPr wrap="square">
            <a:spAutoFit/>
          </a:bodyPr>
          <a:lstStyle/>
          <a:p>
            <a:r>
              <a:rPr lang="en-GB" dirty="0"/>
              <a:t>divide given columns into two types of variables dependent(or target variable) and independent variable(or feature variables).</a:t>
            </a:r>
            <a:endParaRPr lang="en-US" dirty="0"/>
          </a:p>
        </p:txBody>
      </p:sp>
      <p:pic>
        <p:nvPicPr>
          <p:cNvPr id="17" name="Picture 16">
            <a:extLst>
              <a:ext uri="{FF2B5EF4-FFF2-40B4-BE49-F238E27FC236}">
                <a16:creationId xmlns:a16="http://schemas.microsoft.com/office/drawing/2014/main" id="{53BCE79B-A61D-0740-B17A-8681DB5FAD29}"/>
              </a:ext>
            </a:extLst>
          </p:cNvPr>
          <p:cNvPicPr>
            <a:picLocks noChangeAspect="1"/>
          </p:cNvPicPr>
          <p:nvPr/>
        </p:nvPicPr>
        <p:blipFill>
          <a:blip r:embed="rId3"/>
          <a:stretch>
            <a:fillRect/>
          </a:stretch>
        </p:blipFill>
        <p:spPr>
          <a:xfrm>
            <a:off x="3930730" y="5169552"/>
            <a:ext cx="7707106" cy="1711302"/>
          </a:xfrm>
          <a:prstGeom prst="rect">
            <a:avLst/>
          </a:prstGeom>
        </p:spPr>
      </p:pic>
    </p:spTree>
    <p:extLst>
      <p:ext uri="{BB962C8B-B14F-4D97-AF65-F5344CB8AC3E}">
        <p14:creationId xmlns:p14="http://schemas.microsoft.com/office/powerpoint/2010/main" val="87853757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05213981-51F6-DF41-9FC9-ABF4DFB3227D}"/>
              </a:ext>
            </a:extLst>
          </p:cNvPr>
          <p:cNvGrpSpPr/>
          <p:nvPr/>
        </p:nvGrpSpPr>
        <p:grpSpPr>
          <a:xfrm>
            <a:off x="180474" y="694619"/>
            <a:ext cx="647255" cy="738022"/>
            <a:chOff x="4753009" y="790578"/>
            <a:chExt cx="958096" cy="958096"/>
          </a:xfrm>
        </p:grpSpPr>
        <p:sp>
          <p:nvSpPr>
            <p:cNvPr id="3" name="TextBox 2">
              <a:extLst>
                <a:ext uri="{FF2B5EF4-FFF2-40B4-BE49-F238E27FC236}">
                  <a16:creationId xmlns:a16="http://schemas.microsoft.com/office/drawing/2014/main" id="{45F13D5F-44A1-934D-8551-BC8CE9DF6ABD}"/>
                </a:ext>
              </a:extLst>
            </p:cNvPr>
            <p:cNvSpPr txBox="1"/>
            <p:nvPr/>
          </p:nvSpPr>
          <p:spPr>
            <a:xfrm>
              <a:off x="4753009" y="914221"/>
              <a:ext cx="958096" cy="679241"/>
            </a:xfrm>
            <a:prstGeom prst="rect">
              <a:avLst/>
            </a:prstGeom>
            <a:noFill/>
          </p:spPr>
          <p:txBody>
            <a:bodyPr wrap="square" lIns="108000" rIns="108000" rtlCol="0">
              <a:spAutoFit/>
            </a:bodyPr>
            <a:lstStyle/>
            <a:p>
              <a:pPr algn="ctr"/>
              <a:r>
                <a:rPr lang="en-US" altLang="ko-KR" sz="2800" b="1" dirty="0">
                  <a:cs typeface="Arial" pitchFamily="34" charset="0"/>
                </a:rPr>
                <a:t>1</a:t>
              </a:r>
              <a:endParaRPr lang="ko-KR" altLang="en-US" sz="2800" b="1" dirty="0">
                <a:cs typeface="Arial" pitchFamily="34" charset="0"/>
              </a:endParaRPr>
            </a:p>
          </p:txBody>
        </p:sp>
        <p:sp>
          <p:nvSpPr>
            <p:cNvPr id="4" name="Freeform: Shape 44">
              <a:extLst>
                <a:ext uri="{FF2B5EF4-FFF2-40B4-BE49-F238E27FC236}">
                  <a16:creationId xmlns:a16="http://schemas.microsoft.com/office/drawing/2014/main" id="{743E4BC0-720D-0C4A-B403-BB84479457FC}"/>
                </a:ext>
              </a:extLst>
            </p:cNvPr>
            <p:cNvSpPr/>
            <p:nvPr/>
          </p:nvSpPr>
          <p:spPr>
            <a:xfrm>
              <a:off x="4753009" y="790578"/>
              <a:ext cx="958096" cy="958096"/>
            </a:xfrm>
            <a:custGeom>
              <a:avLst/>
              <a:gdLst>
                <a:gd name="connsiteX0" fmla="*/ 591326 w 1182653"/>
                <a:gd name="connsiteY0" fmla="*/ 99202 h 1182653"/>
                <a:gd name="connsiteX1" fmla="*/ 542935 w 1182653"/>
                <a:gd name="connsiteY1" fmla="*/ 119164 h 1182653"/>
                <a:gd name="connsiteX2" fmla="*/ 119164 w 1182653"/>
                <a:gd name="connsiteY2" fmla="*/ 542935 h 1182653"/>
                <a:gd name="connsiteX3" fmla="*/ 119164 w 1182653"/>
                <a:gd name="connsiteY3" fmla="*/ 639718 h 1182653"/>
                <a:gd name="connsiteX4" fmla="*/ 542935 w 1182653"/>
                <a:gd name="connsiteY4" fmla="*/ 1063489 h 1182653"/>
                <a:gd name="connsiteX5" fmla="*/ 639718 w 1182653"/>
                <a:gd name="connsiteY5" fmla="*/ 1063489 h 1182653"/>
                <a:gd name="connsiteX6" fmla="*/ 1063489 w 1182653"/>
                <a:gd name="connsiteY6" fmla="*/ 639718 h 1182653"/>
                <a:gd name="connsiteX7" fmla="*/ 1063489 w 1182653"/>
                <a:gd name="connsiteY7" fmla="*/ 542935 h 1182653"/>
                <a:gd name="connsiteX8" fmla="*/ 639718 w 1182653"/>
                <a:gd name="connsiteY8" fmla="*/ 119164 h 1182653"/>
                <a:gd name="connsiteX9" fmla="*/ 591326 w 1182653"/>
                <a:gd name="connsiteY9" fmla="*/ 99202 h 1182653"/>
                <a:gd name="connsiteX10" fmla="*/ 591327 w 1182653"/>
                <a:gd name="connsiteY10" fmla="*/ 0 h 1182653"/>
                <a:gd name="connsiteX11" fmla="*/ 654581 w 1182653"/>
                <a:gd name="connsiteY11" fmla="*/ 26183 h 1182653"/>
                <a:gd name="connsiteX12" fmla="*/ 1156470 w 1182653"/>
                <a:gd name="connsiteY12" fmla="*/ 528072 h 1182653"/>
                <a:gd name="connsiteX13" fmla="*/ 1156470 w 1182653"/>
                <a:gd name="connsiteY13" fmla="*/ 654581 h 1182653"/>
                <a:gd name="connsiteX14" fmla="*/ 654581 w 1182653"/>
                <a:gd name="connsiteY14" fmla="*/ 1156470 h 1182653"/>
                <a:gd name="connsiteX15" fmla="*/ 528072 w 1182653"/>
                <a:gd name="connsiteY15" fmla="*/ 1156470 h 1182653"/>
                <a:gd name="connsiteX16" fmla="*/ 26184 w 1182653"/>
                <a:gd name="connsiteY16" fmla="*/ 654581 h 1182653"/>
                <a:gd name="connsiteX17" fmla="*/ 26184 w 1182653"/>
                <a:gd name="connsiteY17" fmla="*/ 528072 h 1182653"/>
                <a:gd name="connsiteX18" fmla="*/ 528072 w 1182653"/>
                <a:gd name="connsiteY18" fmla="*/ 26183 h 1182653"/>
                <a:gd name="connsiteX19" fmla="*/ 591327 w 1182653"/>
                <a:gd name="connsiteY19" fmla="*/ 0 h 1182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82653" h="1182653">
                  <a:moveTo>
                    <a:pt x="591326" y="99202"/>
                  </a:moveTo>
                  <a:cubicBezTo>
                    <a:pt x="573784" y="99202"/>
                    <a:pt x="556242" y="105856"/>
                    <a:pt x="542935" y="119164"/>
                  </a:cubicBezTo>
                  <a:lnTo>
                    <a:pt x="119164" y="542935"/>
                  </a:lnTo>
                  <a:cubicBezTo>
                    <a:pt x="92548" y="569550"/>
                    <a:pt x="92548" y="613102"/>
                    <a:pt x="119164" y="639718"/>
                  </a:cubicBezTo>
                  <a:lnTo>
                    <a:pt x="542935" y="1063489"/>
                  </a:lnTo>
                  <a:cubicBezTo>
                    <a:pt x="569550" y="1090104"/>
                    <a:pt x="613102" y="1090104"/>
                    <a:pt x="639718" y="1063489"/>
                  </a:cubicBezTo>
                  <a:lnTo>
                    <a:pt x="1063489" y="639718"/>
                  </a:lnTo>
                  <a:cubicBezTo>
                    <a:pt x="1090450" y="613102"/>
                    <a:pt x="1090450" y="569550"/>
                    <a:pt x="1063489" y="542935"/>
                  </a:cubicBezTo>
                  <a:lnTo>
                    <a:pt x="639718" y="119164"/>
                  </a:lnTo>
                  <a:cubicBezTo>
                    <a:pt x="626410" y="105856"/>
                    <a:pt x="608868" y="99202"/>
                    <a:pt x="591326" y="99202"/>
                  </a:cubicBezTo>
                  <a:close/>
                  <a:moveTo>
                    <a:pt x="591327" y="0"/>
                  </a:moveTo>
                  <a:cubicBezTo>
                    <a:pt x="614226" y="0"/>
                    <a:pt x="637126" y="8728"/>
                    <a:pt x="654581" y="26183"/>
                  </a:cubicBezTo>
                  <a:lnTo>
                    <a:pt x="1156470" y="528072"/>
                  </a:lnTo>
                  <a:cubicBezTo>
                    <a:pt x="1191381" y="562983"/>
                    <a:pt x="1191381" y="619670"/>
                    <a:pt x="1156470" y="654581"/>
                  </a:cubicBezTo>
                  <a:lnTo>
                    <a:pt x="654581" y="1156470"/>
                  </a:lnTo>
                  <a:cubicBezTo>
                    <a:pt x="619670" y="1191381"/>
                    <a:pt x="562983" y="1191381"/>
                    <a:pt x="528072" y="1156470"/>
                  </a:cubicBezTo>
                  <a:lnTo>
                    <a:pt x="26184" y="654581"/>
                  </a:lnTo>
                  <a:cubicBezTo>
                    <a:pt x="-8728" y="619670"/>
                    <a:pt x="-8728" y="562983"/>
                    <a:pt x="26184" y="528072"/>
                  </a:cubicBezTo>
                  <a:lnTo>
                    <a:pt x="528072" y="26183"/>
                  </a:lnTo>
                  <a:cubicBezTo>
                    <a:pt x="545528" y="8728"/>
                    <a:pt x="568427" y="0"/>
                    <a:pt x="591327" y="0"/>
                  </a:cubicBezTo>
                  <a:close/>
                </a:path>
              </a:pathLst>
            </a:custGeom>
            <a:solidFill>
              <a:schemeClr val="accent1"/>
            </a:solidFill>
            <a:ln w="9525" cap="flat">
              <a:noFill/>
              <a:prstDash val="solid"/>
              <a:miter/>
            </a:ln>
          </p:spPr>
          <p:txBody>
            <a:bodyPr rtlCol="0" anchor="ctr"/>
            <a:lstStyle/>
            <a:p>
              <a:endParaRPr lang="en-US" dirty="0"/>
            </a:p>
          </p:txBody>
        </p:sp>
      </p:grpSp>
      <p:sp>
        <p:nvSpPr>
          <p:cNvPr id="8" name="TextBox 7">
            <a:extLst>
              <a:ext uri="{FF2B5EF4-FFF2-40B4-BE49-F238E27FC236}">
                <a16:creationId xmlns:a16="http://schemas.microsoft.com/office/drawing/2014/main" id="{B09DF1BC-3D41-7142-8A2F-5C187C6A3C8D}"/>
              </a:ext>
            </a:extLst>
          </p:cNvPr>
          <p:cNvSpPr txBox="1"/>
          <p:nvPr/>
        </p:nvSpPr>
        <p:spPr>
          <a:xfrm>
            <a:off x="860162" y="832797"/>
            <a:ext cx="8099300" cy="461665"/>
          </a:xfrm>
          <a:prstGeom prst="rect">
            <a:avLst/>
          </a:prstGeom>
          <a:noFill/>
        </p:spPr>
        <p:txBody>
          <a:bodyPr wrap="square" rtlCol="0">
            <a:spAutoFit/>
          </a:bodyPr>
          <a:lstStyle/>
          <a:p>
            <a:r>
              <a:rPr lang="en-US" altLang="ko-KR" sz="2400" b="1" dirty="0">
                <a:cs typeface="Arial" pitchFamily="34" charset="0"/>
              </a:rPr>
              <a:t>Machine Learning: Regression, Clustering, and Classification</a:t>
            </a:r>
          </a:p>
        </p:txBody>
      </p:sp>
      <p:sp>
        <p:nvSpPr>
          <p:cNvPr id="9" name="TextBox 8">
            <a:extLst>
              <a:ext uri="{FF2B5EF4-FFF2-40B4-BE49-F238E27FC236}">
                <a16:creationId xmlns:a16="http://schemas.microsoft.com/office/drawing/2014/main" id="{E8221E3D-C6A9-E844-801B-1B996F03E9C0}"/>
              </a:ext>
            </a:extLst>
          </p:cNvPr>
          <p:cNvSpPr txBox="1"/>
          <p:nvPr/>
        </p:nvSpPr>
        <p:spPr>
          <a:xfrm>
            <a:off x="860162" y="1379832"/>
            <a:ext cx="1727076" cy="369332"/>
          </a:xfrm>
          <a:prstGeom prst="rect">
            <a:avLst/>
          </a:prstGeom>
          <a:noFill/>
        </p:spPr>
        <p:txBody>
          <a:bodyPr wrap="none" rtlCol="0">
            <a:spAutoFit/>
          </a:bodyPr>
          <a:lstStyle/>
          <a:p>
            <a:pPr marL="285750" indent="-285750">
              <a:buFont typeface="Wingdings" pitchFamily="2" charset="2"/>
              <a:buChar char="q"/>
            </a:pPr>
            <a:r>
              <a:rPr lang="en-US" dirty="0"/>
              <a:t>Decision Tree</a:t>
            </a:r>
          </a:p>
        </p:txBody>
      </p:sp>
      <p:sp>
        <p:nvSpPr>
          <p:cNvPr id="5" name="Rectangle 4">
            <a:extLst>
              <a:ext uri="{FF2B5EF4-FFF2-40B4-BE49-F238E27FC236}">
                <a16:creationId xmlns:a16="http://schemas.microsoft.com/office/drawing/2014/main" id="{E78DDE2E-D053-2E4D-A286-58A580B3E47E}"/>
              </a:ext>
            </a:extLst>
          </p:cNvPr>
          <p:cNvSpPr/>
          <p:nvPr/>
        </p:nvSpPr>
        <p:spPr>
          <a:xfrm>
            <a:off x="1257301" y="1944172"/>
            <a:ext cx="9139243" cy="923330"/>
          </a:xfrm>
          <a:prstGeom prst="rect">
            <a:avLst/>
          </a:prstGeom>
        </p:spPr>
        <p:txBody>
          <a:bodyPr wrap="square">
            <a:spAutoFit/>
          </a:bodyPr>
          <a:lstStyle/>
          <a:p>
            <a:br>
              <a:rPr lang="en-GB" dirty="0"/>
            </a:br>
            <a:br>
              <a:rPr lang="en-GB" dirty="0"/>
            </a:br>
            <a:endParaRPr lang="en-US" dirty="0"/>
          </a:p>
        </p:txBody>
      </p:sp>
      <p:sp>
        <p:nvSpPr>
          <p:cNvPr id="6" name="Rectangle 5">
            <a:extLst>
              <a:ext uri="{FF2B5EF4-FFF2-40B4-BE49-F238E27FC236}">
                <a16:creationId xmlns:a16="http://schemas.microsoft.com/office/drawing/2014/main" id="{52236295-724E-504C-BDDD-E7F821C0B624}"/>
              </a:ext>
            </a:extLst>
          </p:cNvPr>
          <p:cNvSpPr/>
          <p:nvPr/>
        </p:nvSpPr>
        <p:spPr>
          <a:xfrm>
            <a:off x="1257301" y="1888860"/>
            <a:ext cx="6096000" cy="923330"/>
          </a:xfrm>
          <a:prstGeom prst="rect">
            <a:avLst/>
          </a:prstGeom>
        </p:spPr>
        <p:txBody>
          <a:bodyPr>
            <a:spAutoFit/>
          </a:bodyPr>
          <a:lstStyle/>
          <a:p>
            <a:r>
              <a:rPr lang="en-GB" b="1" dirty="0">
                <a:latin typeface="Lato"/>
              </a:rPr>
              <a:t>Splitting Data</a:t>
            </a:r>
          </a:p>
          <a:p>
            <a:br>
              <a:rPr lang="en-GB" dirty="0"/>
            </a:br>
            <a:endParaRPr lang="en-US" dirty="0"/>
          </a:p>
        </p:txBody>
      </p:sp>
      <p:sp>
        <p:nvSpPr>
          <p:cNvPr id="7" name="Rectangle 6">
            <a:extLst>
              <a:ext uri="{FF2B5EF4-FFF2-40B4-BE49-F238E27FC236}">
                <a16:creationId xmlns:a16="http://schemas.microsoft.com/office/drawing/2014/main" id="{EFA09A83-36C9-9B40-9364-E353808EF42E}"/>
              </a:ext>
            </a:extLst>
          </p:cNvPr>
          <p:cNvSpPr/>
          <p:nvPr/>
        </p:nvSpPr>
        <p:spPr>
          <a:xfrm>
            <a:off x="1496785" y="2305555"/>
            <a:ext cx="10308771" cy="646331"/>
          </a:xfrm>
          <a:prstGeom prst="rect">
            <a:avLst/>
          </a:prstGeom>
        </p:spPr>
        <p:txBody>
          <a:bodyPr wrap="square">
            <a:spAutoFit/>
          </a:bodyPr>
          <a:lstStyle/>
          <a:p>
            <a:r>
              <a:rPr lang="en-GB" dirty="0"/>
              <a:t>Split the dataset by using function </a:t>
            </a:r>
            <a:r>
              <a:rPr lang="en-GB" dirty="0" err="1"/>
              <a:t>train_test_split</a:t>
            </a:r>
            <a:r>
              <a:rPr lang="en-GB" dirty="0"/>
              <a:t>(). You need to pass 3 parameters features, target, and </a:t>
            </a:r>
            <a:r>
              <a:rPr lang="en-GB" dirty="0" err="1"/>
              <a:t>test_set</a:t>
            </a:r>
            <a:r>
              <a:rPr lang="en-GB" dirty="0"/>
              <a:t> size.</a:t>
            </a:r>
            <a:endParaRPr lang="en-US" dirty="0"/>
          </a:p>
        </p:txBody>
      </p:sp>
      <p:sp>
        <p:nvSpPr>
          <p:cNvPr id="10" name="Rectangle 9">
            <a:extLst>
              <a:ext uri="{FF2B5EF4-FFF2-40B4-BE49-F238E27FC236}">
                <a16:creationId xmlns:a16="http://schemas.microsoft.com/office/drawing/2014/main" id="{303EC3FC-08C5-EF44-AE54-81471045C103}"/>
              </a:ext>
            </a:extLst>
          </p:cNvPr>
          <p:cNvSpPr/>
          <p:nvPr/>
        </p:nvSpPr>
        <p:spPr>
          <a:xfrm>
            <a:off x="696686" y="3121708"/>
            <a:ext cx="11108870" cy="523220"/>
          </a:xfrm>
          <a:prstGeom prst="rect">
            <a:avLst/>
          </a:prstGeom>
          <a:solidFill>
            <a:srgbClr val="002B35"/>
          </a:solidFill>
        </p:spPr>
        <p:txBody>
          <a:bodyPr wrap="square">
            <a:spAutoFit/>
          </a:bodyPr>
          <a:lstStyle/>
          <a:p>
            <a:r>
              <a:rPr lang="en-GB" sz="1400" dirty="0">
                <a:solidFill>
                  <a:srgbClr val="586E75"/>
                </a:solidFill>
                <a:latin typeface="Courier New" panose="02070309020205020404" pitchFamily="49" charset="0"/>
              </a:rPr>
              <a:t># Split dataset into training set and test set</a:t>
            </a:r>
            <a:r>
              <a:rPr lang="en-GB" sz="1400" dirty="0">
                <a:solidFill>
                  <a:srgbClr val="839496"/>
                </a:solidFill>
                <a:latin typeface="Courier New" panose="02070309020205020404" pitchFamily="49" charset="0"/>
              </a:rPr>
              <a:t> </a:t>
            </a:r>
            <a:r>
              <a:rPr lang="en-GB" sz="1400" dirty="0" err="1">
                <a:solidFill>
                  <a:srgbClr val="839496"/>
                </a:solidFill>
                <a:latin typeface="Courier New" panose="02070309020205020404" pitchFamily="49" charset="0"/>
              </a:rPr>
              <a:t>X_train</a:t>
            </a:r>
            <a:r>
              <a:rPr lang="en-GB" sz="1400" dirty="0">
                <a:solidFill>
                  <a:srgbClr val="839496"/>
                </a:solidFill>
                <a:latin typeface="Courier New" panose="02070309020205020404" pitchFamily="49" charset="0"/>
              </a:rPr>
              <a:t>, </a:t>
            </a:r>
            <a:r>
              <a:rPr lang="en-GB" sz="1400" dirty="0" err="1">
                <a:solidFill>
                  <a:srgbClr val="839496"/>
                </a:solidFill>
                <a:latin typeface="Courier New" panose="02070309020205020404" pitchFamily="49" charset="0"/>
              </a:rPr>
              <a:t>X_test</a:t>
            </a:r>
            <a:r>
              <a:rPr lang="en-GB" sz="1400" dirty="0">
                <a:solidFill>
                  <a:srgbClr val="839496"/>
                </a:solidFill>
                <a:latin typeface="Courier New" panose="02070309020205020404" pitchFamily="49" charset="0"/>
              </a:rPr>
              <a:t>, </a:t>
            </a:r>
            <a:r>
              <a:rPr lang="en-GB" sz="1400" dirty="0" err="1">
                <a:solidFill>
                  <a:srgbClr val="839496"/>
                </a:solidFill>
                <a:latin typeface="Courier New" panose="02070309020205020404" pitchFamily="49" charset="0"/>
              </a:rPr>
              <a:t>y_train</a:t>
            </a:r>
            <a:r>
              <a:rPr lang="en-GB" sz="1400" dirty="0">
                <a:solidFill>
                  <a:srgbClr val="839496"/>
                </a:solidFill>
                <a:latin typeface="Courier New" panose="02070309020205020404" pitchFamily="49" charset="0"/>
              </a:rPr>
              <a:t>, </a:t>
            </a:r>
            <a:r>
              <a:rPr lang="en-GB" sz="1400" dirty="0" err="1">
                <a:solidFill>
                  <a:srgbClr val="839496"/>
                </a:solidFill>
                <a:latin typeface="Courier New" panose="02070309020205020404" pitchFamily="49" charset="0"/>
              </a:rPr>
              <a:t>y_test</a:t>
            </a:r>
            <a:r>
              <a:rPr lang="en-GB" sz="1400" dirty="0">
                <a:solidFill>
                  <a:srgbClr val="839496"/>
                </a:solidFill>
                <a:latin typeface="Courier New" panose="02070309020205020404" pitchFamily="49" charset="0"/>
              </a:rPr>
              <a:t> = </a:t>
            </a:r>
            <a:r>
              <a:rPr lang="en-GB" sz="1400" dirty="0" err="1">
                <a:solidFill>
                  <a:srgbClr val="839496"/>
                </a:solidFill>
                <a:latin typeface="Courier New" panose="02070309020205020404" pitchFamily="49" charset="0"/>
              </a:rPr>
              <a:t>train_test_split</a:t>
            </a:r>
            <a:r>
              <a:rPr lang="en-GB" sz="1400" dirty="0">
                <a:solidFill>
                  <a:srgbClr val="839496"/>
                </a:solidFill>
                <a:latin typeface="Courier New" panose="02070309020205020404" pitchFamily="49" charset="0"/>
              </a:rPr>
              <a:t>(X, y, </a:t>
            </a:r>
            <a:r>
              <a:rPr lang="en-GB" sz="1400" dirty="0" err="1">
                <a:solidFill>
                  <a:srgbClr val="839496"/>
                </a:solidFill>
                <a:latin typeface="Courier New" panose="02070309020205020404" pitchFamily="49" charset="0"/>
              </a:rPr>
              <a:t>test_size</a:t>
            </a:r>
            <a:r>
              <a:rPr lang="en-GB" sz="1400" dirty="0">
                <a:solidFill>
                  <a:srgbClr val="839496"/>
                </a:solidFill>
                <a:latin typeface="Courier New" panose="02070309020205020404" pitchFamily="49" charset="0"/>
              </a:rPr>
              <a:t>=</a:t>
            </a:r>
            <a:r>
              <a:rPr lang="en-GB" sz="1400" dirty="0">
                <a:solidFill>
                  <a:srgbClr val="2AA198"/>
                </a:solidFill>
                <a:latin typeface="Courier New" panose="02070309020205020404" pitchFamily="49" charset="0"/>
              </a:rPr>
              <a:t>0.3</a:t>
            </a:r>
            <a:r>
              <a:rPr lang="en-GB" sz="1400" dirty="0">
                <a:solidFill>
                  <a:srgbClr val="839496"/>
                </a:solidFill>
                <a:latin typeface="Courier New" panose="02070309020205020404" pitchFamily="49" charset="0"/>
              </a:rPr>
              <a:t>, </a:t>
            </a:r>
            <a:r>
              <a:rPr lang="en-GB" sz="1400" dirty="0" err="1">
                <a:solidFill>
                  <a:srgbClr val="839496"/>
                </a:solidFill>
                <a:latin typeface="Courier New" panose="02070309020205020404" pitchFamily="49" charset="0"/>
              </a:rPr>
              <a:t>random_state</a:t>
            </a:r>
            <a:r>
              <a:rPr lang="en-GB" sz="1400" dirty="0">
                <a:solidFill>
                  <a:srgbClr val="839496"/>
                </a:solidFill>
                <a:latin typeface="Courier New" panose="02070309020205020404" pitchFamily="49" charset="0"/>
              </a:rPr>
              <a:t>=</a:t>
            </a:r>
            <a:r>
              <a:rPr lang="en-GB" sz="1400" dirty="0">
                <a:solidFill>
                  <a:srgbClr val="2AA198"/>
                </a:solidFill>
                <a:latin typeface="Courier New" panose="02070309020205020404" pitchFamily="49" charset="0"/>
              </a:rPr>
              <a:t>1</a:t>
            </a:r>
            <a:r>
              <a:rPr lang="en-GB" sz="1400" dirty="0">
                <a:solidFill>
                  <a:srgbClr val="839496"/>
                </a:solidFill>
                <a:latin typeface="Courier New" panose="02070309020205020404" pitchFamily="49" charset="0"/>
              </a:rPr>
              <a:t>) </a:t>
            </a:r>
            <a:r>
              <a:rPr lang="en-GB" sz="1400" dirty="0">
                <a:solidFill>
                  <a:srgbClr val="586E75"/>
                </a:solidFill>
                <a:latin typeface="Courier New" panose="02070309020205020404" pitchFamily="49" charset="0"/>
              </a:rPr>
              <a:t># 70% training and 30% test</a:t>
            </a:r>
            <a:endParaRPr lang="en-US" sz="1400" dirty="0"/>
          </a:p>
        </p:txBody>
      </p:sp>
      <p:sp>
        <p:nvSpPr>
          <p:cNvPr id="11" name="Rectangle 10">
            <a:extLst>
              <a:ext uri="{FF2B5EF4-FFF2-40B4-BE49-F238E27FC236}">
                <a16:creationId xmlns:a16="http://schemas.microsoft.com/office/drawing/2014/main" id="{D5E3ED68-69E2-B344-A8DD-3EAC93D0A367}"/>
              </a:ext>
            </a:extLst>
          </p:cNvPr>
          <p:cNvSpPr/>
          <p:nvPr/>
        </p:nvSpPr>
        <p:spPr>
          <a:xfrm>
            <a:off x="1257301" y="3954446"/>
            <a:ext cx="6096000" cy="923330"/>
          </a:xfrm>
          <a:prstGeom prst="rect">
            <a:avLst/>
          </a:prstGeom>
        </p:spPr>
        <p:txBody>
          <a:bodyPr>
            <a:spAutoFit/>
          </a:bodyPr>
          <a:lstStyle/>
          <a:p>
            <a:r>
              <a:rPr lang="en-GB" b="1" dirty="0">
                <a:latin typeface="Lato"/>
              </a:rPr>
              <a:t>Building Decision Tree Model</a:t>
            </a:r>
          </a:p>
          <a:p>
            <a:br>
              <a:rPr lang="en-GB" dirty="0"/>
            </a:br>
            <a:endParaRPr lang="en-US" dirty="0"/>
          </a:p>
        </p:txBody>
      </p:sp>
      <p:pic>
        <p:nvPicPr>
          <p:cNvPr id="12" name="Picture 11">
            <a:extLst>
              <a:ext uri="{FF2B5EF4-FFF2-40B4-BE49-F238E27FC236}">
                <a16:creationId xmlns:a16="http://schemas.microsoft.com/office/drawing/2014/main" id="{64B24CEC-DABD-4248-BAD3-3821D3317487}"/>
              </a:ext>
            </a:extLst>
          </p:cNvPr>
          <p:cNvPicPr>
            <a:picLocks noChangeAspect="1"/>
          </p:cNvPicPr>
          <p:nvPr/>
        </p:nvPicPr>
        <p:blipFill>
          <a:blip r:embed="rId2"/>
          <a:stretch>
            <a:fillRect/>
          </a:stretch>
        </p:blipFill>
        <p:spPr>
          <a:xfrm>
            <a:off x="2641667" y="4487031"/>
            <a:ext cx="5661480" cy="2309435"/>
          </a:xfrm>
          <a:prstGeom prst="rect">
            <a:avLst/>
          </a:prstGeom>
        </p:spPr>
      </p:pic>
    </p:spTree>
    <p:extLst>
      <p:ext uri="{BB962C8B-B14F-4D97-AF65-F5344CB8AC3E}">
        <p14:creationId xmlns:p14="http://schemas.microsoft.com/office/powerpoint/2010/main" val="396137979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05213981-51F6-DF41-9FC9-ABF4DFB3227D}"/>
              </a:ext>
            </a:extLst>
          </p:cNvPr>
          <p:cNvGrpSpPr/>
          <p:nvPr/>
        </p:nvGrpSpPr>
        <p:grpSpPr>
          <a:xfrm>
            <a:off x="180474" y="694619"/>
            <a:ext cx="647255" cy="738022"/>
            <a:chOff x="4753009" y="790578"/>
            <a:chExt cx="958096" cy="958096"/>
          </a:xfrm>
        </p:grpSpPr>
        <p:sp>
          <p:nvSpPr>
            <p:cNvPr id="3" name="TextBox 2">
              <a:extLst>
                <a:ext uri="{FF2B5EF4-FFF2-40B4-BE49-F238E27FC236}">
                  <a16:creationId xmlns:a16="http://schemas.microsoft.com/office/drawing/2014/main" id="{45F13D5F-44A1-934D-8551-BC8CE9DF6ABD}"/>
                </a:ext>
              </a:extLst>
            </p:cNvPr>
            <p:cNvSpPr txBox="1"/>
            <p:nvPr/>
          </p:nvSpPr>
          <p:spPr>
            <a:xfrm>
              <a:off x="4753009" y="914221"/>
              <a:ext cx="958096" cy="679241"/>
            </a:xfrm>
            <a:prstGeom prst="rect">
              <a:avLst/>
            </a:prstGeom>
            <a:noFill/>
          </p:spPr>
          <p:txBody>
            <a:bodyPr wrap="square" lIns="108000" rIns="108000" rtlCol="0">
              <a:spAutoFit/>
            </a:bodyPr>
            <a:lstStyle/>
            <a:p>
              <a:pPr algn="ctr"/>
              <a:r>
                <a:rPr lang="en-US" altLang="ko-KR" sz="2800" b="1" dirty="0">
                  <a:cs typeface="Arial" pitchFamily="34" charset="0"/>
                </a:rPr>
                <a:t>1</a:t>
              </a:r>
              <a:endParaRPr lang="ko-KR" altLang="en-US" sz="2800" b="1" dirty="0">
                <a:cs typeface="Arial" pitchFamily="34" charset="0"/>
              </a:endParaRPr>
            </a:p>
          </p:txBody>
        </p:sp>
        <p:sp>
          <p:nvSpPr>
            <p:cNvPr id="4" name="Freeform: Shape 44">
              <a:extLst>
                <a:ext uri="{FF2B5EF4-FFF2-40B4-BE49-F238E27FC236}">
                  <a16:creationId xmlns:a16="http://schemas.microsoft.com/office/drawing/2014/main" id="{743E4BC0-720D-0C4A-B403-BB84479457FC}"/>
                </a:ext>
              </a:extLst>
            </p:cNvPr>
            <p:cNvSpPr/>
            <p:nvPr/>
          </p:nvSpPr>
          <p:spPr>
            <a:xfrm>
              <a:off x="4753009" y="790578"/>
              <a:ext cx="958096" cy="958096"/>
            </a:xfrm>
            <a:custGeom>
              <a:avLst/>
              <a:gdLst>
                <a:gd name="connsiteX0" fmla="*/ 591326 w 1182653"/>
                <a:gd name="connsiteY0" fmla="*/ 99202 h 1182653"/>
                <a:gd name="connsiteX1" fmla="*/ 542935 w 1182653"/>
                <a:gd name="connsiteY1" fmla="*/ 119164 h 1182653"/>
                <a:gd name="connsiteX2" fmla="*/ 119164 w 1182653"/>
                <a:gd name="connsiteY2" fmla="*/ 542935 h 1182653"/>
                <a:gd name="connsiteX3" fmla="*/ 119164 w 1182653"/>
                <a:gd name="connsiteY3" fmla="*/ 639718 h 1182653"/>
                <a:gd name="connsiteX4" fmla="*/ 542935 w 1182653"/>
                <a:gd name="connsiteY4" fmla="*/ 1063489 h 1182653"/>
                <a:gd name="connsiteX5" fmla="*/ 639718 w 1182653"/>
                <a:gd name="connsiteY5" fmla="*/ 1063489 h 1182653"/>
                <a:gd name="connsiteX6" fmla="*/ 1063489 w 1182653"/>
                <a:gd name="connsiteY6" fmla="*/ 639718 h 1182653"/>
                <a:gd name="connsiteX7" fmla="*/ 1063489 w 1182653"/>
                <a:gd name="connsiteY7" fmla="*/ 542935 h 1182653"/>
                <a:gd name="connsiteX8" fmla="*/ 639718 w 1182653"/>
                <a:gd name="connsiteY8" fmla="*/ 119164 h 1182653"/>
                <a:gd name="connsiteX9" fmla="*/ 591326 w 1182653"/>
                <a:gd name="connsiteY9" fmla="*/ 99202 h 1182653"/>
                <a:gd name="connsiteX10" fmla="*/ 591327 w 1182653"/>
                <a:gd name="connsiteY10" fmla="*/ 0 h 1182653"/>
                <a:gd name="connsiteX11" fmla="*/ 654581 w 1182653"/>
                <a:gd name="connsiteY11" fmla="*/ 26183 h 1182653"/>
                <a:gd name="connsiteX12" fmla="*/ 1156470 w 1182653"/>
                <a:gd name="connsiteY12" fmla="*/ 528072 h 1182653"/>
                <a:gd name="connsiteX13" fmla="*/ 1156470 w 1182653"/>
                <a:gd name="connsiteY13" fmla="*/ 654581 h 1182653"/>
                <a:gd name="connsiteX14" fmla="*/ 654581 w 1182653"/>
                <a:gd name="connsiteY14" fmla="*/ 1156470 h 1182653"/>
                <a:gd name="connsiteX15" fmla="*/ 528072 w 1182653"/>
                <a:gd name="connsiteY15" fmla="*/ 1156470 h 1182653"/>
                <a:gd name="connsiteX16" fmla="*/ 26184 w 1182653"/>
                <a:gd name="connsiteY16" fmla="*/ 654581 h 1182653"/>
                <a:gd name="connsiteX17" fmla="*/ 26184 w 1182653"/>
                <a:gd name="connsiteY17" fmla="*/ 528072 h 1182653"/>
                <a:gd name="connsiteX18" fmla="*/ 528072 w 1182653"/>
                <a:gd name="connsiteY18" fmla="*/ 26183 h 1182653"/>
                <a:gd name="connsiteX19" fmla="*/ 591327 w 1182653"/>
                <a:gd name="connsiteY19" fmla="*/ 0 h 1182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82653" h="1182653">
                  <a:moveTo>
                    <a:pt x="591326" y="99202"/>
                  </a:moveTo>
                  <a:cubicBezTo>
                    <a:pt x="573784" y="99202"/>
                    <a:pt x="556242" y="105856"/>
                    <a:pt x="542935" y="119164"/>
                  </a:cubicBezTo>
                  <a:lnTo>
                    <a:pt x="119164" y="542935"/>
                  </a:lnTo>
                  <a:cubicBezTo>
                    <a:pt x="92548" y="569550"/>
                    <a:pt x="92548" y="613102"/>
                    <a:pt x="119164" y="639718"/>
                  </a:cubicBezTo>
                  <a:lnTo>
                    <a:pt x="542935" y="1063489"/>
                  </a:lnTo>
                  <a:cubicBezTo>
                    <a:pt x="569550" y="1090104"/>
                    <a:pt x="613102" y="1090104"/>
                    <a:pt x="639718" y="1063489"/>
                  </a:cubicBezTo>
                  <a:lnTo>
                    <a:pt x="1063489" y="639718"/>
                  </a:lnTo>
                  <a:cubicBezTo>
                    <a:pt x="1090450" y="613102"/>
                    <a:pt x="1090450" y="569550"/>
                    <a:pt x="1063489" y="542935"/>
                  </a:cubicBezTo>
                  <a:lnTo>
                    <a:pt x="639718" y="119164"/>
                  </a:lnTo>
                  <a:cubicBezTo>
                    <a:pt x="626410" y="105856"/>
                    <a:pt x="608868" y="99202"/>
                    <a:pt x="591326" y="99202"/>
                  </a:cubicBezTo>
                  <a:close/>
                  <a:moveTo>
                    <a:pt x="591327" y="0"/>
                  </a:moveTo>
                  <a:cubicBezTo>
                    <a:pt x="614226" y="0"/>
                    <a:pt x="637126" y="8728"/>
                    <a:pt x="654581" y="26183"/>
                  </a:cubicBezTo>
                  <a:lnTo>
                    <a:pt x="1156470" y="528072"/>
                  </a:lnTo>
                  <a:cubicBezTo>
                    <a:pt x="1191381" y="562983"/>
                    <a:pt x="1191381" y="619670"/>
                    <a:pt x="1156470" y="654581"/>
                  </a:cubicBezTo>
                  <a:lnTo>
                    <a:pt x="654581" y="1156470"/>
                  </a:lnTo>
                  <a:cubicBezTo>
                    <a:pt x="619670" y="1191381"/>
                    <a:pt x="562983" y="1191381"/>
                    <a:pt x="528072" y="1156470"/>
                  </a:cubicBezTo>
                  <a:lnTo>
                    <a:pt x="26184" y="654581"/>
                  </a:lnTo>
                  <a:cubicBezTo>
                    <a:pt x="-8728" y="619670"/>
                    <a:pt x="-8728" y="562983"/>
                    <a:pt x="26184" y="528072"/>
                  </a:cubicBezTo>
                  <a:lnTo>
                    <a:pt x="528072" y="26183"/>
                  </a:lnTo>
                  <a:cubicBezTo>
                    <a:pt x="545528" y="8728"/>
                    <a:pt x="568427" y="0"/>
                    <a:pt x="591327" y="0"/>
                  </a:cubicBezTo>
                  <a:close/>
                </a:path>
              </a:pathLst>
            </a:custGeom>
            <a:solidFill>
              <a:schemeClr val="accent1"/>
            </a:solidFill>
            <a:ln w="9525" cap="flat">
              <a:noFill/>
              <a:prstDash val="solid"/>
              <a:miter/>
            </a:ln>
          </p:spPr>
          <p:txBody>
            <a:bodyPr rtlCol="0" anchor="ctr"/>
            <a:lstStyle/>
            <a:p>
              <a:endParaRPr lang="en-US" dirty="0"/>
            </a:p>
          </p:txBody>
        </p:sp>
      </p:grpSp>
      <p:sp>
        <p:nvSpPr>
          <p:cNvPr id="8" name="TextBox 7">
            <a:extLst>
              <a:ext uri="{FF2B5EF4-FFF2-40B4-BE49-F238E27FC236}">
                <a16:creationId xmlns:a16="http://schemas.microsoft.com/office/drawing/2014/main" id="{B09DF1BC-3D41-7142-8A2F-5C187C6A3C8D}"/>
              </a:ext>
            </a:extLst>
          </p:cNvPr>
          <p:cNvSpPr txBox="1"/>
          <p:nvPr/>
        </p:nvSpPr>
        <p:spPr>
          <a:xfrm>
            <a:off x="860162" y="832797"/>
            <a:ext cx="8099300" cy="461665"/>
          </a:xfrm>
          <a:prstGeom prst="rect">
            <a:avLst/>
          </a:prstGeom>
          <a:noFill/>
        </p:spPr>
        <p:txBody>
          <a:bodyPr wrap="square" rtlCol="0">
            <a:spAutoFit/>
          </a:bodyPr>
          <a:lstStyle/>
          <a:p>
            <a:r>
              <a:rPr lang="en-US" altLang="ko-KR" sz="2400" b="1" dirty="0">
                <a:cs typeface="Arial" pitchFamily="34" charset="0"/>
              </a:rPr>
              <a:t>Machine Learning: Regression, Clustering, and Classification</a:t>
            </a:r>
          </a:p>
        </p:txBody>
      </p:sp>
      <p:sp>
        <p:nvSpPr>
          <p:cNvPr id="9" name="TextBox 8">
            <a:extLst>
              <a:ext uri="{FF2B5EF4-FFF2-40B4-BE49-F238E27FC236}">
                <a16:creationId xmlns:a16="http://schemas.microsoft.com/office/drawing/2014/main" id="{E8221E3D-C6A9-E844-801B-1B996F03E9C0}"/>
              </a:ext>
            </a:extLst>
          </p:cNvPr>
          <p:cNvSpPr txBox="1"/>
          <p:nvPr/>
        </p:nvSpPr>
        <p:spPr>
          <a:xfrm>
            <a:off x="860162" y="1379832"/>
            <a:ext cx="1727076" cy="369332"/>
          </a:xfrm>
          <a:prstGeom prst="rect">
            <a:avLst/>
          </a:prstGeom>
          <a:noFill/>
        </p:spPr>
        <p:txBody>
          <a:bodyPr wrap="none" rtlCol="0">
            <a:spAutoFit/>
          </a:bodyPr>
          <a:lstStyle/>
          <a:p>
            <a:pPr marL="285750" indent="-285750">
              <a:buFont typeface="Wingdings" pitchFamily="2" charset="2"/>
              <a:buChar char="q"/>
            </a:pPr>
            <a:r>
              <a:rPr lang="en-US" dirty="0"/>
              <a:t>Decision Tree</a:t>
            </a:r>
          </a:p>
        </p:txBody>
      </p:sp>
      <p:sp>
        <p:nvSpPr>
          <p:cNvPr id="5" name="Rectangle 4">
            <a:extLst>
              <a:ext uri="{FF2B5EF4-FFF2-40B4-BE49-F238E27FC236}">
                <a16:creationId xmlns:a16="http://schemas.microsoft.com/office/drawing/2014/main" id="{E78DDE2E-D053-2E4D-A286-58A580B3E47E}"/>
              </a:ext>
            </a:extLst>
          </p:cNvPr>
          <p:cNvSpPr/>
          <p:nvPr/>
        </p:nvSpPr>
        <p:spPr>
          <a:xfrm>
            <a:off x="1257301" y="1944172"/>
            <a:ext cx="9139243" cy="923330"/>
          </a:xfrm>
          <a:prstGeom prst="rect">
            <a:avLst/>
          </a:prstGeom>
        </p:spPr>
        <p:txBody>
          <a:bodyPr wrap="square">
            <a:spAutoFit/>
          </a:bodyPr>
          <a:lstStyle/>
          <a:p>
            <a:br>
              <a:rPr lang="en-GB" dirty="0"/>
            </a:br>
            <a:br>
              <a:rPr lang="en-GB" dirty="0"/>
            </a:br>
            <a:endParaRPr lang="en-US" dirty="0"/>
          </a:p>
        </p:txBody>
      </p:sp>
      <p:sp>
        <p:nvSpPr>
          <p:cNvPr id="13" name="Rectangle 12">
            <a:extLst>
              <a:ext uri="{FF2B5EF4-FFF2-40B4-BE49-F238E27FC236}">
                <a16:creationId xmlns:a16="http://schemas.microsoft.com/office/drawing/2014/main" id="{3DB9980D-CCAA-514A-881F-DFD11BF3540A}"/>
              </a:ext>
            </a:extLst>
          </p:cNvPr>
          <p:cNvSpPr/>
          <p:nvPr/>
        </p:nvSpPr>
        <p:spPr>
          <a:xfrm>
            <a:off x="1415143" y="1873519"/>
            <a:ext cx="6096000" cy="923330"/>
          </a:xfrm>
          <a:prstGeom prst="rect">
            <a:avLst/>
          </a:prstGeom>
        </p:spPr>
        <p:txBody>
          <a:bodyPr>
            <a:spAutoFit/>
          </a:bodyPr>
          <a:lstStyle/>
          <a:p>
            <a:r>
              <a:rPr lang="en-GB" b="1" dirty="0">
                <a:latin typeface="Lato"/>
              </a:rPr>
              <a:t>Evaluating Model</a:t>
            </a:r>
          </a:p>
          <a:p>
            <a:br>
              <a:rPr lang="en-GB" dirty="0"/>
            </a:br>
            <a:endParaRPr lang="en-US" dirty="0"/>
          </a:p>
        </p:txBody>
      </p:sp>
      <p:sp>
        <p:nvSpPr>
          <p:cNvPr id="14" name="Rectangle 13">
            <a:extLst>
              <a:ext uri="{FF2B5EF4-FFF2-40B4-BE49-F238E27FC236}">
                <a16:creationId xmlns:a16="http://schemas.microsoft.com/office/drawing/2014/main" id="{9C2DB161-9FDC-E44C-936F-977FF153A422}"/>
              </a:ext>
            </a:extLst>
          </p:cNvPr>
          <p:cNvSpPr/>
          <p:nvPr/>
        </p:nvSpPr>
        <p:spPr>
          <a:xfrm>
            <a:off x="1723699" y="2291824"/>
            <a:ext cx="9722629" cy="369332"/>
          </a:xfrm>
          <a:prstGeom prst="rect">
            <a:avLst/>
          </a:prstGeom>
        </p:spPr>
        <p:txBody>
          <a:bodyPr wrap="square">
            <a:spAutoFit/>
          </a:bodyPr>
          <a:lstStyle/>
          <a:p>
            <a:r>
              <a:rPr lang="en-GB" dirty="0"/>
              <a:t>Accuracy can be computed by comparing actual test set values and predicted values.</a:t>
            </a:r>
            <a:endParaRPr lang="en-US" dirty="0"/>
          </a:p>
        </p:txBody>
      </p:sp>
      <p:pic>
        <p:nvPicPr>
          <p:cNvPr id="15" name="Picture 14">
            <a:extLst>
              <a:ext uri="{FF2B5EF4-FFF2-40B4-BE49-F238E27FC236}">
                <a16:creationId xmlns:a16="http://schemas.microsoft.com/office/drawing/2014/main" id="{8E42C9CD-C91D-034C-B210-FBAD5D492727}"/>
              </a:ext>
            </a:extLst>
          </p:cNvPr>
          <p:cNvPicPr>
            <a:picLocks noChangeAspect="1"/>
          </p:cNvPicPr>
          <p:nvPr/>
        </p:nvPicPr>
        <p:blipFill>
          <a:blip r:embed="rId2"/>
          <a:stretch>
            <a:fillRect/>
          </a:stretch>
        </p:blipFill>
        <p:spPr>
          <a:xfrm>
            <a:off x="2447595" y="2661156"/>
            <a:ext cx="6261100" cy="2019300"/>
          </a:xfrm>
          <a:prstGeom prst="rect">
            <a:avLst/>
          </a:prstGeom>
        </p:spPr>
      </p:pic>
      <p:sp>
        <p:nvSpPr>
          <p:cNvPr id="16" name="Rectangle 15">
            <a:extLst>
              <a:ext uri="{FF2B5EF4-FFF2-40B4-BE49-F238E27FC236}">
                <a16:creationId xmlns:a16="http://schemas.microsoft.com/office/drawing/2014/main" id="{B98EDC57-39F1-E24E-891C-D31F6E1D77E5}"/>
              </a:ext>
            </a:extLst>
          </p:cNvPr>
          <p:cNvSpPr/>
          <p:nvPr/>
        </p:nvSpPr>
        <p:spPr>
          <a:xfrm>
            <a:off x="1861812" y="5026198"/>
            <a:ext cx="9976402" cy="369332"/>
          </a:xfrm>
          <a:prstGeom prst="rect">
            <a:avLst/>
          </a:prstGeom>
        </p:spPr>
        <p:txBody>
          <a:bodyPr wrap="square">
            <a:spAutoFit/>
          </a:bodyPr>
          <a:lstStyle/>
          <a:p>
            <a:r>
              <a:rPr lang="en-GB" dirty="0"/>
              <a:t>Well, you got a classification rate of 67.53%, considered as OK accuracy</a:t>
            </a:r>
            <a:endParaRPr lang="en-US" dirty="0"/>
          </a:p>
        </p:txBody>
      </p:sp>
    </p:spTree>
    <p:extLst>
      <p:ext uri="{BB962C8B-B14F-4D97-AF65-F5344CB8AC3E}">
        <p14:creationId xmlns:p14="http://schemas.microsoft.com/office/powerpoint/2010/main" val="165660352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05213981-51F6-DF41-9FC9-ABF4DFB3227D}"/>
              </a:ext>
            </a:extLst>
          </p:cNvPr>
          <p:cNvGrpSpPr/>
          <p:nvPr/>
        </p:nvGrpSpPr>
        <p:grpSpPr>
          <a:xfrm>
            <a:off x="180474" y="694619"/>
            <a:ext cx="647255" cy="738022"/>
            <a:chOff x="4753009" y="790578"/>
            <a:chExt cx="958096" cy="958096"/>
          </a:xfrm>
        </p:grpSpPr>
        <p:sp>
          <p:nvSpPr>
            <p:cNvPr id="3" name="TextBox 2">
              <a:extLst>
                <a:ext uri="{FF2B5EF4-FFF2-40B4-BE49-F238E27FC236}">
                  <a16:creationId xmlns:a16="http://schemas.microsoft.com/office/drawing/2014/main" id="{45F13D5F-44A1-934D-8551-BC8CE9DF6ABD}"/>
                </a:ext>
              </a:extLst>
            </p:cNvPr>
            <p:cNvSpPr txBox="1"/>
            <p:nvPr/>
          </p:nvSpPr>
          <p:spPr>
            <a:xfrm>
              <a:off x="4753009" y="914221"/>
              <a:ext cx="958096" cy="679241"/>
            </a:xfrm>
            <a:prstGeom prst="rect">
              <a:avLst/>
            </a:prstGeom>
            <a:noFill/>
          </p:spPr>
          <p:txBody>
            <a:bodyPr wrap="square" lIns="108000" rIns="108000" rtlCol="0">
              <a:spAutoFit/>
            </a:bodyPr>
            <a:lstStyle/>
            <a:p>
              <a:pPr algn="ctr"/>
              <a:r>
                <a:rPr lang="en-US" altLang="ko-KR" sz="2800" b="1" dirty="0">
                  <a:cs typeface="Arial" pitchFamily="34" charset="0"/>
                </a:rPr>
                <a:t>1</a:t>
              </a:r>
              <a:endParaRPr lang="ko-KR" altLang="en-US" sz="2800" b="1" dirty="0">
                <a:cs typeface="Arial" pitchFamily="34" charset="0"/>
              </a:endParaRPr>
            </a:p>
          </p:txBody>
        </p:sp>
        <p:sp>
          <p:nvSpPr>
            <p:cNvPr id="4" name="Freeform: Shape 44">
              <a:extLst>
                <a:ext uri="{FF2B5EF4-FFF2-40B4-BE49-F238E27FC236}">
                  <a16:creationId xmlns:a16="http://schemas.microsoft.com/office/drawing/2014/main" id="{743E4BC0-720D-0C4A-B403-BB84479457FC}"/>
                </a:ext>
              </a:extLst>
            </p:cNvPr>
            <p:cNvSpPr/>
            <p:nvPr/>
          </p:nvSpPr>
          <p:spPr>
            <a:xfrm>
              <a:off x="4753009" y="790578"/>
              <a:ext cx="958096" cy="958096"/>
            </a:xfrm>
            <a:custGeom>
              <a:avLst/>
              <a:gdLst>
                <a:gd name="connsiteX0" fmla="*/ 591326 w 1182653"/>
                <a:gd name="connsiteY0" fmla="*/ 99202 h 1182653"/>
                <a:gd name="connsiteX1" fmla="*/ 542935 w 1182653"/>
                <a:gd name="connsiteY1" fmla="*/ 119164 h 1182653"/>
                <a:gd name="connsiteX2" fmla="*/ 119164 w 1182653"/>
                <a:gd name="connsiteY2" fmla="*/ 542935 h 1182653"/>
                <a:gd name="connsiteX3" fmla="*/ 119164 w 1182653"/>
                <a:gd name="connsiteY3" fmla="*/ 639718 h 1182653"/>
                <a:gd name="connsiteX4" fmla="*/ 542935 w 1182653"/>
                <a:gd name="connsiteY4" fmla="*/ 1063489 h 1182653"/>
                <a:gd name="connsiteX5" fmla="*/ 639718 w 1182653"/>
                <a:gd name="connsiteY5" fmla="*/ 1063489 h 1182653"/>
                <a:gd name="connsiteX6" fmla="*/ 1063489 w 1182653"/>
                <a:gd name="connsiteY6" fmla="*/ 639718 h 1182653"/>
                <a:gd name="connsiteX7" fmla="*/ 1063489 w 1182653"/>
                <a:gd name="connsiteY7" fmla="*/ 542935 h 1182653"/>
                <a:gd name="connsiteX8" fmla="*/ 639718 w 1182653"/>
                <a:gd name="connsiteY8" fmla="*/ 119164 h 1182653"/>
                <a:gd name="connsiteX9" fmla="*/ 591326 w 1182653"/>
                <a:gd name="connsiteY9" fmla="*/ 99202 h 1182653"/>
                <a:gd name="connsiteX10" fmla="*/ 591327 w 1182653"/>
                <a:gd name="connsiteY10" fmla="*/ 0 h 1182653"/>
                <a:gd name="connsiteX11" fmla="*/ 654581 w 1182653"/>
                <a:gd name="connsiteY11" fmla="*/ 26183 h 1182653"/>
                <a:gd name="connsiteX12" fmla="*/ 1156470 w 1182653"/>
                <a:gd name="connsiteY12" fmla="*/ 528072 h 1182653"/>
                <a:gd name="connsiteX13" fmla="*/ 1156470 w 1182653"/>
                <a:gd name="connsiteY13" fmla="*/ 654581 h 1182653"/>
                <a:gd name="connsiteX14" fmla="*/ 654581 w 1182653"/>
                <a:gd name="connsiteY14" fmla="*/ 1156470 h 1182653"/>
                <a:gd name="connsiteX15" fmla="*/ 528072 w 1182653"/>
                <a:gd name="connsiteY15" fmla="*/ 1156470 h 1182653"/>
                <a:gd name="connsiteX16" fmla="*/ 26184 w 1182653"/>
                <a:gd name="connsiteY16" fmla="*/ 654581 h 1182653"/>
                <a:gd name="connsiteX17" fmla="*/ 26184 w 1182653"/>
                <a:gd name="connsiteY17" fmla="*/ 528072 h 1182653"/>
                <a:gd name="connsiteX18" fmla="*/ 528072 w 1182653"/>
                <a:gd name="connsiteY18" fmla="*/ 26183 h 1182653"/>
                <a:gd name="connsiteX19" fmla="*/ 591327 w 1182653"/>
                <a:gd name="connsiteY19" fmla="*/ 0 h 1182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82653" h="1182653">
                  <a:moveTo>
                    <a:pt x="591326" y="99202"/>
                  </a:moveTo>
                  <a:cubicBezTo>
                    <a:pt x="573784" y="99202"/>
                    <a:pt x="556242" y="105856"/>
                    <a:pt x="542935" y="119164"/>
                  </a:cubicBezTo>
                  <a:lnTo>
                    <a:pt x="119164" y="542935"/>
                  </a:lnTo>
                  <a:cubicBezTo>
                    <a:pt x="92548" y="569550"/>
                    <a:pt x="92548" y="613102"/>
                    <a:pt x="119164" y="639718"/>
                  </a:cubicBezTo>
                  <a:lnTo>
                    <a:pt x="542935" y="1063489"/>
                  </a:lnTo>
                  <a:cubicBezTo>
                    <a:pt x="569550" y="1090104"/>
                    <a:pt x="613102" y="1090104"/>
                    <a:pt x="639718" y="1063489"/>
                  </a:cubicBezTo>
                  <a:lnTo>
                    <a:pt x="1063489" y="639718"/>
                  </a:lnTo>
                  <a:cubicBezTo>
                    <a:pt x="1090450" y="613102"/>
                    <a:pt x="1090450" y="569550"/>
                    <a:pt x="1063489" y="542935"/>
                  </a:cubicBezTo>
                  <a:lnTo>
                    <a:pt x="639718" y="119164"/>
                  </a:lnTo>
                  <a:cubicBezTo>
                    <a:pt x="626410" y="105856"/>
                    <a:pt x="608868" y="99202"/>
                    <a:pt x="591326" y="99202"/>
                  </a:cubicBezTo>
                  <a:close/>
                  <a:moveTo>
                    <a:pt x="591327" y="0"/>
                  </a:moveTo>
                  <a:cubicBezTo>
                    <a:pt x="614226" y="0"/>
                    <a:pt x="637126" y="8728"/>
                    <a:pt x="654581" y="26183"/>
                  </a:cubicBezTo>
                  <a:lnTo>
                    <a:pt x="1156470" y="528072"/>
                  </a:lnTo>
                  <a:cubicBezTo>
                    <a:pt x="1191381" y="562983"/>
                    <a:pt x="1191381" y="619670"/>
                    <a:pt x="1156470" y="654581"/>
                  </a:cubicBezTo>
                  <a:lnTo>
                    <a:pt x="654581" y="1156470"/>
                  </a:lnTo>
                  <a:cubicBezTo>
                    <a:pt x="619670" y="1191381"/>
                    <a:pt x="562983" y="1191381"/>
                    <a:pt x="528072" y="1156470"/>
                  </a:cubicBezTo>
                  <a:lnTo>
                    <a:pt x="26184" y="654581"/>
                  </a:lnTo>
                  <a:cubicBezTo>
                    <a:pt x="-8728" y="619670"/>
                    <a:pt x="-8728" y="562983"/>
                    <a:pt x="26184" y="528072"/>
                  </a:cubicBezTo>
                  <a:lnTo>
                    <a:pt x="528072" y="26183"/>
                  </a:lnTo>
                  <a:cubicBezTo>
                    <a:pt x="545528" y="8728"/>
                    <a:pt x="568427" y="0"/>
                    <a:pt x="591327" y="0"/>
                  </a:cubicBezTo>
                  <a:close/>
                </a:path>
              </a:pathLst>
            </a:custGeom>
            <a:solidFill>
              <a:schemeClr val="accent1"/>
            </a:solidFill>
            <a:ln w="9525" cap="flat">
              <a:noFill/>
              <a:prstDash val="solid"/>
              <a:miter/>
            </a:ln>
          </p:spPr>
          <p:txBody>
            <a:bodyPr rtlCol="0" anchor="ctr"/>
            <a:lstStyle/>
            <a:p>
              <a:endParaRPr lang="en-US" dirty="0"/>
            </a:p>
          </p:txBody>
        </p:sp>
      </p:grpSp>
      <p:sp>
        <p:nvSpPr>
          <p:cNvPr id="8" name="TextBox 7">
            <a:extLst>
              <a:ext uri="{FF2B5EF4-FFF2-40B4-BE49-F238E27FC236}">
                <a16:creationId xmlns:a16="http://schemas.microsoft.com/office/drawing/2014/main" id="{B09DF1BC-3D41-7142-8A2F-5C187C6A3C8D}"/>
              </a:ext>
            </a:extLst>
          </p:cNvPr>
          <p:cNvSpPr txBox="1"/>
          <p:nvPr/>
        </p:nvSpPr>
        <p:spPr>
          <a:xfrm>
            <a:off x="860162" y="832797"/>
            <a:ext cx="8099300" cy="461665"/>
          </a:xfrm>
          <a:prstGeom prst="rect">
            <a:avLst/>
          </a:prstGeom>
          <a:noFill/>
        </p:spPr>
        <p:txBody>
          <a:bodyPr wrap="square" rtlCol="0">
            <a:spAutoFit/>
          </a:bodyPr>
          <a:lstStyle/>
          <a:p>
            <a:r>
              <a:rPr lang="en-US" altLang="ko-KR" sz="2400" b="1" dirty="0">
                <a:cs typeface="Arial" pitchFamily="34" charset="0"/>
              </a:rPr>
              <a:t>Machine Learning: Regression, Clustering, and Classification</a:t>
            </a:r>
          </a:p>
        </p:txBody>
      </p:sp>
      <p:sp>
        <p:nvSpPr>
          <p:cNvPr id="9" name="TextBox 8">
            <a:extLst>
              <a:ext uri="{FF2B5EF4-FFF2-40B4-BE49-F238E27FC236}">
                <a16:creationId xmlns:a16="http://schemas.microsoft.com/office/drawing/2014/main" id="{E8221E3D-C6A9-E844-801B-1B996F03E9C0}"/>
              </a:ext>
            </a:extLst>
          </p:cNvPr>
          <p:cNvSpPr txBox="1"/>
          <p:nvPr/>
        </p:nvSpPr>
        <p:spPr>
          <a:xfrm>
            <a:off x="860162" y="1379832"/>
            <a:ext cx="1727076" cy="369332"/>
          </a:xfrm>
          <a:prstGeom prst="rect">
            <a:avLst/>
          </a:prstGeom>
          <a:noFill/>
        </p:spPr>
        <p:txBody>
          <a:bodyPr wrap="none" rtlCol="0">
            <a:spAutoFit/>
          </a:bodyPr>
          <a:lstStyle/>
          <a:p>
            <a:pPr marL="285750" indent="-285750">
              <a:buFont typeface="Wingdings" pitchFamily="2" charset="2"/>
              <a:buChar char="q"/>
            </a:pPr>
            <a:r>
              <a:rPr lang="en-US" dirty="0"/>
              <a:t>Decision Tree</a:t>
            </a:r>
          </a:p>
        </p:txBody>
      </p:sp>
      <p:sp>
        <p:nvSpPr>
          <p:cNvPr id="5" name="Rectangle 4">
            <a:extLst>
              <a:ext uri="{FF2B5EF4-FFF2-40B4-BE49-F238E27FC236}">
                <a16:creationId xmlns:a16="http://schemas.microsoft.com/office/drawing/2014/main" id="{E78DDE2E-D053-2E4D-A286-58A580B3E47E}"/>
              </a:ext>
            </a:extLst>
          </p:cNvPr>
          <p:cNvSpPr/>
          <p:nvPr/>
        </p:nvSpPr>
        <p:spPr>
          <a:xfrm>
            <a:off x="1257301" y="1944172"/>
            <a:ext cx="9139243" cy="923330"/>
          </a:xfrm>
          <a:prstGeom prst="rect">
            <a:avLst/>
          </a:prstGeom>
        </p:spPr>
        <p:txBody>
          <a:bodyPr wrap="square">
            <a:spAutoFit/>
          </a:bodyPr>
          <a:lstStyle/>
          <a:p>
            <a:br>
              <a:rPr lang="en-GB" dirty="0"/>
            </a:br>
            <a:br>
              <a:rPr lang="en-GB" dirty="0"/>
            </a:br>
            <a:endParaRPr lang="en-US" dirty="0"/>
          </a:p>
        </p:txBody>
      </p:sp>
      <p:sp>
        <p:nvSpPr>
          <p:cNvPr id="13" name="Rectangle 12">
            <a:extLst>
              <a:ext uri="{FF2B5EF4-FFF2-40B4-BE49-F238E27FC236}">
                <a16:creationId xmlns:a16="http://schemas.microsoft.com/office/drawing/2014/main" id="{3DB9980D-CCAA-514A-881F-DFD11BF3540A}"/>
              </a:ext>
            </a:extLst>
          </p:cNvPr>
          <p:cNvSpPr/>
          <p:nvPr/>
        </p:nvSpPr>
        <p:spPr>
          <a:xfrm>
            <a:off x="1415143" y="1873519"/>
            <a:ext cx="6096000" cy="923330"/>
          </a:xfrm>
          <a:prstGeom prst="rect">
            <a:avLst/>
          </a:prstGeom>
        </p:spPr>
        <p:txBody>
          <a:bodyPr>
            <a:spAutoFit/>
          </a:bodyPr>
          <a:lstStyle/>
          <a:p>
            <a:r>
              <a:rPr lang="en-GB" b="1" dirty="0">
                <a:latin typeface="Lato"/>
              </a:rPr>
              <a:t>Visualising Tree Model</a:t>
            </a:r>
          </a:p>
          <a:p>
            <a:br>
              <a:rPr lang="en-GB" dirty="0"/>
            </a:br>
            <a:endParaRPr lang="en-US" dirty="0"/>
          </a:p>
        </p:txBody>
      </p:sp>
      <p:pic>
        <p:nvPicPr>
          <p:cNvPr id="1026" name="Picture 2">
            <a:extLst>
              <a:ext uri="{FF2B5EF4-FFF2-40B4-BE49-F238E27FC236}">
                <a16:creationId xmlns:a16="http://schemas.microsoft.com/office/drawing/2014/main" id="{FBFFF6E1-0EFF-B24E-BEB8-99D4DC2395A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4043" y="2398874"/>
            <a:ext cx="8730343" cy="39570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400124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05213981-51F6-DF41-9FC9-ABF4DFB3227D}"/>
              </a:ext>
            </a:extLst>
          </p:cNvPr>
          <p:cNvGrpSpPr/>
          <p:nvPr/>
        </p:nvGrpSpPr>
        <p:grpSpPr>
          <a:xfrm>
            <a:off x="180474" y="694619"/>
            <a:ext cx="647255" cy="738022"/>
            <a:chOff x="4753009" y="790578"/>
            <a:chExt cx="958096" cy="958096"/>
          </a:xfrm>
        </p:grpSpPr>
        <p:sp>
          <p:nvSpPr>
            <p:cNvPr id="3" name="TextBox 2">
              <a:extLst>
                <a:ext uri="{FF2B5EF4-FFF2-40B4-BE49-F238E27FC236}">
                  <a16:creationId xmlns:a16="http://schemas.microsoft.com/office/drawing/2014/main" id="{45F13D5F-44A1-934D-8551-BC8CE9DF6ABD}"/>
                </a:ext>
              </a:extLst>
            </p:cNvPr>
            <p:cNvSpPr txBox="1"/>
            <p:nvPr/>
          </p:nvSpPr>
          <p:spPr>
            <a:xfrm>
              <a:off x="4753009" y="914221"/>
              <a:ext cx="958096" cy="679241"/>
            </a:xfrm>
            <a:prstGeom prst="rect">
              <a:avLst/>
            </a:prstGeom>
            <a:noFill/>
          </p:spPr>
          <p:txBody>
            <a:bodyPr wrap="square" lIns="108000" rIns="108000" rtlCol="0">
              <a:spAutoFit/>
            </a:bodyPr>
            <a:lstStyle/>
            <a:p>
              <a:pPr algn="ctr"/>
              <a:r>
                <a:rPr lang="en-US" altLang="ko-KR" sz="2800" b="1" dirty="0">
                  <a:cs typeface="Arial" pitchFamily="34" charset="0"/>
                </a:rPr>
                <a:t>1</a:t>
              </a:r>
              <a:endParaRPr lang="ko-KR" altLang="en-US" sz="2800" b="1" dirty="0">
                <a:cs typeface="Arial" pitchFamily="34" charset="0"/>
              </a:endParaRPr>
            </a:p>
          </p:txBody>
        </p:sp>
        <p:sp>
          <p:nvSpPr>
            <p:cNvPr id="4" name="Freeform: Shape 44">
              <a:extLst>
                <a:ext uri="{FF2B5EF4-FFF2-40B4-BE49-F238E27FC236}">
                  <a16:creationId xmlns:a16="http://schemas.microsoft.com/office/drawing/2014/main" id="{743E4BC0-720D-0C4A-B403-BB84479457FC}"/>
                </a:ext>
              </a:extLst>
            </p:cNvPr>
            <p:cNvSpPr/>
            <p:nvPr/>
          </p:nvSpPr>
          <p:spPr>
            <a:xfrm>
              <a:off x="4753009" y="790578"/>
              <a:ext cx="958096" cy="958096"/>
            </a:xfrm>
            <a:custGeom>
              <a:avLst/>
              <a:gdLst>
                <a:gd name="connsiteX0" fmla="*/ 591326 w 1182653"/>
                <a:gd name="connsiteY0" fmla="*/ 99202 h 1182653"/>
                <a:gd name="connsiteX1" fmla="*/ 542935 w 1182653"/>
                <a:gd name="connsiteY1" fmla="*/ 119164 h 1182653"/>
                <a:gd name="connsiteX2" fmla="*/ 119164 w 1182653"/>
                <a:gd name="connsiteY2" fmla="*/ 542935 h 1182653"/>
                <a:gd name="connsiteX3" fmla="*/ 119164 w 1182653"/>
                <a:gd name="connsiteY3" fmla="*/ 639718 h 1182653"/>
                <a:gd name="connsiteX4" fmla="*/ 542935 w 1182653"/>
                <a:gd name="connsiteY4" fmla="*/ 1063489 h 1182653"/>
                <a:gd name="connsiteX5" fmla="*/ 639718 w 1182653"/>
                <a:gd name="connsiteY5" fmla="*/ 1063489 h 1182653"/>
                <a:gd name="connsiteX6" fmla="*/ 1063489 w 1182653"/>
                <a:gd name="connsiteY6" fmla="*/ 639718 h 1182653"/>
                <a:gd name="connsiteX7" fmla="*/ 1063489 w 1182653"/>
                <a:gd name="connsiteY7" fmla="*/ 542935 h 1182653"/>
                <a:gd name="connsiteX8" fmla="*/ 639718 w 1182653"/>
                <a:gd name="connsiteY8" fmla="*/ 119164 h 1182653"/>
                <a:gd name="connsiteX9" fmla="*/ 591326 w 1182653"/>
                <a:gd name="connsiteY9" fmla="*/ 99202 h 1182653"/>
                <a:gd name="connsiteX10" fmla="*/ 591327 w 1182653"/>
                <a:gd name="connsiteY10" fmla="*/ 0 h 1182653"/>
                <a:gd name="connsiteX11" fmla="*/ 654581 w 1182653"/>
                <a:gd name="connsiteY11" fmla="*/ 26183 h 1182653"/>
                <a:gd name="connsiteX12" fmla="*/ 1156470 w 1182653"/>
                <a:gd name="connsiteY12" fmla="*/ 528072 h 1182653"/>
                <a:gd name="connsiteX13" fmla="*/ 1156470 w 1182653"/>
                <a:gd name="connsiteY13" fmla="*/ 654581 h 1182653"/>
                <a:gd name="connsiteX14" fmla="*/ 654581 w 1182653"/>
                <a:gd name="connsiteY14" fmla="*/ 1156470 h 1182653"/>
                <a:gd name="connsiteX15" fmla="*/ 528072 w 1182653"/>
                <a:gd name="connsiteY15" fmla="*/ 1156470 h 1182653"/>
                <a:gd name="connsiteX16" fmla="*/ 26184 w 1182653"/>
                <a:gd name="connsiteY16" fmla="*/ 654581 h 1182653"/>
                <a:gd name="connsiteX17" fmla="*/ 26184 w 1182653"/>
                <a:gd name="connsiteY17" fmla="*/ 528072 h 1182653"/>
                <a:gd name="connsiteX18" fmla="*/ 528072 w 1182653"/>
                <a:gd name="connsiteY18" fmla="*/ 26183 h 1182653"/>
                <a:gd name="connsiteX19" fmla="*/ 591327 w 1182653"/>
                <a:gd name="connsiteY19" fmla="*/ 0 h 1182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82653" h="1182653">
                  <a:moveTo>
                    <a:pt x="591326" y="99202"/>
                  </a:moveTo>
                  <a:cubicBezTo>
                    <a:pt x="573784" y="99202"/>
                    <a:pt x="556242" y="105856"/>
                    <a:pt x="542935" y="119164"/>
                  </a:cubicBezTo>
                  <a:lnTo>
                    <a:pt x="119164" y="542935"/>
                  </a:lnTo>
                  <a:cubicBezTo>
                    <a:pt x="92548" y="569550"/>
                    <a:pt x="92548" y="613102"/>
                    <a:pt x="119164" y="639718"/>
                  </a:cubicBezTo>
                  <a:lnTo>
                    <a:pt x="542935" y="1063489"/>
                  </a:lnTo>
                  <a:cubicBezTo>
                    <a:pt x="569550" y="1090104"/>
                    <a:pt x="613102" y="1090104"/>
                    <a:pt x="639718" y="1063489"/>
                  </a:cubicBezTo>
                  <a:lnTo>
                    <a:pt x="1063489" y="639718"/>
                  </a:lnTo>
                  <a:cubicBezTo>
                    <a:pt x="1090450" y="613102"/>
                    <a:pt x="1090450" y="569550"/>
                    <a:pt x="1063489" y="542935"/>
                  </a:cubicBezTo>
                  <a:lnTo>
                    <a:pt x="639718" y="119164"/>
                  </a:lnTo>
                  <a:cubicBezTo>
                    <a:pt x="626410" y="105856"/>
                    <a:pt x="608868" y="99202"/>
                    <a:pt x="591326" y="99202"/>
                  </a:cubicBezTo>
                  <a:close/>
                  <a:moveTo>
                    <a:pt x="591327" y="0"/>
                  </a:moveTo>
                  <a:cubicBezTo>
                    <a:pt x="614226" y="0"/>
                    <a:pt x="637126" y="8728"/>
                    <a:pt x="654581" y="26183"/>
                  </a:cubicBezTo>
                  <a:lnTo>
                    <a:pt x="1156470" y="528072"/>
                  </a:lnTo>
                  <a:cubicBezTo>
                    <a:pt x="1191381" y="562983"/>
                    <a:pt x="1191381" y="619670"/>
                    <a:pt x="1156470" y="654581"/>
                  </a:cubicBezTo>
                  <a:lnTo>
                    <a:pt x="654581" y="1156470"/>
                  </a:lnTo>
                  <a:cubicBezTo>
                    <a:pt x="619670" y="1191381"/>
                    <a:pt x="562983" y="1191381"/>
                    <a:pt x="528072" y="1156470"/>
                  </a:cubicBezTo>
                  <a:lnTo>
                    <a:pt x="26184" y="654581"/>
                  </a:lnTo>
                  <a:cubicBezTo>
                    <a:pt x="-8728" y="619670"/>
                    <a:pt x="-8728" y="562983"/>
                    <a:pt x="26184" y="528072"/>
                  </a:cubicBezTo>
                  <a:lnTo>
                    <a:pt x="528072" y="26183"/>
                  </a:lnTo>
                  <a:cubicBezTo>
                    <a:pt x="545528" y="8728"/>
                    <a:pt x="568427" y="0"/>
                    <a:pt x="591327" y="0"/>
                  </a:cubicBezTo>
                  <a:close/>
                </a:path>
              </a:pathLst>
            </a:custGeom>
            <a:solidFill>
              <a:schemeClr val="accent1"/>
            </a:solidFill>
            <a:ln w="9525" cap="flat">
              <a:noFill/>
              <a:prstDash val="solid"/>
              <a:miter/>
            </a:ln>
          </p:spPr>
          <p:txBody>
            <a:bodyPr rtlCol="0" anchor="ctr"/>
            <a:lstStyle/>
            <a:p>
              <a:endParaRPr lang="en-US" dirty="0"/>
            </a:p>
          </p:txBody>
        </p:sp>
      </p:grpSp>
      <p:sp>
        <p:nvSpPr>
          <p:cNvPr id="8" name="TextBox 7">
            <a:extLst>
              <a:ext uri="{FF2B5EF4-FFF2-40B4-BE49-F238E27FC236}">
                <a16:creationId xmlns:a16="http://schemas.microsoft.com/office/drawing/2014/main" id="{B09DF1BC-3D41-7142-8A2F-5C187C6A3C8D}"/>
              </a:ext>
            </a:extLst>
          </p:cNvPr>
          <p:cNvSpPr txBox="1"/>
          <p:nvPr/>
        </p:nvSpPr>
        <p:spPr>
          <a:xfrm>
            <a:off x="860162" y="832797"/>
            <a:ext cx="8099300" cy="461665"/>
          </a:xfrm>
          <a:prstGeom prst="rect">
            <a:avLst/>
          </a:prstGeom>
          <a:noFill/>
        </p:spPr>
        <p:txBody>
          <a:bodyPr wrap="square" rtlCol="0">
            <a:spAutoFit/>
          </a:bodyPr>
          <a:lstStyle/>
          <a:p>
            <a:r>
              <a:rPr lang="en-US" altLang="ko-KR" sz="2400" b="1" dirty="0">
                <a:cs typeface="Arial" pitchFamily="34" charset="0"/>
              </a:rPr>
              <a:t>Machine Learning: Regression, Clustering, and Classification</a:t>
            </a:r>
          </a:p>
        </p:txBody>
      </p:sp>
      <p:sp>
        <p:nvSpPr>
          <p:cNvPr id="9" name="TextBox 8">
            <a:extLst>
              <a:ext uri="{FF2B5EF4-FFF2-40B4-BE49-F238E27FC236}">
                <a16:creationId xmlns:a16="http://schemas.microsoft.com/office/drawing/2014/main" id="{E8221E3D-C6A9-E844-801B-1B996F03E9C0}"/>
              </a:ext>
            </a:extLst>
          </p:cNvPr>
          <p:cNvSpPr txBox="1"/>
          <p:nvPr/>
        </p:nvSpPr>
        <p:spPr>
          <a:xfrm>
            <a:off x="860162" y="1379832"/>
            <a:ext cx="2248436" cy="369332"/>
          </a:xfrm>
          <a:prstGeom prst="rect">
            <a:avLst/>
          </a:prstGeom>
          <a:noFill/>
        </p:spPr>
        <p:txBody>
          <a:bodyPr wrap="none" rtlCol="0">
            <a:spAutoFit/>
          </a:bodyPr>
          <a:lstStyle/>
          <a:p>
            <a:pPr marL="285750" indent="-285750">
              <a:buFont typeface="Wingdings" pitchFamily="2" charset="2"/>
              <a:buChar char="q"/>
            </a:pPr>
            <a:r>
              <a:rPr lang="en-US" dirty="0"/>
              <a:t>K-means clustering</a:t>
            </a:r>
          </a:p>
        </p:txBody>
      </p:sp>
      <p:sp>
        <p:nvSpPr>
          <p:cNvPr id="5" name="Rectangle 4">
            <a:extLst>
              <a:ext uri="{FF2B5EF4-FFF2-40B4-BE49-F238E27FC236}">
                <a16:creationId xmlns:a16="http://schemas.microsoft.com/office/drawing/2014/main" id="{E78DDE2E-D053-2E4D-A286-58A580B3E47E}"/>
              </a:ext>
            </a:extLst>
          </p:cNvPr>
          <p:cNvSpPr/>
          <p:nvPr/>
        </p:nvSpPr>
        <p:spPr>
          <a:xfrm>
            <a:off x="1257301" y="1944172"/>
            <a:ext cx="9139243" cy="923330"/>
          </a:xfrm>
          <a:prstGeom prst="rect">
            <a:avLst/>
          </a:prstGeom>
        </p:spPr>
        <p:txBody>
          <a:bodyPr wrap="square">
            <a:spAutoFit/>
          </a:bodyPr>
          <a:lstStyle/>
          <a:p>
            <a:br>
              <a:rPr lang="en-GB" dirty="0"/>
            </a:br>
            <a:br>
              <a:rPr lang="en-GB" dirty="0"/>
            </a:br>
            <a:endParaRPr lang="en-US" dirty="0"/>
          </a:p>
        </p:txBody>
      </p:sp>
      <p:sp>
        <p:nvSpPr>
          <p:cNvPr id="6" name="TextBox 5">
            <a:extLst>
              <a:ext uri="{FF2B5EF4-FFF2-40B4-BE49-F238E27FC236}">
                <a16:creationId xmlns:a16="http://schemas.microsoft.com/office/drawing/2014/main" id="{2F82BF88-78B8-3945-A13A-E4B9C6912129}"/>
              </a:ext>
            </a:extLst>
          </p:cNvPr>
          <p:cNvSpPr txBox="1"/>
          <p:nvPr/>
        </p:nvSpPr>
        <p:spPr>
          <a:xfrm>
            <a:off x="1227174" y="1944172"/>
            <a:ext cx="9466309" cy="369332"/>
          </a:xfrm>
          <a:prstGeom prst="rect">
            <a:avLst/>
          </a:prstGeom>
          <a:noFill/>
        </p:spPr>
        <p:txBody>
          <a:bodyPr wrap="none" rtlCol="0">
            <a:spAutoFit/>
          </a:bodyPr>
          <a:lstStyle/>
          <a:p>
            <a:pPr marL="285750" indent="-285750">
              <a:buFont typeface="Arial" panose="020B0604020202020204" pitchFamily="34" charset="0"/>
              <a:buChar char="•"/>
            </a:pPr>
            <a:r>
              <a:rPr lang="en-US" dirty="0"/>
              <a:t>A cluster refers to a collection of data points aggregated together because of certain similarities.</a:t>
            </a:r>
          </a:p>
        </p:txBody>
      </p:sp>
      <p:pic>
        <p:nvPicPr>
          <p:cNvPr id="3074" name="Picture 2" descr="K-Means Clustering - Lazy Programmer">
            <a:extLst>
              <a:ext uri="{FF2B5EF4-FFF2-40B4-BE49-F238E27FC236}">
                <a16:creationId xmlns:a16="http://schemas.microsoft.com/office/drawing/2014/main" id="{46E8D6A4-309B-4B4C-A2ED-CF6529EED7B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76825" y="2287483"/>
            <a:ext cx="4395806" cy="3314438"/>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ACCE6E05-4DC8-8A40-99A6-E62D102AD909}"/>
              </a:ext>
            </a:extLst>
          </p:cNvPr>
          <p:cNvSpPr/>
          <p:nvPr/>
        </p:nvSpPr>
        <p:spPr>
          <a:xfrm>
            <a:off x="1257300" y="2398874"/>
            <a:ext cx="6743699" cy="923330"/>
          </a:xfrm>
          <a:prstGeom prst="rect">
            <a:avLst/>
          </a:prstGeom>
        </p:spPr>
        <p:txBody>
          <a:bodyPr wrap="square">
            <a:spAutoFit/>
          </a:bodyPr>
          <a:lstStyle/>
          <a:p>
            <a:pPr marL="285750" indent="-285750">
              <a:buFont typeface="Arial" panose="020B0604020202020204" pitchFamily="34" charset="0"/>
              <a:buChar char="•"/>
            </a:pPr>
            <a:r>
              <a:rPr lang="en-GB" dirty="0"/>
              <a:t>A target number </a:t>
            </a:r>
            <a:r>
              <a:rPr lang="en-GB" i="1" dirty="0"/>
              <a:t>k</a:t>
            </a:r>
            <a:r>
              <a:rPr lang="en-GB" dirty="0"/>
              <a:t>, which refers to the number of centroids you need in the dataset. A centroid is the imaginary or real location representing the centre of the cluster.</a:t>
            </a:r>
            <a:endParaRPr lang="en-US" dirty="0"/>
          </a:p>
        </p:txBody>
      </p:sp>
      <p:sp>
        <p:nvSpPr>
          <p:cNvPr id="10" name="Rectangle 9">
            <a:extLst>
              <a:ext uri="{FF2B5EF4-FFF2-40B4-BE49-F238E27FC236}">
                <a16:creationId xmlns:a16="http://schemas.microsoft.com/office/drawing/2014/main" id="{F77EA020-D38E-5A4A-9F28-2055A0850A79}"/>
              </a:ext>
            </a:extLst>
          </p:cNvPr>
          <p:cNvSpPr/>
          <p:nvPr/>
        </p:nvSpPr>
        <p:spPr>
          <a:xfrm>
            <a:off x="1227174" y="3298372"/>
            <a:ext cx="6448387" cy="646331"/>
          </a:xfrm>
          <a:prstGeom prst="rect">
            <a:avLst/>
          </a:prstGeom>
        </p:spPr>
        <p:txBody>
          <a:bodyPr wrap="square">
            <a:spAutoFit/>
          </a:bodyPr>
          <a:lstStyle/>
          <a:p>
            <a:pPr marL="285750" indent="-285750">
              <a:buFont typeface="Arial" panose="020B0604020202020204" pitchFamily="34" charset="0"/>
              <a:buChar char="•"/>
            </a:pPr>
            <a:r>
              <a:rPr lang="en-GB" dirty="0"/>
              <a:t>The </a:t>
            </a:r>
            <a:r>
              <a:rPr lang="en-GB" i="1" dirty="0"/>
              <a:t>‘means’</a:t>
            </a:r>
            <a:r>
              <a:rPr lang="en-GB" dirty="0"/>
              <a:t> in the K-means refers to averaging of the data; that is, finding the centroid.</a:t>
            </a:r>
            <a:endParaRPr lang="en-US" dirty="0"/>
          </a:p>
        </p:txBody>
      </p:sp>
      <p:sp>
        <p:nvSpPr>
          <p:cNvPr id="11" name="Rectangle 10">
            <a:extLst>
              <a:ext uri="{FF2B5EF4-FFF2-40B4-BE49-F238E27FC236}">
                <a16:creationId xmlns:a16="http://schemas.microsoft.com/office/drawing/2014/main" id="{340C254C-D42B-FA49-B9D3-95C691FB0639}"/>
              </a:ext>
            </a:extLst>
          </p:cNvPr>
          <p:cNvSpPr/>
          <p:nvPr/>
        </p:nvSpPr>
        <p:spPr>
          <a:xfrm>
            <a:off x="1200151" y="3944703"/>
            <a:ext cx="6653192" cy="1477328"/>
          </a:xfrm>
          <a:prstGeom prst="rect">
            <a:avLst/>
          </a:prstGeom>
        </p:spPr>
        <p:txBody>
          <a:bodyPr wrap="square">
            <a:spAutoFit/>
          </a:bodyPr>
          <a:lstStyle/>
          <a:p>
            <a:pPr marL="285750" indent="-285750">
              <a:buFont typeface="Arial" panose="020B0604020202020204" pitchFamily="34" charset="0"/>
              <a:buChar char="•"/>
            </a:pPr>
            <a:r>
              <a:rPr lang="en-GB" dirty="0"/>
              <a:t>First, the K-means starts by randomly selecting centroids, which are used as the beginning points for every cluster, and then performs iterative (repetitive) calculations to optimize the positions of the centroids</a:t>
            </a:r>
          </a:p>
          <a:p>
            <a:pPr marL="285750" indent="-285750">
              <a:buFont typeface="Arial" panose="020B0604020202020204" pitchFamily="34" charset="0"/>
              <a:buChar char="•"/>
            </a:pPr>
            <a:r>
              <a:rPr lang="en-GB" dirty="0"/>
              <a:t>This centroid might not necessarily be a member of the dataset. </a:t>
            </a:r>
            <a:endParaRPr lang="en-US" dirty="0"/>
          </a:p>
        </p:txBody>
      </p:sp>
      <p:sp>
        <p:nvSpPr>
          <p:cNvPr id="12" name="Oval 11">
            <a:extLst>
              <a:ext uri="{FF2B5EF4-FFF2-40B4-BE49-F238E27FC236}">
                <a16:creationId xmlns:a16="http://schemas.microsoft.com/office/drawing/2014/main" id="{6312551F-1892-C448-B6C5-00CCB8F66A30}"/>
              </a:ext>
            </a:extLst>
          </p:cNvPr>
          <p:cNvSpPr/>
          <p:nvPr/>
        </p:nvSpPr>
        <p:spPr>
          <a:xfrm>
            <a:off x="8801100" y="2743200"/>
            <a:ext cx="1273629" cy="1061357"/>
          </a:xfrm>
          <a:prstGeom prst="ellipse">
            <a:avLst/>
          </a:prstGeom>
          <a:noFill/>
          <a:ln w="349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E28D82BD-F496-B64E-B48A-EA88AA89C406}"/>
              </a:ext>
            </a:extLst>
          </p:cNvPr>
          <p:cNvSpPr/>
          <p:nvPr/>
        </p:nvSpPr>
        <p:spPr>
          <a:xfrm>
            <a:off x="8801099" y="4152688"/>
            <a:ext cx="1273629" cy="1061357"/>
          </a:xfrm>
          <a:prstGeom prst="ellipse">
            <a:avLst/>
          </a:prstGeom>
          <a:noFill/>
          <a:ln w="349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39C58CC7-494F-9945-9071-D577EBA6200C}"/>
              </a:ext>
            </a:extLst>
          </p:cNvPr>
          <p:cNvSpPr/>
          <p:nvPr/>
        </p:nvSpPr>
        <p:spPr>
          <a:xfrm>
            <a:off x="9617527" y="3414024"/>
            <a:ext cx="1273629" cy="1061357"/>
          </a:xfrm>
          <a:prstGeom prst="ellipse">
            <a:avLst/>
          </a:prstGeom>
          <a:noFill/>
          <a:ln w="349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4FFDD53C-9F19-6B4C-861A-0F00D53F061A}"/>
              </a:ext>
            </a:extLst>
          </p:cNvPr>
          <p:cNvSpPr/>
          <p:nvPr/>
        </p:nvSpPr>
        <p:spPr>
          <a:xfrm>
            <a:off x="10420027" y="2743201"/>
            <a:ext cx="1351538" cy="1109682"/>
          </a:xfrm>
          <a:prstGeom prst="ellipse">
            <a:avLst/>
          </a:prstGeom>
          <a:noFill/>
          <a:ln w="349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5EE8267D-F55F-EA4A-9249-3628542AC548}"/>
              </a:ext>
            </a:extLst>
          </p:cNvPr>
          <p:cNvSpPr/>
          <p:nvPr/>
        </p:nvSpPr>
        <p:spPr>
          <a:xfrm>
            <a:off x="10496549" y="4172827"/>
            <a:ext cx="1273629" cy="1061357"/>
          </a:xfrm>
          <a:prstGeom prst="ellipse">
            <a:avLst/>
          </a:prstGeom>
          <a:noFill/>
          <a:ln w="349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3470426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05213981-51F6-DF41-9FC9-ABF4DFB3227D}"/>
              </a:ext>
            </a:extLst>
          </p:cNvPr>
          <p:cNvGrpSpPr/>
          <p:nvPr/>
        </p:nvGrpSpPr>
        <p:grpSpPr>
          <a:xfrm>
            <a:off x="180474" y="694619"/>
            <a:ext cx="647255" cy="738022"/>
            <a:chOff x="4753009" y="790578"/>
            <a:chExt cx="958096" cy="958096"/>
          </a:xfrm>
        </p:grpSpPr>
        <p:sp>
          <p:nvSpPr>
            <p:cNvPr id="3" name="TextBox 2">
              <a:extLst>
                <a:ext uri="{FF2B5EF4-FFF2-40B4-BE49-F238E27FC236}">
                  <a16:creationId xmlns:a16="http://schemas.microsoft.com/office/drawing/2014/main" id="{45F13D5F-44A1-934D-8551-BC8CE9DF6ABD}"/>
                </a:ext>
              </a:extLst>
            </p:cNvPr>
            <p:cNvSpPr txBox="1"/>
            <p:nvPr/>
          </p:nvSpPr>
          <p:spPr>
            <a:xfrm>
              <a:off x="4753009" y="914221"/>
              <a:ext cx="958096" cy="679241"/>
            </a:xfrm>
            <a:prstGeom prst="rect">
              <a:avLst/>
            </a:prstGeom>
            <a:noFill/>
          </p:spPr>
          <p:txBody>
            <a:bodyPr wrap="square" lIns="108000" rIns="108000" rtlCol="0">
              <a:spAutoFit/>
            </a:bodyPr>
            <a:lstStyle/>
            <a:p>
              <a:pPr algn="ctr"/>
              <a:r>
                <a:rPr lang="en-US" altLang="ko-KR" sz="2800" b="1" dirty="0">
                  <a:cs typeface="Arial" pitchFamily="34" charset="0"/>
                </a:rPr>
                <a:t>1</a:t>
              </a:r>
              <a:endParaRPr lang="ko-KR" altLang="en-US" sz="2800" b="1" dirty="0">
                <a:cs typeface="Arial" pitchFamily="34" charset="0"/>
              </a:endParaRPr>
            </a:p>
          </p:txBody>
        </p:sp>
        <p:sp>
          <p:nvSpPr>
            <p:cNvPr id="4" name="Freeform: Shape 44">
              <a:extLst>
                <a:ext uri="{FF2B5EF4-FFF2-40B4-BE49-F238E27FC236}">
                  <a16:creationId xmlns:a16="http://schemas.microsoft.com/office/drawing/2014/main" id="{743E4BC0-720D-0C4A-B403-BB84479457FC}"/>
                </a:ext>
              </a:extLst>
            </p:cNvPr>
            <p:cNvSpPr/>
            <p:nvPr/>
          </p:nvSpPr>
          <p:spPr>
            <a:xfrm>
              <a:off x="4753009" y="790578"/>
              <a:ext cx="958096" cy="958096"/>
            </a:xfrm>
            <a:custGeom>
              <a:avLst/>
              <a:gdLst>
                <a:gd name="connsiteX0" fmla="*/ 591326 w 1182653"/>
                <a:gd name="connsiteY0" fmla="*/ 99202 h 1182653"/>
                <a:gd name="connsiteX1" fmla="*/ 542935 w 1182653"/>
                <a:gd name="connsiteY1" fmla="*/ 119164 h 1182653"/>
                <a:gd name="connsiteX2" fmla="*/ 119164 w 1182653"/>
                <a:gd name="connsiteY2" fmla="*/ 542935 h 1182653"/>
                <a:gd name="connsiteX3" fmla="*/ 119164 w 1182653"/>
                <a:gd name="connsiteY3" fmla="*/ 639718 h 1182653"/>
                <a:gd name="connsiteX4" fmla="*/ 542935 w 1182653"/>
                <a:gd name="connsiteY4" fmla="*/ 1063489 h 1182653"/>
                <a:gd name="connsiteX5" fmla="*/ 639718 w 1182653"/>
                <a:gd name="connsiteY5" fmla="*/ 1063489 h 1182653"/>
                <a:gd name="connsiteX6" fmla="*/ 1063489 w 1182653"/>
                <a:gd name="connsiteY6" fmla="*/ 639718 h 1182653"/>
                <a:gd name="connsiteX7" fmla="*/ 1063489 w 1182653"/>
                <a:gd name="connsiteY7" fmla="*/ 542935 h 1182653"/>
                <a:gd name="connsiteX8" fmla="*/ 639718 w 1182653"/>
                <a:gd name="connsiteY8" fmla="*/ 119164 h 1182653"/>
                <a:gd name="connsiteX9" fmla="*/ 591326 w 1182653"/>
                <a:gd name="connsiteY9" fmla="*/ 99202 h 1182653"/>
                <a:gd name="connsiteX10" fmla="*/ 591327 w 1182653"/>
                <a:gd name="connsiteY10" fmla="*/ 0 h 1182653"/>
                <a:gd name="connsiteX11" fmla="*/ 654581 w 1182653"/>
                <a:gd name="connsiteY11" fmla="*/ 26183 h 1182653"/>
                <a:gd name="connsiteX12" fmla="*/ 1156470 w 1182653"/>
                <a:gd name="connsiteY12" fmla="*/ 528072 h 1182653"/>
                <a:gd name="connsiteX13" fmla="*/ 1156470 w 1182653"/>
                <a:gd name="connsiteY13" fmla="*/ 654581 h 1182653"/>
                <a:gd name="connsiteX14" fmla="*/ 654581 w 1182653"/>
                <a:gd name="connsiteY14" fmla="*/ 1156470 h 1182653"/>
                <a:gd name="connsiteX15" fmla="*/ 528072 w 1182653"/>
                <a:gd name="connsiteY15" fmla="*/ 1156470 h 1182653"/>
                <a:gd name="connsiteX16" fmla="*/ 26184 w 1182653"/>
                <a:gd name="connsiteY16" fmla="*/ 654581 h 1182653"/>
                <a:gd name="connsiteX17" fmla="*/ 26184 w 1182653"/>
                <a:gd name="connsiteY17" fmla="*/ 528072 h 1182653"/>
                <a:gd name="connsiteX18" fmla="*/ 528072 w 1182653"/>
                <a:gd name="connsiteY18" fmla="*/ 26183 h 1182653"/>
                <a:gd name="connsiteX19" fmla="*/ 591327 w 1182653"/>
                <a:gd name="connsiteY19" fmla="*/ 0 h 1182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82653" h="1182653">
                  <a:moveTo>
                    <a:pt x="591326" y="99202"/>
                  </a:moveTo>
                  <a:cubicBezTo>
                    <a:pt x="573784" y="99202"/>
                    <a:pt x="556242" y="105856"/>
                    <a:pt x="542935" y="119164"/>
                  </a:cubicBezTo>
                  <a:lnTo>
                    <a:pt x="119164" y="542935"/>
                  </a:lnTo>
                  <a:cubicBezTo>
                    <a:pt x="92548" y="569550"/>
                    <a:pt x="92548" y="613102"/>
                    <a:pt x="119164" y="639718"/>
                  </a:cubicBezTo>
                  <a:lnTo>
                    <a:pt x="542935" y="1063489"/>
                  </a:lnTo>
                  <a:cubicBezTo>
                    <a:pt x="569550" y="1090104"/>
                    <a:pt x="613102" y="1090104"/>
                    <a:pt x="639718" y="1063489"/>
                  </a:cubicBezTo>
                  <a:lnTo>
                    <a:pt x="1063489" y="639718"/>
                  </a:lnTo>
                  <a:cubicBezTo>
                    <a:pt x="1090450" y="613102"/>
                    <a:pt x="1090450" y="569550"/>
                    <a:pt x="1063489" y="542935"/>
                  </a:cubicBezTo>
                  <a:lnTo>
                    <a:pt x="639718" y="119164"/>
                  </a:lnTo>
                  <a:cubicBezTo>
                    <a:pt x="626410" y="105856"/>
                    <a:pt x="608868" y="99202"/>
                    <a:pt x="591326" y="99202"/>
                  </a:cubicBezTo>
                  <a:close/>
                  <a:moveTo>
                    <a:pt x="591327" y="0"/>
                  </a:moveTo>
                  <a:cubicBezTo>
                    <a:pt x="614226" y="0"/>
                    <a:pt x="637126" y="8728"/>
                    <a:pt x="654581" y="26183"/>
                  </a:cubicBezTo>
                  <a:lnTo>
                    <a:pt x="1156470" y="528072"/>
                  </a:lnTo>
                  <a:cubicBezTo>
                    <a:pt x="1191381" y="562983"/>
                    <a:pt x="1191381" y="619670"/>
                    <a:pt x="1156470" y="654581"/>
                  </a:cubicBezTo>
                  <a:lnTo>
                    <a:pt x="654581" y="1156470"/>
                  </a:lnTo>
                  <a:cubicBezTo>
                    <a:pt x="619670" y="1191381"/>
                    <a:pt x="562983" y="1191381"/>
                    <a:pt x="528072" y="1156470"/>
                  </a:cubicBezTo>
                  <a:lnTo>
                    <a:pt x="26184" y="654581"/>
                  </a:lnTo>
                  <a:cubicBezTo>
                    <a:pt x="-8728" y="619670"/>
                    <a:pt x="-8728" y="562983"/>
                    <a:pt x="26184" y="528072"/>
                  </a:cubicBezTo>
                  <a:lnTo>
                    <a:pt x="528072" y="26183"/>
                  </a:lnTo>
                  <a:cubicBezTo>
                    <a:pt x="545528" y="8728"/>
                    <a:pt x="568427" y="0"/>
                    <a:pt x="591327" y="0"/>
                  </a:cubicBezTo>
                  <a:close/>
                </a:path>
              </a:pathLst>
            </a:custGeom>
            <a:solidFill>
              <a:schemeClr val="accent1"/>
            </a:solidFill>
            <a:ln w="9525" cap="flat">
              <a:noFill/>
              <a:prstDash val="solid"/>
              <a:miter/>
            </a:ln>
          </p:spPr>
          <p:txBody>
            <a:bodyPr rtlCol="0" anchor="ctr"/>
            <a:lstStyle/>
            <a:p>
              <a:endParaRPr lang="en-US" dirty="0"/>
            </a:p>
          </p:txBody>
        </p:sp>
      </p:grpSp>
      <p:sp>
        <p:nvSpPr>
          <p:cNvPr id="8" name="TextBox 7">
            <a:extLst>
              <a:ext uri="{FF2B5EF4-FFF2-40B4-BE49-F238E27FC236}">
                <a16:creationId xmlns:a16="http://schemas.microsoft.com/office/drawing/2014/main" id="{B09DF1BC-3D41-7142-8A2F-5C187C6A3C8D}"/>
              </a:ext>
            </a:extLst>
          </p:cNvPr>
          <p:cNvSpPr txBox="1"/>
          <p:nvPr/>
        </p:nvSpPr>
        <p:spPr>
          <a:xfrm>
            <a:off x="860162" y="832797"/>
            <a:ext cx="8099300" cy="461665"/>
          </a:xfrm>
          <a:prstGeom prst="rect">
            <a:avLst/>
          </a:prstGeom>
          <a:noFill/>
        </p:spPr>
        <p:txBody>
          <a:bodyPr wrap="square" rtlCol="0">
            <a:spAutoFit/>
          </a:bodyPr>
          <a:lstStyle/>
          <a:p>
            <a:r>
              <a:rPr lang="en-US" altLang="ko-KR" sz="2400" b="1" dirty="0">
                <a:cs typeface="Arial" pitchFamily="34" charset="0"/>
              </a:rPr>
              <a:t>Machine Learning: Regression, Clustering, and Classification</a:t>
            </a:r>
          </a:p>
        </p:txBody>
      </p:sp>
      <p:sp>
        <p:nvSpPr>
          <p:cNvPr id="9" name="TextBox 8">
            <a:extLst>
              <a:ext uri="{FF2B5EF4-FFF2-40B4-BE49-F238E27FC236}">
                <a16:creationId xmlns:a16="http://schemas.microsoft.com/office/drawing/2014/main" id="{E8221E3D-C6A9-E844-801B-1B996F03E9C0}"/>
              </a:ext>
            </a:extLst>
          </p:cNvPr>
          <p:cNvSpPr txBox="1"/>
          <p:nvPr/>
        </p:nvSpPr>
        <p:spPr>
          <a:xfrm>
            <a:off x="860162" y="1379832"/>
            <a:ext cx="2248436" cy="369332"/>
          </a:xfrm>
          <a:prstGeom prst="rect">
            <a:avLst/>
          </a:prstGeom>
          <a:noFill/>
        </p:spPr>
        <p:txBody>
          <a:bodyPr wrap="none" rtlCol="0">
            <a:spAutoFit/>
          </a:bodyPr>
          <a:lstStyle/>
          <a:p>
            <a:pPr marL="285750" indent="-285750">
              <a:buFont typeface="Wingdings" pitchFamily="2" charset="2"/>
              <a:buChar char="q"/>
            </a:pPr>
            <a:r>
              <a:rPr lang="en-US" dirty="0"/>
              <a:t>K-means clustering</a:t>
            </a:r>
          </a:p>
        </p:txBody>
      </p:sp>
      <p:sp>
        <p:nvSpPr>
          <p:cNvPr id="5" name="Rectangle 4">
            <a:extLst>
              <a:ext uri="{FF2B5EF4-FFF2-40B4-BE49-F238E27FC236}">
                <a16:creationId xmlns:a16="http://schemas.microsoft.com/office/drawing/2014/main" id="{E78DDE2E-D053-2E4D-A286-58A580B3E47E}"/>
              </a:ext>
            </a:extLst>
          </p:cNvPr>
          <p:cNvSpPr/>
          <p:nvPr/>
        </p:nvSpPr>
        <p:spPr>
          <a:xfrm>
            <a:off x="1257301" y="1944172"/>
            <a:ext cx="9139243" cy="923330"/>
          </a:xfrm>
          <a:prstGeom prst="rect">
            <a:avLst/>
          </a:prstGeom>
        </p:spPr>
        <p:txBody>
          <a:bodyPr wrap="square">
            <a:spAutoFit/>
          </a:bodyPr>
          <a:lstStyle/>
          <a:p>
            <a:br>
              <a:rPr lang="en-GB" dirty="0"/>
            </a:br>
            <a:br>
              <a:rPr lang="en-GB" dirty="0"/>
            </a:br>
            <a:endParaRPr lang="en-US" dirty="0"/>
          </a:p>
        </p:txBody>
      </p:sp>
      <p:sp>
        <p:nvSpPr>
          <p:cNvPr id="6" name="TextBox 5">
            <a:extLst>
              <a:ext uri="{FF2B5EF4-FFF2-40B4-BE49-F238E27FC236}">
                <a16:creationId xmlns:a16="http://schemas.microsoft.com/office/drawing/2014/main" id="{2F82BF88-78B8-3945-A13A-E4B9C6912129}"/>
              </a:ext>
            </a:extLst>
          </p:cNvPr>
          <p:cNvSpPr txBox="1"/>
          <p:nvPr/>
        </p:nvSpPr>
        <p:spPr>
          <a:xfrm>
            <a:off x="1227174" y="1944172"/>
            <a:ext cx="9957897" cy="2031325"/>
          </a:xfrm>
          <a:prstGeom prst="rect">
            <a:avLst/>
          </a:prstGeom>
          <a:noFill/>
        </p:spPr>
        <p:txBody>
          <a:bodyPr wrap="square" rtlCol="0">
            <a:spAutoFit/>
          </a:bodyPr>
          <a:lstStyle/>
          <a:p>
            <a:pPr marL="285750" indent="-285750">
              <a:buFont typeface="Arial" panose="020B0604020202020204" pitchFamily="34" charset="0"/>
              <a:buChar char="•"/>
            </a:pPr>
            <a:r>
              <a:rPr lang="en-GB" dirty="0"/>
              <a:t>For measuring the distances, you take the following distance measurement function (also termed as similarity measurement function):</a:t>
            </a:r>
          </a:p>
          <a:p>
            <a:endParaRPr lang="en-GB" dirty="0"/>
          </a:p>
          <a:p>
            <a:r>
              <a:rPr lang="en-GB" b="1" dirty="0"/>
              <a:t>        d=|x2–x1|+|y2–y1|+|z2–z1|</a:t>
            </a:r>
          </a:p>
          <a:p>
            <a:endParaRPr lang="en-GB" b="1" dirty="0"/>
          </a:p>
          <a:p>
            <a:br>
              <a:rPr lang="en-GB" dirty="0"/>
            </a:br>
            <a:endParaRPr lang="en-US" dirty="0"/>
          </a:p>
        </p:txBody>
      </p:sp>
      <p:sp>
        <p:nvSpPr>
          <p:cNvPr id="12" name="Rectangle 11">
            <a:extLst>
              <a:ext uri="{FF2B5EF4-FFF2-40B4-BE49-F238E27FC236}">
                <a16:creationId xmlns:a16="http://schemas.microsoft.com/office/drawing/2014/main" id="{C2FC502F-00D6-E846-879E-495FA6829AAB}"/>
              </a:ext>
            </a:extLst>
          </p:cNvPr>
          <p:cNvSpPr/>
          <p:nvPr/>
        </p:nvSpPr>
        <p:spPr>
          <a:xfrm>
            <a:off x="1480457" y="3247175"/>
            <a:ext cx="6696058" cy="1200329"/>
          </a:xfrm>
          <a:prstGeom prst="rect">
            <a:avLst/>
          </a:prstGeom>
        </p:spPr>
        <p:txBody>
          <a:bodyPr wrap="square">
            <a:spAutoFit/>
          </a:bodyPr>
          <a:lstStyle/>
          <a:p>
            <a:r>
              <a:rPr lang="en-GB" dirty="0"/>
              <a:t>This is also known as the </a:t>
            </a:r>
            <a:r>
              <a:rPr lang="en-GB" b="1" dirty="0"/>
              <a:t>Taxicab distance</a:t>
            </a:r>
            <a:r>
              <a:rPr lang="en-GB" dirty="0"/>
              <a:t> or </a:t>
            </a:r>
            <a:r>
              <a:rPr lang="en-GB" b="1" dirty="0"/>
              <a:t>Manhattan distance</a:t>
            </a:r>
            <a:r>
              <a:rPr lang="en-GB" dirty="0"/>
              <a:t>, where d is distance measurement between two objects, (x1,y1,z1) and (x2,y2,z2) are the X, Y and Z coordinates of any two objects taken for distance measurement.</a:t>
            </a:r>
            <a:endParaRPr lang="en-US" dirty="0"/>
          </a:p>
        </p:txBody>
      </p:sp>
      <p:sp>
        <p:nvSpPr>
          <p:cNvPr id="13" name="Rectangle 12">
            <a:extLst>
              <a:ext uri="{FF2B5EF4-FFF2-40B4-BE49-F238E27FC236}">
                <a16:creationId xmlns:a16="http://schemas.microsoft.com/office/drawing/2014/main" id="{63820E59-E198-1847-BFA3-7FE8A45B58F9}"/>
              </a:ext>
            </a:extLst>
          </p:cNvPr>
          <p:cNvSpPr/>
          <p:nvPr/>
        </p:nvSpPr>
        <p:spPr>
          <a:xfrm>
            <a:off x="1242238" y="4447504"/>
            <a:ext cx="6949341" cy="2585323"/>
          </a:xfrm>
          <a:prstGeom prst="rect">
            <a:avLst/>
          </a:prstGeom>
        </p:spPr>
        <p:txBody>
          <a:bodyPr wrap="square">
            <a:spAutoFit/>
          </a:bodyPr>
          <a:lstStyle/>
          <a:p>
            <a:pPr marL="285750" indent="-285750">
              <a:buFont typeface="Arial" panose="020B0604020202020204" pitchFamily="34" charset="0"/>
              <a:buChar char="•"/>
            </a:pPr>
            <a:r>
              <a:rPr lang="en-GB" dirty="0"/>
              <a:t>The objects are clustered based on their distances between the centroids. An object which has a shorter distance between a centroid (say C1) than the other centroid (say C2) will fall into the cluster of C1. </a:t>
            </a:r>
          </a:p>
          <a:p>
            <a:pPr marL="285750" indent="-285750">
              <a:buFont typeface="Arial" panose="020B0604020202020204" pitchFamily="34" charset="0"/>
              <a:buChar char="•"/>
            </a:pPr>
            <a:r>
              <a:rPr lang="en-GB" dirty="0"/>
              <a:t>The algorithm will no longer update the centroids, because there is no change in the current cluster formation, it is the same as the previous formation.</a:t>
            </a:r>
          </a:p>
          <a:p>
            <a:br>
              <a:rPr lang="en-GB" dirty="0"/>
            </a:br>
            <a:endParaRPr lang="en-US" dirty="0"/>
          </a:p>
        </p:txBody>
      </p:sp>
      <p:pic>
        <p:nvPicPr>
          <p:cNvPr id="14" name="Picture 13">
            <a:extLst>
              <a:ext uri="{FF2B5EF4-FFF2-40B4-BE49-F238E27FC236}">
                <a16:creationId xmlns:a16="http://schemas.microsoft.com/office/drawing/2014/main" id="{A93F26F0-83D8-A240-98BE-323E8324E1EB}"/>
              </a:ext>
            </a:extLst>
          </p:cNvPr>
          <p:cNvPicPr>
            <a:picLocks noChangeAspect="1"/>
          </p:cNvPicPr>
          <p:nvPr/>
        </p:nvPicPr>
        <p:blipFill>
          <a:blip r:embed="rId2"/>
          <a:stretch>
            <a:fillRect/>
          </a:stretch>
        </p:blipFill>
        <p:spPr>
          <a:xfrm>
            <a:off x="8141825" y="2637821"/>
            <a:ext cx="3784352" cy="3619366"/>
          </a:xfrm>
          <a:prstGeom prst="rect">
            <a:avLst/>
          </a:prstGeom>
        </p:spPr>
      </p:pic>
    </p:spTree>
    <p:extLst>
      <p:ext uri="{BB962C8B-B14F-4D97-AF65-F5344CB8AC3E}">
        <p14:creationId xmlns:p14="http://schemas.microsoft.com/office/powerpoint/2010/main" val="1476793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05213981-51F6-DF41-9FC9-ABF4DFB3227D}"/>
              </a:ext>
            </a:extLst>
          </p:cNvPr>
          <p:cNvGrpSpPr/>
          <p:nvPr/>
        </p:nvGrpSpPr>
        <p:grpSpPr>
          <a:xfrm>
            <a:off x="180474" y="694619"/>
            <a:ext cx="647255" cy="738022"/>
            <a:chOff x="4753009" y="790578"/>
            <a:chExt cx="958096" cy="958096"/>
          </a:xfrm>
        </p:grpSpPr>
        <p:sp>
          <p:nvSpPr>
            <p:cNvPr id="3" name="TextBox 2">
              <a:extLst>
                <a:ext uri="{FF2B5EF4-FFF2-40B4-BE49-F238E27FC236}">
                  <a16:creationId xmlns:a16="http://schemas.microsoft.com/office/drawing/2014/main" id="{45F13D5F-44A1-934D-8551-BC8CE9DF6ABD}"/>
                </a:ext>
              </a:extLst>
            </p:cNvPr>
            <p:cNvSpPr txBox="1"/>
            <p:nvPr/>
          </p:nvSpPr>
          <p:spPr>
            <a:xfrm>
              <a:off x="4753009" y="914221"/>
              <a:ext cx="958096" cy="679241"/>
            </a:xfrm>
            <a:prstGeom prst="rect">
              <a:avLst/>
            </a:prstGeom>
            <a:noFill/>
          </p:spPr>
          <p:txBody>
            <a:bodyPr wrap="square" lIns="108000" rIns="108000" rtlCol="0">
              <a:spAutoFit/>
            </a:bodyPr>
            <a:lstStyle/>
            <a:p>
              <a:pPr algn="ctr"/>
              <a:r>
                <a:rPr lang="en-US" altLang="ko-KR" sz="2800" b="1" dirty="0">
                  <a:cs typeface="Arial" pitchFamily="34" charset="0"/>
                </a:rPr>
                <a:t>1</a:t>
              </a:r>
              <a:endParaRPr lang="ko-KR" altLang="en-US" sz="2800" b="1" dirty="0">
                <a:cs typeface="Arial" pitchFamily="34" charset="0"/>
              </a:endParaRPr>
            </a:p>
          </p:txBody>
        </p:sp>
        <p:sp>
          <p:nvSpPr>
            <p:cNvPr id="4" name="Freeform: Shape 44">
              <a:extLst>
                <a:ext uri="{FF2B5EF4-FFF2-40B4-BE49-F238E27FC236}">
                  <a16:creationId xmlns:a16="http://schemas.microsoft.com/office/drawing/2014/main" id="{743E4BC0-720D-0C4A-B403-BB84479457FC}"/>
                </a:ext>
              </a:extLst>
            </p:cNvPr>
            <p:cNvSpPr/>
            <p:nvPr/>
          </p:nvSpPr>
          <p:spPr>
            <a:xfrm>
              <a:off x="4753009" y="790578"/>
              <a:ext cx="958096" cy="958096"/>
            </a:xfrm>
            <a:custGeom>
              <a:avLst/>
              <a:gdLst>
                <a:gd name="connsiteX0" fmla="*/ 591326 w 1182653"/>
                <a:gd name="connsiteY0" fmla="*/ 99202 h 1182653"/>
                <a:gd name="connsiteX1" fmla="*/ 542935 w 1182653"/>
                <a:gd name="connsiteY1" fmla="*/ 119164 h 1182653"/>
                <a:gd name="connsiteX2" fmla="*/ 119164 w 1182653"/>
                <a:gd name="connsiteY2" fmla="*/ 542935 h 1182653"/>
                <a:gd name="connsiteX3" fmla="*/ 119164 w 1182653"/>
                <a:gd name="connsiteY3" fmla="*/ 639718 h 1182653"/>
                <a:gd name="connsiteX4" fmla="*/ 542935 w 1182653"/>
                <a:gd name="connsiteY4" fmla="*/ 1063489 h 1182653"/>
                <a:gd name="connsiteX5" fmla="*/ 639718 w 1182653"/>
                <a:gd name="connsiteY5" fmla="*/ 1063489 h 1182653"/>
                <a:gd name="connsiteX6" fmla="*/ 1063489 w 1182653"/>
                <a:gd name="connsiteY6" fmla="*/ 639718 h 1182653"/>
                <a:gd name="connsiteX7" fmla="*/ 1063489 w 1182653"/>
                <a:gd name="connsiteY7" fmla="*/ 542935 h 1182653"/>
                <a:gd name="connsiteX8" fmla="*/ 639718 w 1182653"/>
                <a:gd name="connsiteY8" fmla="*/ 119164 h 1182653"/>
                <a:gd name="connsiteX9" fmla="*/ 591326 w 1182653"/>
                <a:gd name="connsiteY9" fmla="*/ 99202 h 1182653"/>
                <a:gd name="connsiteX10" fmla="*/ 591327 w 1182653"/>
                <a:gd name="connsiteY10" fmla="*/ 0 h 1182653"/>
                <a:gd name="connsiteX11" fmla="*/ 654581 w 1182653"/>
                <a:gd name="connsiteY11" fmla="*/ 26183 h 1182653"/>
                <a:gd name="connsiteX12" fmla="*/ 1156470 w 1182653"/>
                <a:gd name="connsiteY12" fmla="*/ 528072 h 1182653"/>
                <a:gd name="connsiteX13" fmla="*/ 1156470 w 1182653"/>
                <a:gd name="connsiteY13" fmla="*/ 654581 h 1182653"/>
                <a:gd name="connsiteX14" fmla="*/ 654581 w 1182653"/>
                <a:gd name="connsiteY14" fmla="*/ 1156470 h 1182653"/>
                <a:gd name="connsiteX15" fmla="*/ 528072 w 1182653"/>
                <a:gd name="connsiteY15" fmla="*/ 1156470 h 1182653"/>
                <a:gd name="connsiteX16" fmla="*/ 26184 w 1182653"/>
                <a:gd name="connsiteY16" fmla="*/ 654581 h 1182653"/>
                <a:gd name="connsiteX17" fmla="*/ 26184 w 1182653"/>
                <a:gd name="connsiteY17" fmla="*/ 528072 h 1182653"/>
                <a:gd name="connsiteX18" fmla="*/ 528072 w 1182653"/>
                <a:gd name="connsiteY18" fmla="*/ 26183 h 1182653"/>
                <a:gd name="connsiteX19" fmla="*/ 591327 w 1182653"/>
                <a:gd name="connsiteY19" fmla="*/ 0 h 1182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82653" h="1182653">
                  <a:moveTo>
                    <a:pt x="591326" y="99202"/>
                  </a:moveTo>
                  <a:cubicBezTo>
                    <a:pt x="573784" y="99202"/>
                    <a:pt x="556242" y="105856"/>
                    <a:pt x="542935" y="119164"/>
                  </a:cubicBezTo>
                  <a:lnTo>
                    <a:pt x="119164" y="542935"/>
                  </a:lnTo>
                  <a:cubicBezTo>
                    <a:pt x="92548" y="569550"/>
                    <a:pt x="92548" y="613102"/>
                    <a:pt x="119164" y="639718"/>
                  </a:cubicBezTo>
                  <a:lnTo>
                    <a:pt x="542935" y="1063489"/>
                  </a:lnTo>
                  <a:cubicBezTo>
                    <a:pt x="569550" y="1090104"/>
                    <a:pt x="613102" y="1090104"/>
                    <a:pt x="639718" y="1063489"/>
                  </a:cubicBezTo>
                  <a:lnTo>
                    <a:pt x="1063489" y="639718"/>
                  </a:lnTo>
                  <a:cubicBezTo>
                    <a:pt x="1090450" y="613102"/>
                    <a:pt x="1090450" y="569550"/>
                    <a:pt x="1063489" y="542935"/>
                  </a:cubicBezTo>
                  <a:lnTo>
                    <a:pt x="639718" y="119164"/>
                  </a:lnTo>
                  <a:cubicBezTo>
                    <a:pt x="626410" y="105856"/>
                    <a:pt x="608868" y="99202"/>
                    <a:pt x="591326" y="99202"/>
                  </a:cubicBezTo>
                  <a:close/>
                  <a:moveTo>
                    <a:pt x="591327" y="0"/>
                  </a:moveTo>
                  <a:cubicBezTo>
                    <a:pt x="614226" y="0"/>
                    <a:pt x="637126" y="8728"/>
                    <a:pt x="654581" y="26183"/>
                  </a:cubicBezTo>
                  <a:lnTo>
                    <a:pt x="1156470" y="528072"/>
                  </a:lnTo>
                  <a:cubicBezTo>
                    <a:pt x="1191381" y="562983"/>
                    <a:pt x="1191381" y="619670"/>
                    <a:pt x="1156470" y="654581"/>
                  </a:cubicBezTo>
                  <a:lnTo>
                    <a:pt x="654581" y="1156470"/>
                  </a:lnTo>
                  <a:cubicBezTo>
                    <a:pt x="619670" y="1191381"/>
                    <a:pt x="562983" y="1191381"/>
                    <a:pt x="528072" y="1156470"/>
                  </a:cubicBezTo>
                  <a:lnTo>
                    <a:pt x="26184" y="654581"/>
                  </a:lnTo>
                  <a:cubicBezTo>
                    <a:pt x="-8728" y="619670"/>
                    <a:pt x="-8728" y="562983"/>
                    <a:pt x="26184" y="528072"/>
                  </a:cubicBezTo>
                  <a:lnTo>
                    <a:pt x="528072" y="26183"/>
                  </a:lnTo>
                  <a:cubicBezTo>
                    <a:pt x="545528" y="8728"/>
                    <a:pt x="568427" y="0"/>
                    <a:pt x="591327" y="0"/>
                  </a:cubicBezTo>
                  <a:close/>
                </a:path>
              </a:pathLst>
            </a:custGeom>
            <a:solidFill>
              <a:schemeClr val="accent1"/>
            </a:solidFill>
            <a:ln w="9525" cap="flat">
              <a:noFill/>
              <a:prstDash val="solid"/>
              <a:miter/>
            </a:ln>
          </p:spPr>
          <p:txBody>
            <a:bodyPr rtlCol="0" anchor="ctr"/>
            <a:lstStyle/>
            <a:p>
              <a:endParaRPr lang="en-US" dirty="0"/>
            </a:p>
          </p:txBody>
        </p:sp>
      </p:grpSp>
      <p:sp>
        <p:nvSpPr>
          <p:cNvPr id="6" name="TextBox 5">
            <a:extLst>
              <a:ext uri="{FF2B5EF4-FFF2-40B4-BE49-F238E27FC236}">
                <a16:creationId xmlns:a16="http://schemas.microsoft.com/office/drawing/2014/main" id="{B2684531-BABB-394B-BC49-4BD3E74FFF32}"/>
              </a:ext>
            </a:extLst>
          </p:cNvPr>
          <p:cNvSpPr txBox="1"/>
          <p:nvPr/>
        </p:nvSpPr>
        <p:spPr>
          <a:xfrm>
            <a:off x="1123931" y="1749164"/>
            <a:ext cx="9198238" cy="646331"/>
          </a:xfrm>
          <a:prstGeom prst="rect">
            <a:avLst/>
          </a:prstGeom>
          <a:noFill/>
        </p:spPr>
        <p:txBody>
          <a:bodyPr wrap="square" rtlCol="0">
            <a:spAutoFit/>
          </a:bodyPr>
          <a:lstStyle/>
          <a:p>
            <a:br>
              <a:rPr lang="en-GB" dirty="0"/>
            </a:br>
            <a:r>
              <a:rPr lang="en-GB" dirty="0"/>
              <a:t> </a:t>
            </a:r>
            <a:endParaRPr lang="en-US" dirty="0"/>
          </a:p>
        </p:txBody>
      </p:sp>
      <p:sp>
        <p:nvSpPr>
          <p:cNvPr id="8" name="TextBox 7">
            <a:extLst>
              <a:ext uri="{FF2B5EF4-FFF2-40B4-BE49-F238E27FC236}">
                <a16:creationId xmlns:a16="http://schemas.microsoft.com/office/drawing/2014/main" id="{B09DF1BC-3D41-7142-8A2F-5C187C6A3C8D}"/>
              </a:ext>
            </a:extLst>
          </p:cNvPr>
          <p:cNvSpPr txBox="1"/>
          <p:nvPr/>
        </p:nvSpPr>
        <p:spPr>
          <a:xfrm>
            <a:off x="860162" y="832797"/>
            <a:ext cx="8099300" cy="461665"/>
          </a:xfrm>
          <a:prstGeom prst="rect">
            <a:avLst/>
          </a:prstGeom>
          <a:noFill/>
        </p:spPr>
        <p:txBody>
          <a:bodyPr wrap="square" rtlCol="0">
            <a:spAutoFit/>
          </a:bodyPr>
          <a:lstStyle/>
          <a:p>
            <a:r>
              <a:rPr lang="en-US" altLang="ko-KR" sz="2400" b="1" dirty="0">
                <a:cs typeface="Arial" pitchFamily="34" charset="0"/>
              </a:rPr>
              <a:t>Machine Learning: Regression, Clustering, and Classification</a:t>
            </a:r>
          </a:p>
        </p:txBody>
      </p:sp>
      <p:sp>
        <p:nvSpPr>
          <p:cNvPr id="9" name="TextBox 8">
            <a:extLst>
              <a:ext uri="{FF2B5EF4-FFF2-40B4-BE49-F238E27FC236}">
                <a16:creationId xmlns:a16="http://schemas.microsoft.com/office/drawing/2014/main" id="{E8221E3D-C6A9-E844-801B-1B996F03E9C0}"/>
              </a:ext>
            </a:extLst>
          </p:cNvPr>
          <p:cNvSpPr txBox="1"/>
          <p:nvPr/>
        </p:nvSpPr>
        <p:spPr>
          <a:xfrm>
            <a:off x="860162" y="1379832"/>
            <a:ext cx="2118850" cy="369332"/>
          </a:xfrm>
          <a:prstGeom prst="rect">
            <a:avLst/>
          </a:prstGeom>
          <a:noFill/>
        </p:spPr>
        <p:txBody>
          <a:bodyPr wrap="none" rtlCol="0">
            <a:spAutoFit/>
          </a:bodyPr>
          <a:lstStyle/>
          <a:p>
            <a:pPr marL="285750" indent="-285750">
              <a:buFont typeface="Wingdings" pitchFamily="2" charset="2"/>
              <a:buChar char="q"/>
            </a:pPr>
            <a:r>
              <a:rPr lang="en-US" dirty="0"/>
              <a:t>Linear Regression</a:t>
            </a:r>
          </a:p>
        </p:txBody>
      </p:sp>
      <p:pic>
        <p:nvPicPr>
          <p:cNvPr id="10" name="Picture 9">
            <a:extLst>
              <a:ext uri="{FF2B5EF4-FFF2-40B4-BE49-F238E27FC236}">
                <a16:creationId xmlns:a16="http://schemas.microsoft.com/office/drawing/2014/main" id="{B55B3105-0ECB-2641-A2FF-C84CBA616107}"/>
              </a:ext>
            </a:extLst>
          </p:cNvPr>
          <p:cNvPicPr>
            <a:picLocks noChangeAspect="1"/>
          </p:cNvPicPr>
          <p:nvPr/>
        </p:nvPicPr>
        <p:blipFill>
          <a:blip r:embed="rId2"/>
          <a:stretch>
            <a:fillRect/>
          </a:stretch>
        </p:blipFill>
        <p:spPr>
          <a:xfrm>
            <a:off x="3440776" y="2094361"/>
            <a:ext cx="7019668" cy="2198078"/>
          </a:xfrm>
          <a:prstGeom prst="rect">
            <a:avLst/>
          </a:prstGeom>
        </p:spPr>
      </p:pic>
      <p:sp>
        <p:nvSpPr>
          <p:cNvPr id="11" name="TextBox 10">
            <a:extLst>
              <a:ext uri="{FF2B5EF4-FFF2-40B4-BE49-F238E27FC236}">
                <a16:creationId xmlns:a16="http://schemas.microsoft.com/office/drawing/2014/main" id="{2E280A89-B8B3-6A4C-8DCD-44B3268D412A}"/>
              </a:ext>
            </a:extLst>
          </p:cNvPr>
          <p:cNvSpPr txBox="1"/>
          <p:nvPr/>
        </p:nvSpPr>
        <p:spPr>
          <a:xfrm>
            <a:off x="1216541" y="1767296"/>
            <a:ext cx="5734069" cy="338554"/>
          </a:xfrm>
          <a:prstGeom prst="rect">
            <a:avLst/>
          </a:prstGeom>
          <a:noFill/>
        </p:spPr>
        <p:txBody>
          <a:bodyPr wrap="square" rtlCol="0">
            <a:spAutoFit/>
          </a:bodyPr>
          <a:lstStyle/>
          <a:p>
            <a:r>
              <a:rPr lang="en-US" sz="1600" dirty="0"/>
              <a:t>calculating the error value between prediction and real values</a:t>
            </a:r>
          </a:p>
        </p:txBody>
      </p:sp>
      <p:sp>
        <p:nvSpPr>
          <p:cNvPr id="12" name="TextBox 11">
            <a:extLst>
              <a:ext uri="{FF2B5EF4-FFF2-40B4-BE49-F238E27FC236}">
                <a16:creationId xmlns:a16="http://schemas.microsoft.com/office/drawing/2014/main" id="{544E4DE2-3680-CF41-8356-F69953B505DF}"/>
              </a:ext>
            </a:extLst>
          </p:cNvPr>
          <p:cNvSpPr txBox="1"/>
          <p:nvPr/>
        </p:nvSpPr>
        <p:spPr>
          <a:xfrm>
            <a:off x="2898464" y="4190124"/>
            <a:ext cx="6658699" cy="1200329"/>
          </a:xfrm>
          <a:prstGeom prst="rect">
            <a:avLst/>
          </a:prstGeom>
          <a:noFill/>
        </p:spPr>
        <p:txBody>
          <a:bodyPr wrap="square" rtlCol="0">
            <a:spAutoFit/>
          </a:bodyPr>
          <a:lstStyle/>
          <a:p>
            <a:r>
              <a:rPr lang="en-GB" b="1" i="1" dirty="0"/>
              <a:t>Predicted</a:t>
            </a:r>
            <a:r>
              <a:rPr lang="en-GB" dirty="0"/>
              <a:t>, or fitted, values are values of y predicted by the least- squares regression line obtained by plugging in x1,x2,...,</a:t>
            </a:r>
            <a:r>
              <a:rPr lang="en-GB" dirty="0" err="1"/>
              <a:t>xn</a:t>
            </a:r>
            <a:r>
              <a:rPr lang="en-GB" dirty="0"/>
              <a:t> into the estimated regression line </a:t>
            </a:r>
          </a:p>
          <a:p>
            <a:endParaRPr lang="en-US" dirty="0"/>
          </a:p>
        </p:txBody>
      </p:sp>
      <p:pic>
        <p:nvPicPr>
          <p:cNvPr id="13" name="Picture 12">
            <a:extLst>
              <a:ext uri="{FF2B5EF4-FFF2-40B4-BE49-F238E27FC236}">
                <a16:creationId xmlns:a16="http://schemas.microsoft.com/office/drawing/2014/main" id="{64C3BEE5-808A-3B47-A332-023CD0905C30}"/>
              </a:ext>
            </a:extLst>
          </p:cNvPr>
          <p:cNvPicPr>
            <a:picLocks noChangeAspect="1"/>
          </p:cNvPicPr>
          <p:nvPr/>
        </p:nvPicPr>
        <p:blipFill>
          <a:blip r:embed="rId3"/>
          <a:stretch>
            <a:fillRect/>
          </a:stretch>
        </p:blipFill>
        <p:spPr>
          <a:xfrm>
            <a:off x="3069714" y="5077918"/>
            <a:ext cx="1557250" cy="910673"/>
          </a:xfrm>
          <a:prstGeom prst="rect">
            <a:avLst/>
          </a:prstGeom>
        </p:spPr>
      </p:pic>
      <p:sp>
        <p:nvSpPr>
          <p:cNvPr id="14" name="TextBox 13">
            <a:extLst>
              <a:ext uri="{FF2B5EF4-FFF2-40B4-BE49-F238E27FC236}">
                <a16:creationId xmlns:a16="http://schemas.microsoft.com/office/drawing/2014/main" id="{E82709CC-6E2C-B64E-964A-00BCAB7D154C}"/>
              </a:ext>
            </a:extLst>
          </p:cNvPr>
          <p:cNvSpPr txBox="1"/>
          <p:nvPr/>
        </p:nvSpPr>
        <p:spPr>
          <a:xfrm>
            <a:off x="2898464" y="6103825"/>
            <a:ext cx="6049413" cy="646331"/>
          </a:xfrm>
          <a:prstGeom prst="rect">
            <a:avLst/>
          </a:prstGeom>
          <a:noFill/>
        </p:spPr>
        <p:txBody>
          <a:bodyPr wrap="none" rtlCol="0">
            <a:spAutoFit/>
          </a:bodyPr>
          <a:lstStyle/>
          <a:p>
            <a:r>
              <a:rPr lang="en-GB" b="1" i="1" dirty="0"/>
              <a:t>Residuals </a:t>
            </a:r>
            <a:r>
              <a:rPr lang="en-GB" dirty="0"/>
              <a:t>are the deviations of observed and predicted values </a:t>
            </a:r>
          </a:p>
          <a:p>
            <a:endParaRPr lang="en-US" dirty="0"/>
          </a:p>
        </p:txBody>
      </p:sp>
      <p:pic>
        <p:nvPicPr>
          <p:cNvPr id="21" name="Picture 20">
            <a:extLst>
              <a:ext uri="{FF2B5EF4-FFF2-40B4-BE49-F238E27FC236}">
                <a16:creationId xmlns:a16="http://schemas.microsoft.com/office/drawing/2014/main" id="{0B3EB415-19B3-214B-B52C-E06DC2E40AFC}"/>
              </a:ext>
            </a:extLst>
          </p:cNvPr>
          <p:cNvPicPr>
            <a:picLocks noChangeAspect="1"/>
          </p:cNvPicPr>
          <p:nvPr/>
        </p:nvPicPr>
        <p:blipFill>
          <a:blip r:embed="rId4"/>
          <a:stretch>
            <a:fillRect/>
          </a:stretch>
        </p:blipFill>
        <p:spPr>
          <a:xfrm>
            <a:off x="8121435" y="5005811"/>
            <a:ext cx="2097428" cy="1599212"/>
          </a:xfrm>
          <a:prstGeom prst="rect">
            <a:avLst/>
          </a:prstGeom>
        </p:spPr>
      </p:pic>
    </p:spTree>
    <p:extLst>
      <p:ext uri="{BB962C8B-B14F-4D97-AF65-F5344CB8AC3E}">
        <p14:creationId xmlns:p14="http://schemas.microsoft.com/office/powerpoint/2010/main" val="213354927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05213981-51F6-DF41-9FC9-ABF4DFB3227D}"/>
              </a:ext>
            </a:extLst>
          </p:cNvPr>
          <p:cNvGrpSpPr/>
          <p:nvPr/>
        </p:nvGrpSpPr>
        <p:grpSpPr>
          <a:xfrm>
            <a:off x="180474" y="694619"/>
            <a:ext cx="647255" cy="738022"/>
            <a:chOff x="4753009" y="790578"/>
            <a:chExt cx="958096" cy="958096"/>
          </a:xfrm>
        </p:grpSpPr>
        <p:sp>
          <p:nvSpPr>
            <p:cNvPr id="3" name="TextBox 2">
              <a:extLst>
                <a:ext uri="{FF2B5EF4-FFF2-40B4-BE49-F238E27FC236}">
                  <a16:creationId xmlns:a16="http://schemas.microsoft.com/office/drawing/2014/main" id="{45F13D5F-44A1-934D-8551-BC8CE9DF6ABD}"/>
                </a:ext>
              </a:extLst>
            </p:cNvPr>
            <p:cNvSpPr txBox="1"/>
            <p:nvPr/>
          </p:nvSpPr>
          <p:spPr>
            <a:xfrm>
              <a:off x="4753009" y="914221"/>
              <a:ext cx="958096" cy="679241"/>
            </a:xfrm>
            <a:prstGeom prst="rect">
              <a:avLst/>
            </a:prstGeom>
            <a:noFill/>
          </p:spPr>
          <p:txBody>
            <a:bodyPr wrap="square" lIns="108000" rIns="108000" rtlCol="0">
              <a:spAutoFit/>
            </a:bodyPr>
            <a:lstStyle/>
            <a:p>
              <a:pPr algn="ctr"/>
              <a:r>
                <a:rPr lang="en-US" altLang="ko-KR" sz="2800" b="1" dirty="0">
                  <a:cs typeface="Arial" pitchFamily="34" charset="0"/>
                </a:rPr>
                <a:t>1</a:t>
              </a:r>
              <a:endParaRPr lang="ko-KR" altLang="en-US" sz="2800" b="1" dirty="0">
                <a:cs typeface="Arial" pitchFamily="34" charset="0"/>
              </a:endParaRPr>
            </a:p>
          </p:txBody>
        </p:sp>
        <p:sp>
          <p:nvSpPr>
            <p:cNvPr id="4" name="Freeform: Shape 44">
              <a:extLst>
                <a:ext uri="{FF2B5EF4-FFF2-40B4-BE49-F238E27FC236}">
                  <a16:creationId xmlns:a16="http://schemas.microsoft.com/office/drawing/2014/main" id="{743E4BC0-720D-0C4A-B403-BB84479457FC}"/>
                </a:ext>
              </a:extLst>
            </p:cNvPr>
            <p:cNvSpPr/>
            <p:nvPr/>
          </p:nvSpPr>
          <p:spPr>
            <a:xfrm>
              <a:off x="4753009" y="790578"/>
              <a:ext cx="958096" cy="958096"/>
            </a:xfrm>
            <a:custGeom>
              <a:avLst/>
              <a:gdLst>
                <a:gd name="connsiteX0" fmla="*/ 591326 w 1182653"/>
                <a:gd name="connsiteY0" fmla="*/ 99202 h 1182653"/>
                <a:gd name="connsiteX1" fmla="*/ 542935 w 1182653"/>
                <a:gd name="connsiteY1" fmla="*/ 119164 h 1182653"/>
                <a:gd name="connsiteX2" fmla="*/ 119164 w 1182653"/>
                <a:gd name="connsiteY2" fmla="*/ 542935 h 1182653"/>
                <a:gd name="connsiteX3" fmla="*/ 119164 w 1182653"/>
                <a:gd name="connsiteY3" fmla="*/ 639718 h 1182653"/>
                <a:gd name="connsiteX4" fmla="*/ 542935 w 1182653"/>
                <a:gd name="connsiteY4" fmla="*/ 1063489 h 1182653"/>
                <a:gd name="connsiteX5" fmla="*/ 639718 w 1182653"/>
                <a:gd name="connsiteY5" fmla="*/ 1063489 h 1182653"/>
                <a:gd name="connsiteX6" fmla="*/ 1063489 w 1182653"/>
                <a:gd name="connsiteY6" fmla="*/ 639718 h 1182653"/>
                <a:gd name="connsiteX7" fmla="*/ 1063489 w 1182653"/>
                <a:gd name="connsiteY7" fmla="*/ 542935 h 1182653"/>
                <a:gd name="connsiteX8" fmla="*/ 639718 w 1182653"/>
                <a:gd name="connsiteY8" fmla="*/ 119164 h 1182653"/>
                <a:gd name="connsiteX9" fmla="*/ 591326 w 1182653"/>
                <a:gd name="connsiteY9" fmla="*/ 99202 h 1182653"/>
                <a:gd name="connsiteX10" fmla="*/ 591327 w 1182653"/>
                <a:gd name="connsiteY10" fmla="*/ 0 h 1182653"/>
                <a:gd name="connsiteX11" fmla="*/ 654581 w 1182653"/>
                <a:gd name="connsiteY11" fmla="*/ 26183 h 1182653"/>
                <a:gd name="connsiteX12" fmla="*/ 1156470 w 1182653"/>
                <a:gd name="connsiteY12" fmla="*/ 528072 h 1182653"/>
                <a:gd name="connsiteX13" fmla="*/ 1156470 w 1182653"/>
                <a:gd name="connsiteY13" fmla="*/ 654581 h 1182653"/>
                <a:gd name="connsiteX14" fmla="*/ 654581 w 1182653"/>
                <a:gd name="connsiteY14" fmla="*/ 1156470 h 1182653"/>
                <a:gd name="connsiteX15" fmla="*/ 528072 w 1182653"/>
                <a:gd name="connsiteY15" fmla="*/ 1156470 h 1182653"/>
                <a:gd name="connsiteX16" fmla="*/ 26184 w 1182653"/>
                <a:gd name="connsiteY16" fmla="*/ 654581 h 1182653"/>
                <a:gd name="connsiteX17" fmla="*/ 26184 w 1182653"/>
                <a:gd name="connsiteY17" fmla="*/ 528072 h 1182653"/>
                <a:gd name="connsiteX18" fmla="*/ 528072 w 1182653"/>
                <a:gd name="connsiteY18" fmla="*/ 26183 h 1182653"/>
                <a:gd name="connsiteX19" fmla="*/ 591327 w 1182653"/>
                <a:gd name="connsiteY19" fmla="*/ 0 h 1182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82653" h="1182653">
                  <a:moveTo>
                    <a:pt x="591326" y="99202"/>
                  </a:moveTo>
                  <a:cubicBezTo>
                    <a:pt x="573784" y="99202"/>
                    <a:pt x="556242" y="105856"/>
                    <a:pt x="542935" y="119164"/>
                  </a:cubicBezTo>
                  <a:lnTo>
                    <a:pt x="119164" y="542935"/>
                  </a:lnTo>
                  <a:cubicBezTo>
                    <a:pt x="92548" y="569550"/>
                    <a:pt x="92548" y="613102"/>
                    <a:pt x="119164" y="639718"/>
                  </a:cubicBezTo>
                  <a:lnTo>
                    <a:pt x="542935" y="1063489"/>
                  </a:lnTo>
                  <a:cubicBezTo>
                    <a:pt x="569550" y="1090104"/>
                    <a:pt x="613102" y="1090104"/>
                    <a:pt x="639718" y="1063489"/>
                  </a:cubicBezTo>
                  <a:lnTo>
                    <a:pt x="1063489" y="639718"/>
                  </a:lnTo>
                  <a:cubicBezTo>
                    <a:pt x="1090450" y="613102"/>
                    <a:pt x="1090450" y="569550"/>
                    <a:pt x="1063489" y="542935"/>
                  </a:cubicBezTo>
                  <a:lnTo>
                    <a:pt x="639718" y="119164"/>
                  </a:lnTo>
                  <a:cubicBezTo>
                    <a:pt x="626410" y="105856"/>
                    <a:pt x="608868" y="99202"/>
                    <a:pt x="591326" y="99202"/>
                  </a:cubicBezTo>
                  <a:close/>
                  <a:moveTo>
                    <a:pt x="591327" y="0"/>
                  </a:moveTo>
                  <a:cubicBezTo>
                    <a:pt x="614226" y="0"/>
                    <a:pt x="637126" y="8728"/>
                    <a:pt x="654581" y="26183"/>
                  </a:cubicBezTo>
                  <a:lnTo>
                    <a:pt x="1156470" y="528072"/>
                  </a:lnTo>
                  <a:cubicBezTo>
                    <a:pt x="1191381" y="562983"/>
                    <a:pt x="1191381" y="619670"/>
                    <a:pt x="1156470" y="654581"/>
                  </a:cubicBezTo>
                  <a:lnTo>
                    <a:pt x="654581" y="1156470"/>
                  </a:lnTo>
                  <a:cubicBezTo>
                    <a:pt x="619670" y="1191381"/>
                    <a:pt x="562983" y="1191381"/>
                    <a:pt x="528072" y="1156470"/>
                  </a:cubicBezTo>
                  <a:lnTo>
                    <a:pt x="26184" y="654581"/>
                  </a:lnTo>
                  <a:cubicBezTo>
                    <a:pt x="-8728" y="619670"/>
                    <a:pt x="-8728" y="562983"/>
                    <a:pt x="26184" y="528072"/>
                  </a:cubicBezTo>
                  <a:lnTo>
                    <a:pt x="528072" y="26183"/>
                  </a:lnTo>
                  <a:cubicBezTo>
                    <a:pt x="545528" y="8728"/>
                    <a:pt x="568427" y="0"/>
                    <a:pt x="591327" y="0"/>
                  </a:cubicBezTo>
                  <a:close/>
                </a:path>
              </a:pathLst>
            </a:custGeom>
            <a:solidFill>
              <a:schemeClr val="accent1"/>
            </a:solidFill>
            <a:ln w="9525" cap="flat">
              <a:noFill/>
              <a:prstDash val="solid"/>
              <a:miter/>
            </a:ln>
          </p:spPr>
          <p:txBody>
            <a:bodyPr rtlCol="0" anchor="ctr"/>
            <a:lstStyle/>
            <a:p>
              <a:endParaRPr lang="en-US" dirty="0"/>
            </a:p>
          </p:txBody>
        </p:sp>
      </p:grpSp>
      <p:sp>
        <p:nvSpPr>
          <p:cNvPr id="8" name="TextBox 7">
            <a:extLst>
              <a:ext uri="{FF2B5EF4-FFF2-40B4-BE49-F238E27FC236}">
                <a16:creationId xmlns:a16="http://schemas.microsoft.com/office/drawing/2014/main" id="{B09DF1BC-3D41-7142-8A2F-5C187C6A3C8D}"/>
              </a:ext>
            </a:extLst>
          </p:cNvPr>
          <p:cNvSpPr txBox="1"/>
          <p:nvPr/>
        </p:nvSpPr>
        <p:spPr>
          <a:xfrm>
            <a:off x="860162" y="832797"/>
            <a:ext cx="8099300" cy="461665"/>
          </a:xfrm>
          <a:prstGeom prst="rect">
            <a:avLst/>
          </a:prstGeom>
          <a:noFill/>
        </p:spPr>
        <p:txBody>
          <a:bodyPr wrap="square" rtlCol="0">
            <a:spAutoFit/>
          </a:bodyPr>
          <a:lstStyle/>
          <a:p>
            <a:r>
              <a:rPr lang="en-US" altLang="ko-KR" sz="2400" b="1" dirty="0">
                <a:cs typeface="Arial" pitchFamily="34" charset="0"/>
              </a:rPr>
              <a:t>Machine Learning: Regression, Clustering, and Classification</a:t>
            </a:r>
          </a:p>
        </p:txBody>
      </p:sp>
      <p:sp>
        <p:nvSpPr>
          <p:cNvPr id="9" name="TextBox 8">
            <a:extLst>
              <a:ext uri="{FF2B5EF4-FFF2-40B4-BE49-F238E27FC236}">
                <a16:creationId xmlns:a16="http://schemas.microsoft.com/office/drawing/2014/main" id="{E8221E3D-C6A9-E844-801B-1B996F03E9C0}"/>
              </a:ext>
            </a:extLst>
          </p:cNvPr>
          <p:cNvSpPr txBox="1"/>
          <p:nvPr/>
        </p:nvSpPr>
        <p:spPr>
          <a:xfrm>
            <a:off x="860162" y="1379832"/>
            <a:ext cx="2248436" cy="369332"/>
          </a:xfrm>
          <a:prstGeom prst="rect">
            <a:avLst/>
          </a:prstGeom>
          <a:noFill/>
        </p:spPr>
        <p:txBody>
          <a:bodyPr wrap="none" rtlCol="0">
            <a:spAutoFit/>
          </a:bodyPr>
          <a:lstStyle/>
          <a:p>
            <a:pPr marL="285750" indent="-285750">
              <a:buFont typeface="Wingdings" pitchFamily="2" charset="2"/>
              <a:buChar char="q"/>
            </a:pPr>
            <a:r>
              <a:rPr lang="en-US" dirty="0"/>
              <a:t>K-means clustering</a:t>
            </a:r>
          </a:p>
        </p:txBody>
      </p:sp>
      <p:sp>
        <p:nvSpPr>
          <p:cNvPr id="5" name="Rectangle 4">
            <a:extLst>
              <a:ext uri="{FF2B5EF4-FFF2-40B4-BE49-F238E27FC236}">
                <a16:creationId xmlns:a16="http://schemas.microsoft.com/office/drawing/2014/main" id="{E78DDE2E-D053-2E4D-A286-58A580B3E47E}"/>
              </a:ext>
            </a:extLst>
          </p:cNvPr>
          <p:cNvSpPr/>
          <p:nvPr/>
        </p:nvSpPr>
        <p:spPr>
          <a:xfrm>
            <a:off x="1257301" y="1944172"/>
            <a:ext cx="9139243" cy="923330"/>
          </a:xfrm>
          <a:prstGeom prst="rect">
            <a:avLst/>
          </a:prstGeom>
        </p:spPr>
        <p:txBody>
          <a:bodyPr wrap="square">
            <a:spAutoFit/>
          </a:bodyPr>
          <a:lstStyle/>
          <a:p>
            <a:br>
              <a:rPr lang="en-GB" dirty="0"/>
            </a:br>
            <a:br>
              <a:rPr lang="en-GB" dirty="0"/>
            </a:br>
            <a:endParaRPr lang="en-US" dirty="0"/>
          </a:p>
        </p:txBody>
      </p:sp>
      <p:pic>
        <p:nvPicPr>
          <p:cNvPr id="7" name="Picture 6">
            <a:extLst>
              <a:ext uri="{FF2B5EF4-FFF2-40B4-BE49-F238E27FC236}">
                <a16:creationId xmlns:a16="http://schemas.microsoft.com/office/drawing/2014/main" id="{8ED4D622-8A0D-444F-AEE1-3D7D17A74301}"/>
              </a:ext>
            </a:extLst>
          </p:cNvPr>
          <p:cNvPicPr>
            <a:picLocks noChangeAspect="1"/>
          </p:cNvPicPr>
          <p:nvPr/>
        </p:nvPicPr>
        <p:blipFill>
          <a:blip r:embed="rId2"/>
          <a:stretch>
            <a:fillRect/>
          </a:stretch>
        </p:blipFill>
        <p:spPr>
          <a:xfrm>
            <a:off x="3383790" y="2092484"/>
            <a:ext cx="4886264" cy="4765516"/>
          </a:xfrm>
          <a:prstGeom prst="rect">
            <a:avLst/>
          </a:prstGeom>
        </p:spPr>
      </p:pic>
      <p:sp>
        <p:nvSpPr>
          <p:cNvPr id="10" name="TextBox 9">
            <a:extLst>
              <a:ext uri="{FF2B5EF4-FFF2-40B4-BE49-F238E27FC236}">
                <a16:creationId xmlns:a16="http://schemas.microsoft.com/office/drawing/2014/main" id="{91918AFA-9A9C-E94A-99EE-2E0221FE0E31}"/>
              </a:ext>
            </a:extLst>
          </p:cNvPr>
          <p:cNvSpPr txBox="1"/>
          <p:nvPr/>
        </p:nvSpPr>
        <p:spPr>
          <a:xfrm>
            <a:off x="1531460" y="1668240"/>
            <a:ext cx="8461625" cy="369332"/>
          </a:xfrm>
          <a:prstGeom prst="rect">
            <a:avLst/>
          </a:prstGeom>
          <a:noFill/>
        </p:spPr>
        <p:txBody>
          <a:bodyPr wrap="square" rtlCol="0">
            <a:spAutoFit/>
          </a:bodyPr>
          <a:lstStyle/>
          <a:p>
            <a:r>
              <a:rPr lang="en-US" dirty="0"/>
              <a:t>example of cluster formation over multiple iterations  with performance rate</a:t>
            </a:r>
          </a:p>
        </p:txBody>
      </p:sp>
    </p:spTree>
    <p:extLst>
      <p:ext uri="{BB962C8B-B14F-4D97-AF65-F5344CB8AC3E}">
        <p14:creationId xmlns:p14="http://schemas.microsoft.com/office/powerpoint/2010/main" val="277334946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05213981-51F6-DF41-9FC9-ABF4DFB3227D}"/>
              </a:ext>
            </a:extLst>
          </p:cNvPr>
          <p:cNvGrpSpPr/>
          <p:nvPr/>
        </p:nvGrpSpPr>
        <p:grpSpPr>
          <a:xfrm>
            <a:off x="180474" y="694619"/>
            <a:ext cx="647255" cy="738022"/>
            <a:chOff x="4753009" y="790578"/>
            <a:chExt cx="958096" cy="958096"/>
          </a:xfrm>
        </p:grpSpPr>
        <p:sp>
          <p:nvSpPr>
            <p:cNvPr id="3" name="TextBox 2">
              <a:extLst>
                <a:ext uri="{FF2B5EF4-FFF2-40B4-BE49-F238E27FC236}">
                  <a16:creationId xmlns:a16="http://schemas.microsoft.com/office/drawing/2014/main" id="{45F13D5F-44A1-934D-8551-BC8CE9DF6ABD}"/>
                </a:ext>
              </a:extLst>
            </p:cNvPr>
            <p:cNvSpPr txBox="1"/>
            <p:nvPr/>
          </p:nvSpPr>
          <p:spPr>
            <a:xfrm>
              <a:off x="4753009" y="914221"/>
              <a:ext cx="958096" cy="679241"/>
            </a:xfrm>
            <a:prstGeom prst="rect">
              <a:avLst/>
            </a:prstGeom>
            <a:noFill/>
          </p:spPr>
          <p:txBody>
            <a:bodyPr wrap="square" lIns="108000" rIns="108000" rtlCol="0">
              <a:spAutoFit/>
            </a:bodyPr>
            <a:lstStyle/>
            <a:p>
              <a:pPr algn="ctr"/>
              <a:r>
                <a:rPr lang="en-US" altLang="ko-KR" sz="2800" b="1" dirty="0">
                  <a:cs typeface="Arial" pitchFamily="34" charset="0"/>
                </a:rPr>
                <a:t>1</a:t>
              </a:r>
              <a:endParaRPr lang="ko-KR" altLang="en-US" sz="2800" b="1" dirty="0">
                <a:cs typeface="Arial" pitchFamily="34" charset="0"/>
              </a:endParaRPr>
            </a:p>
          </p:txBody>
        </p:sp>
        <p:sp>
          <p:nvSpPr>
            <p:cNvPr id="4" name="Freeform: Shape 44">
              <a:extLst>
                <a:ext uri="{FF2B5EF4-FFF2-40B4-BE49-F238E27FC236}">
                  <a16:creationId xmlns:a16="http://schemas.microsoft.com/office/drawing/2014/main" id="{743E4BC0-720D-0C4A-B403-BB84479457FC}"/>
                </a:ext>
              </a:extLst>
            </p:cNvPr>
            <p:cNvSpPr/>
            <p:nvPr/>
          </p:nvSpPr>
          <p:spPr>
            <a:xfrm>
              <a:off x="4753009" y="790578"/>
              <a:ext cx="958096" cy="958096"/>
            </a:xfrm>
            <a:custGeom>
              <a:avLst/>
              <a:gdLst>
                <a:gd name="connsiteX0" fmla="*/ 591326 w 1182653"/>
                <a:gd name="connsiteY0" fmla="*/ 99202 h 1182653"/>
                <a:gd name="connsiteX1" fmla="*/ 542935 w 1182653"/>
                <a:gd name="connsiteY1" fmla="*/ 119164 h 1182653"/>
                <a:gd name="connsiteX2" fmla="*/ 119164 w 1182653"/>
                <a:gd name="connsiteY2" fmla="*/ 542935 h 1182653"/>
                <a:gd name="connsiteX3" fmla="*/ 119164 w 1182653"/>
                <a:gd name="connsiteY3" fmla="*/ 639718 h 1182653"/>
                <a:gd name="connsiteX4" fmla="*/ 542935 w 1182653"/>
                <a:gd name="connsiteY4" fmla="*/ 1063489 h 1182653"/>
                <a:gd name="connsiteX5" fmla="*/ 639718 w 1182653"/>
                <a:gd name="connsiteY5" fmla="*/ 1063489 h 1182653"/>
                <a:gd name="connsiteX6" fmla="*/ 1063489 w 1182653"/>
                <a:gd name="connsiteY6" fmla="*/ 639718 h 1182653"/>
                <a:gd name="connsiteX7" fmla="*/ 1063489 w 1182653"/>
                <a:gd name="connsiteY7" fmla="*/ 542935 h 1182653"/>
                <a:gd name="connsiteX8" fmla="*/ 639718 w 1182653"/>
                <a:gd name="connsiteY8" fmla="*/ 119164 h 1182653"/>
                <a:gd name="connsiteX9" fmla="*/ 591326 w 1182653"/>
                <a:gd name="connsiteY9" fmla="*/ 99202 h 1182653"/>
                <a:gd name="connsiteX10" fmla="*/ 591327 w 1182653"/>
                <a:gd name="connsiteY10" fmla="*/ 0 h 1182653"/>
                <a:gd name="connsiteX11" fmla="*/ 654581 w 1182653"/>
                <a:gd name="connsiteY11" fmla="*/ 26183 h 1182653"/>
                <a:gd name="connsiteX12" fmla="*/ 1156470 w 1182653"/>
                <a:gd name="connsiteY12" fmla="*/ 528072 h 1182653"/>
                <a:gd name="connsiteX13" fmla="*/ 1156470 w 1182653"/>
                <a:gd name="connsiteY13" fmla="*/ 654581 h 1182653"/>
                <a:gd name="connsiteX14" fmla="*/ 654581 w 1182653"/>
                <a:gd name="connsiteY14" fmla="*/ 1156470 h 1182653"/>
                <a:gd name="connsiteX15" fmla="*/ 528072 w 1182653"/>
                <a:gd name="connsiteY15" fmla="*/ 1156470 h 1182653"/>
                <a:gd name="connsiteX16" fmla="*/ 26184 w 1182653"/>
                <a:gd name="connsiteY16" fmla="*/ 654581 h 1182653"/>
                <a:gd name="connsiteX17" fmla="*/ 26184 w 1182653"/>
                <a:gd name="connsiteY17" fmla="*/ 528072 h 1182653"/>
                <a:gd name="connsiteX18" fmla="*/ 528072 w 1182653"/>
                <a:gd name="connsiteY18" fmla="*/ 26183 h 1182653"/>
                <a:gd name="connsiteX19" fmla="*/ 591327 w 1182653"/>
                <a:gd name="connsiteY19" fmla="*/ 0 h 1182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82653" h="1182653">
                  <a:moveTo>
                    <a:pt x="591326" y="99202"/>
                  </a:moveTo>
                  <a:cubicBezTo>
                    <a:pt x="573784" y="99202"/>
                    <a:pt x="556242" y="105856"/>
                    <a:pt x="542935" y="119164"/>
                  </a:cubicBezTo>
                  <a:lnTo>
                    <a:pt x="119164" y="542935"/>
                  </a:lnTo>
                  <a:cubicBezTo>
                    <a:pt x="92548" y="569550"/>
                    <a:pt x="92548" y="613102"/>
                    <a:pt x="119164" y="639718"/>
                  </a:cubicBezTo>
                  <a:lnTo>
                    <a:pt x="542935" y="1063489"/>
                  </a:lnTo>
                  <a:cubicBezTo>
                    <a:pt x="569550" y="1090104"/>
                    <a:pt x="613102" y="1090104"/>
                    <a:pt x="639718" y="1063489"/>
                  </a:cubicBezTo>
                  <a:lnTo>
                    <a:pt x="1063489" y="639718"/>
                  </a:lnTo>
                  <a:cubicBezTo>
                    <a:pt x="1090450" y="613102"/>
                    <a:pt x="1090450" y="569550"/>
                    <a:pt x="1063489" y="542935"/>
                  </a:cubicBezTo>
                  <a:lnTo>
                    <a:pt x="639718" y="119164"/>
                  </a:lnTo>
                  <a:cubicBezTo>
                    <a:pt x="626410" y="105856"/>
                    <a:pt x="608868" y="99202"/>
                    <a:pt x="591326" y="99202"/>
                  </a:cubicBezTo>
                  <a:close/>
                  <a:moveTo>
                    <a:pt x="591327" y="0"/>
                  </a:moveTo>
                  <a:cubicBezTo>
                    <a:pt x="614226" y="0"/>
                    <a:pt x="637126" y="8728"/>
                    <a:pt x="654581" y="26183"/>
                  </a:cubicBezTo>
                  <a:lnTo>
                    <a:pt x="1156470" y="528072"/>
                  </a:lnTo>
                  <a:cubicBezTo>
                    <a:pt x="1191381" y="562983"/>
                    <a:pt x="1191381" y="619670"/>
                    <a:pt x="1156470" y="654581"/>
                  </a:cubicBezTo>
                  <a:lnTo>
                    <a:pt x="654581" y="1156470"/>
                  </a:lnTo>
                  <a:cubicBezTo>
                    <a:pt x="619670" y="1191381"/>
                    <a:pt x="562983" y="1191381"/>
                    <a:pt x="528072" y="1156470"/>
                  </a:cubicBezTo>
                  <a:lnTo>
                    <a:pt x="26184" y="654581"/>
                  </a:lnTo>
                  <a:cubicBezTo>
                    <a:pt x="-8728" y="619670"/>
                    <a:pt x="-8728" y="562983"/>
                    <a:pt x="26184" y="528072"/>
                  </a:cubicBezTo>
                  <a:lnTo>
                    <a:pt x="528072" y="26183"/>
                  </a:lnTo>
                  <a:cubicBezTo>
                    <a:pt x="545528" y="8728"/>
                    <a:pt x="568427" y="0"/>
                    <a:pt x="591327" y="0"/>
                  </a:cubicBezTo>
                  <a:close/>
                </a:path>
              </a:pathLst>
            </a:custGeom>
            <a:solidFill>
              <a:schemeClr val="accent1"/>
            </a:solidFill>
            <a:ln w="9525" cap="flat">
              <a:noFill/>
              <a:prstDash val="solid"/>
              <a:miter/>
            </a:ln>
          </p:spPr>
          <p:txBody>
            <a:bodyPr rtlCol="0" anchor="ctr"/>
            <a:lstStyle/>
            <a:p>
              <a:endParaRPr lang="en-US" dirty="0"/>
            </a:p>
          </p:txBody>
        </p:sp>
      </p:grpSp>
      <p:sp>
        <p:nvSpPr>
          <p:cNvPr id="8" name="TextBox 7">
            <a:extLst>
              <a:ext uri="{FF2B5EF4-FFF2-40B4-BE49-F238E27FC236}">
                <a16:creationId xmlns:a16="http://schemas.microsoft.com/office/drawing/2014/main" id="{B09DF1BC-3D41-7142-8A2F-5C187C6A3C8D}"/>
              </a:ext>
            </a:extLst>
          </p:cNvPr>
          <p:cNvSpPr txBox="1"/>
          <p:nvPr/>
        </p:nvSpPr>
        <p:spPr>
          <a:xfrm>
            <a:off x="860162" y="832797"/>
            <a:ext cx="8099300" cy="461665"/>
          </a:xfrm>
          <a:prstGeom prst="rect">
            <a:avLst/>
          </a:prstGeom>
          <a:noFill/>
        </p:spPr>
        <p:txBody>
          <a:bodyPr wrap="square" rtlCol="0">
            <a:spAutoFit/>
          </a:bodyPr>
          <a:lstStyle/>
          <a:p>
            <a:r>
              <a:rPr lang="en-US" altLang="ko-KR" sz="2400" b="1" dirty="0">
                <a:cs typeface="Arial" pitchFamily="34" charset="0"/>
              </a:rPr>
              <a:t>Machine Learning: Regression, Clustering, and Classification</a:t>
            </a:r>
          </a:p>
        </p:txBody>
      </p:sp>
      <p:sp>
        <p:nvSpPr>
          <p:cNvPr id="9" name="TextBox 8">
            <a:extLst>
              <a:ext uri="{FF2B5EF4-FFF2-40B4-BE49-F238E27FC236}">
                <a16:creationId xmlns:a16="http://schemas.microsoft.com/office/drawing/2014/main" id="{E8221E3D-C6A9-E844-801B-1B996F03E9C0}"/>
              </a:ext>
            </a:extLst>
          </p:cNvPr>
          <p:cNvSpPr txBox="1"/>
          <p:nvPr/>
        </p:nvSpPr>
        <p:spPr>
          <a:xfrm>
            <a:off x="860162" y="1379832"/>
            <a:ext cx="2248436" cy="369332"/>
          </a:xfrm>
          <a:prstGeom prst="rect">
            <a:avLst/>
          </a:prstGeom>
          <a:noFill/>
        </p:spPr>
        <p:txBody>
          <a:bodyPr wrap="none" rtlCol="0">
            <a:spAutoFit/>
          </a:bodyPr>
          <a:lstStyle/>
          <a:p>
            <a:pPr marL="285750" indent="-285750">
              <a:buFont typeface="Wingdings" pitchFamily="2" charset="2"/>
              <a:buChar char="q"/>
            </a:pPr>
            <a:r>
              <a:rPr lang="en-US" dirty="0"/>
              <a:t>K-means clustering</a:t>
            </a:r>
          </a:p>
        </p:txBody>
      </p:sp>
      <p:sp>
        <p:nvSpPr>
          <p:cNvPr id="5" name="Rectangle 4">
            <a:extLst>
              <a:ext uri="{FF2B5EF4-FFF2-40B4-BE49-F238E27FC236}">
                <a16:creationId xmlns:a16="http://schemas.microsoft.com/office/drawing/2014/main" id="{E78DDE2E-D053-2E4D-A286-58A580B3E47E}"/>
              </a:ext>
            </a:extLst>
          </p:cNvPr>
          <p:cNvSpPr/>
          <p:nvPr/>
        </p:nvSpPr>
        <p:spPr>
          <a:xfrm>
            <a:off x="1240972" y="1379832"/>
            <a:ext cx="9139243" cy="923330"/>
          </a:xfrm>
          <a:prstGeom prst="rect">
            <a:avLst/>
          </a:prstGeom>
        </p:spPr>
        <p:txBody>
          <a:bodyPr wrap="square">
            <a:spAutoFit/>
          </a:bodyPr>
          <a:lstStyle/>
          <a:p>
            <a:br>
              <a:rPr lang="en-GB" b="1" dirty="0">
                <a:solidFill>
                  <a:srgbClr val="FF0000"/>
                </a:solidFill>
              </a:rPr>
            </a:br>
            <a:br>
              <a:rPr lang="en-GB" b="1" dirty="0">
                <a:solidFill>
                  <a:srgbClr val="FF0000"/>
                </a:solidFill>
              </a:rPr>
            </a:br>
            <a:r>
              <a:rPr lang="en-GB" b="1" u="sng" dirty="0">
                <a:solidFill>
                  <a:srgbClr val="FF0000"/>
                </a:solidFill>
              </a:rPr>
              <a:t>Example</a:t>
            </a:r>
            <a:r>
              <a:rPr lang="en-GB" b="1" dirty="0">
                <a:solidFill>
                  <a:srgbClr val="FF0000"/>
                </a:solidFill>
              </a:rPr>
              <a:t>:</a:t>
            </a:r>
            <a:endParaRPr lang="en-US" b="1" dirty="0">
              <a:solidFill>
                <a:srgbClr val="FF0000"/>
              </a:solidFill>
            </a:endParaRPr>
          </a:p>
        </p:txBody>
      </p:sp>
      <p:sp>
        <p:nvSpPr>
          <p:cNvPr id="6" name="TextBox 5">
            <a:extLst>
              <a:ext uri="{FF2B5EF4-FFF2-40B4-BE49-F238E27FC236}">
                <a16:creationId xmlns:a16="http://schemas.microsoft.com/office/drawing/2014/main" id="{971F8B75-EC6A-8E42-ABD6-9DDCF01E4EE3}"/>
              </a:ext>
            </a:extLst>
          </p:cNvPr>
          <p:cNvSpPr txBox="1"/>
          <p:nvPr/>
        </p:nvSpPr>
        <p:spPr>
          <a:xfrm>
            <a:off x="1250653" y="2327778"/>
            <a:ext cx="3715889" cy="369332"/>
          </a:xfrm>
          <a:prstGeom prst="rect">
            <a:avLst/>
          </a:prstGeom>
          <a:noFill/>
        </p:spPr>
        <p:txBody>
          <a:bodyPr wrap="none" rtlCol="0">
            <a:spAutoFit/>
          </a:bodyPr>
          <a:lstStyle/>
          <a:p>
            <a:r>
              <a:rPr lang="en-US" b="1" dirty="0"/>
              <a:t>Create a dataset blobs and plot them</a:t>
            </a:r>
          </a:p>
        </p:txBody>
      </p:sp>
      <p:pic>
        <p:nvPicPr>
          <p:cNvPr id="11" name="Picture 10">
            <a:extLst>
              <a:ext uri="{FF2B5EF4-FFF2-40B4-BE49-F238E27FC236}">
                <a16:creationId xmlns:a16="http://schemas.microsoft.com/office/drawing/2014/main" id="{52E40A76-C3E3-8641-B28F-A3CAC439CF00}"/>
              </a:ext>
            </a:extLst>
          </p:cNvPr>
          <p:cNvPicPr>
            <a:picLocks noChangeAspect="1"/>
          </p:cNvPicPr>
          <p:nvPr/>
        </p:nvPicPr>
        <p:blipFill>
          <a:blip r:embed="rId2"/>
          <a:stretch>
            <a:fillRect/>
          </a:stretch>
        </p:blipFill>
        <p:spPr>
          <a:xfrm>
            <a:off x="1510393" y="2851274"/>
            <a:ext cx="4991100" cy="3975100"/>
          </a:xfrm>
          <a:prstGeom prst="rect">
            <a:avLst/>
          </a:prstGeom>
        </p:spPr>
      </p:pic>
      <p:pic>
        <p:nvPicPr>
          <p:cNvPr id="5122" name="Picture 2">
            <a:extLst>
              <a:ext uri="{FF2B5EF4-FFF2-40B4-BE49-F238E27FC236}">
                <a16:creationId xmlns:a16="http://schemas.microsoft.com/office/drawing/2014/main" id="{7DD9BBB3-0964-E34D-82C0-3EE3ED49D2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09695" y="2697110"/>
            <a:ext cx="4810012" cy="3822576"/>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A68BE28B-2533-494C-9C59-F3875A0D5414}"/>
              </a:ext>
            </a:extLst>
          </p:cNvPr>
          <p:cNvSpPr/>
          <p:nvPr/>
        </p:nvSpPr>
        <p:spPr>
          <a:xfrm>
            <a:off x="5909695" y="1834534"/>
            <a:ext cx="5781561" cy="646331"/>
          </a:xfrm>
          <a:prstGeom prst="rect">
            <a:avLst/>
          </a:prstGeom>
        </p:spPr>
        <p:txBody>
          <a:bodyPr wrap="square">
            <a:spAutoFit/>
          </a:bodyPr>
          <a:lstStyle/>
          <a:p>
            <a:r>
              <a:rPr lang="en-GB" sz="1200" dirty="0"/>
              <a:t>The dataset that we just created consists of </a:t>
            </a:r>
            <a:r>
              <a:rPr lang="en-GB" sz="1200" b="1" dirty="0"/>
              <a:t>150</a:t>
            </a:r>
            <a:r>
              <a:rPr lang="en-GB" sz="1200" dirty="0"/>
              <a:t> randomly generated points that are roughly grouped into three regions with higher density, which is visualized via a two-dimensional scatterplot.</a:t>
            </a:r>
            <a:endParaRPr lang="en-US" sz="1200" dirty="0"/>
          </a:p>
        </p:txBody>
      </p:sp>
    </p:spTree>
    <p:extLst>
      <p:ext uri="{BB962C8B-B14F-4D97-AF65-F5344CB8AC3E}">
        <p14:creationId xmlns:p14="http://schemas.microsoft.com/office/powerpoint/2010/main" val="26598058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05213981-51F6-DF41-9FC9-ABF4DFB3227D}"/>
              </a:ext>
            </a:extLst>
          </p:cNvPr>
          <p:cNvGrpSpPr/>
          <p:nvPr/>
        </p:nvGrpSpPr>
        <p:grpSpPr>
          <a:xfrm>
            <a:off x="180474" y="694619"/>
            <a:ext cx="647255" cy="738022"/>
            <a:chOff x="4753009" y="790578"/>
            <a:chExt cx="958096" cy="958096"/>
          </a:xfrm>
        </p:grpSpPr>
        <p:sp>
          <p:nvSpPr>
            <p:cNvPr id="3" name="TextBox 2">
              <a:extLst>
                <a:ext uri="{FF2B5EF4-FFF2-40B4-BE49-F238E27FC236}">
                  <a16:creationId xmlns:a16="http://schemas.microsoft.com/office/drawing/2014/main" id="{45F13D5F-44A1-934D-8551-BC8CE9DF6ABD}"/>
                </a:ext>
              </a:extLst>
            </p:cNvPr>
            <p:cNvSpPr txBox="1"/>
            <p:nvPr/>
          </p:nvSpPr>
          <p:spPr>
            <a:xfrm>
              <a:off x="4753009" y="914221"/>
              <a:ext cx="958096" cy="679241"/>
            </a:xfrm>
            <a:prstGeom prst="rect">
              <a:avLst/>
            </a:prstGeom>
            <a:noFill/>
          </p:spPr>
          <p:txBody>
            <a:bodyPr wrap="square" lIns="108000" rIns="108000" rtlCol="0">
              <a:spAutoFit/>
            </a:bodyPr>
            <a:lstStyle/>
            <a:p>
              <a:pPr algn="ctr"/>
              <a:r>
                <a:rPr lang="en-US" altLang="ko-KR" sz="2800" b="1" dirty="0">
                  <a:cs typeface="Arial" pitchFamily="34" charset="0"/>
                </a:rPr>
                <a:t>1</a:t>
              </a:r>
              <a:endParaRPr lang="ko-KR" altLang="en-US" sz="2800" b="1" dirty="0">
                <a:cs typeface="Arial" pitchFamily="34" charset="0"/>
              </a:endParaRPr>
            </a:p>
          </p:txBody>
        </p:sp>
        <p:sp>
          <p:nvSpPr>
            <p:cNvPr id="4" name="Freeform: Shape 44">
              <a:extLst>
                <a:ext uri="{FF2B5EF4-FFF2-40B4-BE49-F238E27FC236}">
                  <a16:creationId xmlns:a16="http://schemas.microsoft.com/office/drawing/2014/main" id="{743E4BC0-720D-0C4A-B403-BB84479457FC}"/>
                </a:ext>
              </a:extLst>
            </p:cNvPr>
            <p:cNvSpPr/>
            <p:nvPr/>
          </p:nvSpPr>
          <p:spPr>
            <a:xfrm>
              <a:off x="4753009" y="790578"/>
              <a:ext cx="958096" cy="958096"/>
            </a:xfrm>
            <a:custGeom>
              <a:avLst/>
              <a:gdLst>
                <a:gd name="connsiteX0" fmla="*/ 591326 w 1182653"/>
                <a:gd name="connsiteY0" fmla="*/ 99202 h 1182653"/>
                <a:gd name="connsiteX1" fmla="*/ 542935 w 1182653"/>
                <a:gd name="connsiteY1" fmla="*/ 119164 h 1182653"/>
                <a:gd name="connsiteX2" fmla="*/ 119164 w 1182653"/>
                <a:gd name="connsiteY2" fmla="*/ 542935 h 1182653"/>
                <a:gd name="connsiteX3" fmla="*/ 119164 w 1182653"/>
                <a:gd name="connsiteY3" fmla="*/ 639718 h 1182653"/>
                <a:gd name="connsiteX4" fmla="*/ 542935 w 1182653"/>
                <a:gd name="connsiteY4" fmla="*/ 1063489 h 1182653"/>
                <a:gd name="connsiteX5" fmla="*/ 639718 w 1182653"/>
                <a:gd name="connsiteY5" fmla="*/ 1063489 h 1182653"/>
                <a:gd name="connsiteX6" fmla="*/ 1063489 w 1182653"/>
                <a:gd name="connsiteY6" fmla="*/ 639718 h 1182653"/>
                <a:gd name="connsiteX7" fmla="*/ 1063489 w 1182653"/>
                <a:gd name="connsiteY7" fmla="*/ 542935 h 1182653"/>
                <a:gd name="connsiteX8" fmla="*/ 639718 w 1182653"/>
                <a:gd name="connsiteY8" fmla="*/ 119164 h 1182653"/>
                <a:gd name="connsiteX9" fmla="*/ 591326 w 1182653"/>
                <a:gd name="connsiteY9" fmla="*/ 99202 h 1182653"/>
                <a:gd name="connsiteX10" fmla="*/ 591327 w 1182653"/>
                <a:gd name="connsiteY10" fmla="*/ 0 h 1182653"/>
                <a:gd name="connsiteX11" fmla="*/ 654581 w 1182653"/>
                <a:gd name="connsiteY11" fmla="*/ 26183 h 1182653"/>
                <a:gd name="connsiteX12" fmla="*/ 1156470 w 1182653"/>
                <a:gd name="connsiteY12" fmla="*/ 528072 h 1182653"/>
                <a:gd name="connsiteX13" fmla="*/ 1156470 w 1182653"/>
                <a:gd name="connsiteY13" fmla="*/ 654581 h 1182653"/>
                <a:gd name="connsiteX14" fmla="*/ 654581 w 1182653"/>
                <a:gd name="connsiteY14" fmla="*/ 1156470 h 1182653"/>
                <a:gd name="connsiteX15" fmla="*/ 528072 w 1182653"/>
                <a:gd name="connsiteY15" fmla="*/ 1156470 h 1182653"/>
                <a:gd name="connsiteX16" fmla="*/ 26184 w 1182653"/>
                <a:gd name="connsiteY16" fmla="*/ 654581 h 1182653"/>
                <a:gd name="connsiteX17" fmla="*/ 26184 w 1182653"/>
                <a:gd name="connsiteY17" fmla="*/ 528072 h 1182653"/>
                <a:gd name="connsiteX18" fmla="*/ 528072 w 1182653"/>
                <a:gd name="connsiteY18" fmla="*/ 26183 h 1182653"/>
                <a:gd name="connsiteX19" fmla="*/ 591327 w 1182653"/>
                <a:gd name="connsiteY19" fmla="*/ 0 h 1182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82653" h="1182653">
                  <a:moveTo>
                    <a:pt x="591326" y="99202"/>
                  </a:moveTo>
                  <a:cubicBezTo>
                    <a:pt x="573784" y="99202"/>
                    <a:pt x="556242" y="105856"/>
                    <a:pt x="542935" y="119164"/>
                  </a:cubicBezTo>
                  <a:lnTo>
                    <a:pt x="119164" y="542935"/>
                  </a:lnTo>
                  <a:cubicBezTo>
                    <a:pt x="92548" y="569550"/>
                    <a:pt x="92548" y="613102"/>
                    <a:pt x="119164" y="639718"/>
                  </a:cubicBezTo>
                  <a:lnTo>
                    <a:pt x="542935" y="1063489"/>
                  </a:lnTo>
                  <a:cubicBezTo>
                    <a:pt x="569550" y="1090104"/>
                    <a:pt x="613102" y="1090104"/>
                    <a:pt x="639718" y="1063489"/>
                  </a:cubicBezTo>
                  <a:lnTo>
                    <a:pt x="1063489" y="639718"/>
                  </a:lnTo>
                  <a:cubicBezTo>
                    <a:pt x="1090450" y="613102"/>
                    <a:pt x="1090450" y="569550"/>
                    <a:pt x="1063489" y="542935"/>
                  </a:cubicBezTo>
                  <a:lnTo>
                    <a:pt x="639718" y="119164"/>
                  </a:lnTo>
                  <a:cubicBezTo>
                    <a:pt x="626410" y="105856"/>
                    <a:pt x="608868" y="99202"/>
                    <a:pt x="591326" y="99202"/>
                  </a:cubicBezTo>
                  <a:close/>
                  <a:moveTo>
                    <a:pt x="591327" y="0"/>
                  </a:moveTo>
                  <a:cubicBezTo>
                    <a:pt x="614226" y="0"/>
                    <a:pt x="637126" y="8728"/>
                    <a:pt x="654581" y="26183"/>
                  </a:cubicBezTo>
                  <a:lnTo>
                    <a:pt x="1156470" y="528072"/>
                  </a:lnTo>
                  <a:cubicBezTo>
                    <a:pt x="1191381" y="562983"/>
                    <a:pt x="1191381" y="619670"/>
                    <a:pt x="1156470" y="654581"/>
                  </a:cubicBezTo>
                  <a:lnTo>
                    <a:pt x="654581" y="1156470"/>
                  </a:lnTo>
                  <a:cubicBezTo>
                    <a:pt x="619670" y="1191381"/>
                    <a:pt x="562983" y="1191381"/>
                    <a:pt x="528072" y="1156470"/>
                  </a:cubicBezTo>
                  <a:lnTo>
                    <a:pt x="26184" y="654581"/>
                  </a:lnTo>
                  <a:cubicBezTo>
                    <a:pt x="-8728" y="619670"/>
                    <a:pt x="-8728" y="562983"/>
                    <a:pt x="26184" y="528072"/>
                  </a:cubicBezTo>
                  <a:lnTo>
                    <a:pt x="528072" y="26183"/>
                  </a:lnTo>
                  <a:cubicBezTo>
                    <a:pt x="545528" y="8728"/>
                    <a:pt x="568427" y="0"/>
                    <a:pt x="591327" y="0"/>
                  </a:cubicBezTo>
                  <a:close/>
                </a:path>
              </a:pathLst>
            </a:custGeom>
            <a:solidFill>
              <a:schemeClr val="accent1"/>
            </a:solidFill>
            <a:ln w="9525" cap="flat">
              <a:noFill/>
              <a:prstDash val="solid"/>
              <a:miter/>
            </a:ln>
          </p:spPr>
          <p:txBody>
            <a:bodyPr rtlCol="0" anchor="ctr"/>
            <a:lstStyle/>
            <a:p>
              <a:endParaRPr lang="en-US" dirty="0"/>
            </a:p>
          </p:txBody>
        </p:sp>
      </p:grpSp>
      <p:sp>
        <p:nvSpPr>
          <p:cNvPr id="8" name="TextBox 7">
            <a:extLst>
              <a:ext uri="{FF2B5EF4-FFF2-40B4-BE49-F238E27FC236}">
                <a16:creationId xmlns:a16="http://schemas.microsoft.com/office/drawing/2014/main" id="{B09DF1BC-3D41-7142-8A2F-5C187C6A3C8D}"/>
              </a:ext>
            </a:extLst>
          </p:cNvPr>
          <p:cNvSpPr txBox="1"/>
          <p:nvPr/>
        </p:nvSpPr>
        <p:spPr>
          <a:xfrm>
            <a:off x="860162" y="832797"/>
            <a:ext cx="8099300" cy="461665"/>
          </a:xfrm>
          <a:prstGeom prst="rect">
            <a:avLst/>
          </a:prstGeom>
          <a:noFill/>
        </p:spPr>
        <p:txBody>
          <a:bodyPr wrap="square" rtlCol="0">
            <a:spAutoFit/>
          </a:bodyPr>
          <a:lstStyle/>
          <a:p>
            <a:r>
              <a:rPr lang="en-US" altLang="ko-KR" sz="2400" b="1" dirty="0">
                <a:cs typeface="Arial" pitchFamily="34" charset="0"/>
              </a:rPr>
              <a:t>Machine Learning: Regression, Clustering, and Classification</a:t>
            </a:r>
          </a:p>
        </p:txBody>
      </p:sp>
      <p:sp>
        <p:nvSpPr>
          <p:cNvPr id="9" name="TextBox 8">
            <a:extLst>
              <a:ext uri="{FF2B5EF4-FFF2-40B4-BE49-F238E27FC236}">
                <a16:creationId xmlns:a16="http://schemas.microsoft.com/office/drawing/2014/main" id="{E8221E3D-C6A9-E844-801B-1B996F03E9C0}"/>
              </a:ext>
            </a:extLst>
          </p:cNvPr>
          <p:cNvSpPr txBox="1"/>
          <p:nvPr/>
        </p:nvSpPr>
        <p:spPr>
          <a:xfrm>
            <a:off x="860162" y="1379832"/>
            <a:ext cx="2248436" cy="369332"/>
          </a:xfrm>
          <a:prstGeom prst="rect">
            <a:avLst/>
          </a:prstGeom>
          <a:noFill/>
        </p:spPr>
        <p:txBody>
          <a:bodyPr wrap="none" rtlCol="0">
            <a:spAutoFit/>
          </a:bodyPr>
          <a:lstStyle/>
          <a:p>
            <a:pPr marL="285750" indent="-285750">
              <a:buFont typeface="Wingdings" pitchFamily="2" charset="2"/>
              <a:buChar char="q"/>
            </a:pPr>
            <a:r>
              <a:rPr lang="en-US" dirty="0"/>
              <a:t>K-means clustering</a:t>
            </a:r>
          </a:p>
        </p:txBody>
      </p:sp>
      <p:sp>
        <p:nvSpPr>
          <p:cNvPr id="10" name="Rectangle 9">
            <a:extLst>
              <a:ext uri="{FF2B5EF4-FFF2-40B4-BE49-F238E27FC236}">
                <a16:creationId xmlns:a16="http://schemas.microsoft.com/office/drawing/2014/main" id="{EBEFF33B-ADC1-4145-B368-1BEDA84357DA}"/>
              </a:ext>
            </a:extLst>
          </p:cNvPr>
          <p:cNvSpPr/>
          <p:nvPr/>
        </p:nvSpPr>
        <p:spPr>
          <a:xfrm>
            <a:off x="1431471" y="1834534"/>
            <a:ext cx="10014857" cy="646331"/>
          </a:xfrm>
          <a:prstGeom prst="rect">
            <a:avLst/>
          </a:prstGeom>
        </p:spPr>
        <p:txBody>
          <a:bodyPr wrap="square">
            <a:spAutoFit/>
          </a:bodyPr>
          <a:lstStyle/>
          <a:p>
            <a:r>
              <a:rPr lang="en-GB" dirty="0"/>
              <a:t>The goal is to group the samples based on their feature similarities, which can be achieved using the k-means algorithm that can be summarized by the following four steps:</a:t>
            </a:r>
            <a:endParaRPr lang="en-US" dirty="0"/>
          </a:p>
        </p:txBody>
      </p:sp>
      <p:sp>
        <p:nvSpPr>
          <p:cNvPr id="12" name="Rectangle 11">
            <a:extLst>
              <a:ext uri="{FF2B5EF4-FFF2-40B4-BE49-F238E27FC236}">
                <a16:creationId xmlns:a16="http://schemas.microsoft.com/office/drawing/2014/main" id="{59D97B16-544D-9140-8E9F-CC05450DDFE4}"/>
              </a:ext>
            </a:extLst>
          </p:cNvPr>
          <p:cNvSpPr/>
          <p:nvPr/>
        </p:nvSpPr>
        <p:spPr>
          <a:xfrm>
            <a:off x="1431471" y="2566235"/>
            <a:ext cx="8937172" cy="1477328"/>
          </a:xfrm>
          <a:prstGeom prst="rect">
            <a:avLst/>
          </a:prstGeom>
        </p:spPr>
        <p:txBody>
          <a:bodyPr wrap="square">
            <a:spAutoFit/>
          </a:bodyPr>
          <a:lstStyle/>
          <a:p>
            <a:pPr>
              <a:buFont typeface="+mj-lt"/>
              <a:buAutoNum type="arabicPeriod"/>
            </a:pPr>
            <a:r>
              <a:rPr lang="en-GB" dirty="0"/>
              <a:t>Randomly pick </a:t>
            </a:r>
            <a:r>
              <a:rPr lang="en-GB" i="1" dirty="0"/>
              <a:t>k</a:t>
            </a:r>
            <a:r>
              <a:rPr lang="en-GB" dirty="0"/>
              <a:t> centroids from the sample points as initial cluster centres.</a:t>
            </a:r>
          </a:p>
          <a:p>
            <a:pPr>
              <a:buFont typeface="+mj-lt"/>
              <a:buAutoNum type="arabicPeriod"/>
            </a:pPr>
            <a:r>
              <a:rPr lang="en-GB" dirty="0"/>
              <a:t>Assign each sample to the nearest centroid </a:t>
            </a:r>
            <a:r>
              <a:rPr lang="el-GR" i="1" dirty="0"/>
              <a:t>μ^(</a:t>
            </a:r>
            <a:r>
              <a:rPr lang="en-GB" i="1" dirty="0"/>
              <a:t>j), j ∈ {1, …, k}.</a:t>
            </a:r>
            <a:endParaRPr lang="en-GB" dirty="0"/>
          </a:p>
          <a:p>
            <a:pPr>
              <a:buFont typeface="+mj-lt"/>
              <a:buAutoNum type="arabicPeriod"/>
            </a:pPr>
            <a:r>
              <a:rPr lang="en-GB" dirty="0"/>
              <a:t>Move the centroids to the centre of the samples that were assigned to it.</a:t>
            </a:r>
          </a:p>
          <a:p>
            <a:pPr>
              <a:buFont typeface="+mj-lt"/>
              <a:buAutoNum type="arabicPeriod"/>
            </a:pPr>
            <a:r>
              <a:rPr lang="en-GB" dirty="0"/>
              <a:t>Repeat steps 2 and 3 until the cluster assignments do not change or a user-defined tolerance or maximum number of iterations is reached.</a:t>
            </a:r>
            <a:endParaRPr lang="en-GB" b="0" i="0" u="none" strike="noStrike" dirty="0">
              <a:effectLst/>
            </a:endParaRPr>
          </a:p>
        </p:txBody>
      </p:sp>
      <p:pic>
        <p:nvPicPr>
          <p:cNvPr id="7170" name="Picture 2">
            <a:extLst>
              <a:ext uri="{FF2B5EF4-FFF2-40B4-BE49-F238E27FC236}">
                <a16:creationId xmlns:a16="http://schemas.microsoft.com/office/drawing/2014/main" id="{053535D5-C816-1443-8269-2E8C098C19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94858" y="4253593"/>
            <a:ext cx="4267200" cy="800100"/>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7EDC1DA9-0CA8-C94E-9CC8-A9AA3DA658FF}"/>
              </a:ext>
            </a:extLst>
          </p:cNvPr>
          <p:cNvSpPr txBox="1"/>
          <p:nvPr/>
        </p:nvSpPr>
        <p:spPr>
          <a:xfrm>
            <a:off x="7380514" y="4468977"/>
            <a:ext cx="1926553" cy="369332"/>
          </a:xfrm>
          <a:prstGeom prst="rect">
            <a:avLst/>
          </a:prstGeom>
          <a:noFill/>
        </p:spPr>
        <p:txBody>
          <a:bodyPr wrap="none" rtlCol="0">
            <a:spAutoFit/>
          </a:bodyPr>
          <a:lstStyle/>
          <a:p>
            <a:r>
              <a:rPr lang="en-US" dirty="0"/>
              <a:t>Euclidean distance</a:t>
            </a:r>
          </a:p>
        </p:txBody>
      </p:sp>
      <p:sp>
        <p:nvSpPr>
          <p:cNvPr id="14" name="TextBox 13">
            <a:extLst>
              <a:ext uri="{FF2B5EF4-FFF2-40B4-BE49-F238E27FC236}">
                <a16:creationId xmlns:a16="http://schemas.microsoft.com/office/drawing/2014/main" id="{65D9C5E1-F71E-6C45-8057-52507EB80087}"/>
              </a:ext>
            </a:extLst>
          </p:cNvPr>
          <p:cNvSpPr txBox="1"/>
          <p:nvPr/>
        </p:nvSpPr>
        <p:spPr>
          <a:xfrm>
            <a:off x="1110343" y="5372100"/>
            <a:ext cx="2796471" cy="369332"/>
          </a:xfrm>
          <a:prstGeom prst="rect">
            <a:avLst/>
          </a:prstGeom>
          <a:noFill/>
        </p:spPr>
        <p:txBody>
          <a:bodyPr wrap="none" rtlCol="0">
            <a:spAutoFit/>
          </a:bodyPr>
          <a:lstStyle/>
          <a:p>
            <a:r>
              <a:rPr lang="en-US" dirty="0"/>
              <a:t>Sum of Squared Errors (SSE)</a:t>
            </a:r>
          </a:p>
        </p:txBody>
      </p:sp>
      <p:pic>
        <p:nvPicPr>
          <p:cNvPr id="7172" name="Picture 4">
            <a:extLst>
              <a:ext uri="{FF2B5EF4-FFF2-40B4-BE49-F238E27FC236}">
                <a16:creationId xmlns:a16="http://schemas.microsoft.com/office/drawing/2014/main" id="{64F83A6B-9299-3047-81B0-2CB228A7D1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28458" y="5131316"/>
            <a:ext cx="3886200" cy="850900"/>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a:extLst>
              <a:ext uri="{FF2B5EF4-FFF2-40B4-BE49-F238E27FC236}">
                <a16:creationId xmlns:a16="http://schemas.microsoft.com/office/drawing/2014/main" id="{751A33C2-A026-E644-88BC-364E2A4C45E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99290" y="5256464"/>
            <a:ext cx="2046516" cy="231272"/>
          </a:xfrm>
          <a:prstGeom prst="rect">
            <a:avLst/>
          </a:prstGeom>
          <a:noFill/>
          <a:extLst>
            <a:ext uri="{909E8E84-426E-40DD-AFC4-6F175D3DCCD1}">
              <a14:hiddenFill xmlns:a14="http://schemas.microsoft.com/office/drawing/2010/main">
                <a:solidFill>
                  <a:srgbClr val="FFFFFF"/>
                </a:solidFill>
              </a14:hiddenFill>
            </a:ext>
          </a:extLst>
        </p:spPr>
      </p:pic>
      <p:pic>
        <p:nvPicPr>
          <p:cNvPr id="7176" name="Picture 8">
            <a:extLst>
              <a:ext uri="{FF2B5EF4-FFF2-40B4-BE49-F238E27FC236}">
                <a16:creationId xmlns:a16="http://schemas.microsoft.com/office/drawing/2014/main" id="{309DAE21-3322-CB4E-878B-71CE5BBA6E9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79327" y="5669452"/>
            <a:ext cx="2536372" cy="3557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901126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05213981-51F6-DF41-9FC9-ABF4DFB3227D}"/>
              </a:ext>
            </a:extLst>
          </p:cNvPr>
          <p:cNvGrpSpPr/>
          <p:nvPr/>
        </p:nvGrpSpPr>
        <p:grpSpPr>
          <a:xfrm>
            <a:off x="180474" y="694619"/>
            <a:ext cx="647255" cy="738022"/>
            <a:chOff x="4753009" y="790578"/>
            <a:chExt cx="958096" cy="958096"/>
          </a:xfrm>
        </p:grpSpPr>
        <p:sp>
          <p:nvSpPr>
            <p:cNvPr id="3" name="TextBox 2">
              <a:extLst>
                <a:ext uri="{FF2B5EF4-FFF2-40B4-BE49-F238E27FC236}">
                  <a16:creationId xmlns:a16="http://schemas.microsoft.com/office/drawing/2014/main" id="{45F13D5F-44A1-934D-8551-BC8CE9DF6ABD}"/>
                </a:ext>
              </a:extLst>
            </p:cNvPr>
            <p:cNvSpPr txBox="1"/>
            <p:nvPr/>
          </p:nvSpPr>
          <p:spPr>
            <a:xfrm>
              <a:off x="4753009" y="914221"/>
              <a:ext cx="958096" cy="679241"/>
            </a:xfrm>
            <a:prstGeom prst="rect">
              <a:avLst/>
            </a:prstGeom>
            <a:noFill/>
          </p:spPr>
          <p:txBody>
            <a:bodyPr wrap="square" lIns="108000" rIns="108000" rtlCol="0">
              <a:spAutoFit/>
            </a:bodyPr>
            <a:lstStyle/>
            <a:p>
              <a:pPr algn="ctr"/>
              <a:r>
                <a:rPr lang="en-US" altLang="ko-KR" sz="2800" b="1" dirty="0">
                  <a:cs typeface="Arial" pitchFamily="34" charset="0"/>
                </a:rPr>
                <a:t>1</a:t>
              </a:r>
              <a:endParaRPr lang="ko-KR" altLang="en-US" sz="2800" b="1" dirty="0">
                <a:cs typeface="Arial" pitchFamily="34" charset="0"/>
              </a:endParaRPr>
            </a:p>
          </p:txBody>
        </p:sp>
        <p:sp>
          <p:nvSpPr>
            <p:cNvPr id="4" name="Freeform: Shape 44">
              <a:extLst>
                <a:ext uri="{FF2B5EF4-FFF2-40B4-BE49-F238E27FC236}">
                  <a16:creationId xmlns:a16="http://schemas.microsoft.com/office/drawing/2014/main" id="{743E4BC0-720D-0C4A-B403-BB84479457FC}"/>
                </a:ext>
              </a:extLst>
            </p:cNvPr>
            <p:cNvSpPr/>
            <p:nvPr/>
          </p:nvSpPr>
          <p:spPr>
            <a:xfrm>
              <a:off x="4753009" y="790578"/>
              <a:ext cx="958096" cy="958096"/>
            </a:xfrm>
            <a:custGeom>
              <a:avLst/>
              <a:gdLst>
                <a:gd name="connsiteX0" fmla="*/ 591326 w 1182653"/>
                <a:gd name="connsiteY0" fmla="*/ 99202 h 1182653"/>
                <a:gd name="connsiteX1" fmla="*/ 542935 w 1182653"/>
                <a:gd name="connsiteY1" fmla="*/ 119164 h 1182653"/>
                <a:gd name="connsiteX2" fmla="*/ 119164 w 1182653"/>
                <a:gd name="connsiteY2" fmla="*/ 542935 h 1182653"/>
                <a:gd name="connsiteX3" fmla="*/ 119164 w 1182653"/>
                <a:gd name="connsiteY3" fmla="*/ 639718 h 1182653"/>
                <a:gd name="connsiteX4" fmla="*/ 542935 w 1182653"/>
                <a:gd name="connsiteY4" fmla="*/ 1063489 h 1182653"/>
                <a:gd name="connsiteX5" fmla="*/ 639718 w 1182653"/>
                <a:gd name="connsiteY5" fmla="*/ 1063489 h 1182653"/>
                <a:gd name="connsiteX6" fmla="*/ 1063489 w 1182653"/>
                <a:gd name="connsiteY6" fmla="*/ 639718 h 1182653"/>
                <a:gd name="connsiteX7" fmla="*/ 1063489 w 1182653"/>
                <a:gd name="connsiteY7" fmla="*/ 542935 h 1182653"/>
                <a:gd name="connsiteX8" fmla="*/ 639718 w 1182653"/>
                <a:gd name="connsiteY8" fmla="*/ 119164 h 1182653"/>
                <a:gd name="connsiteX9" fmla="*/ 591326 w 1182653"/>
                <a:gd name="connsiteY9" fmla="*/ 99202 h 1182653"/>
                <a:gd name="connsiteX10" fmla="*/ 591327 w 1182653"/>
                <a:gd name="connsiteY10" fmla="*/ 0 h 1182653"/>
                <a:gd name="connsiteX11" fmla="*/ 654581 w 1182653"/>
                <a:gd name="connsiteY11" fmla="*/ 26183 h 1182653"/>
                <a:gd name="connsiteX12" fmla="*/ 1156470 w 1182653"/>
                <a:gd name="connsiteY12" fmla="*/ 528072 h 1182653"/>
                <a:gd name="connsiteX13" fmla="*/ 1156470 w 1182653"/>
                <a:gd name="connsiteY13" fmla="*/ 654581 h 1182653"/>
                <a:gd name="connsiteX14" fmla="*/ 654581 w 1182653"/>
                <a:gd name="connsiteY14" fmla="*/ 1156470 h 1182653"/>
                <a:gd name="connsiteX15" fmla="*/ 528072 w 1182653"/>
                <a:gd name="connsiteY15" fmla="*/ 1156470 h 1182653"/>
                <a:gd name="connsiteX16" fmla="*/ 26184 w 1182653"/>
                <a:gd name="connsiteY16" fmla="*/ 654581 h 1182653"/>
                <a:gd name="connsiteX17" fmla="*/ 26184 w 1182653"/>
                <a:gd name="connsiteY17" fmla="*/ 528072 h 1182653"/>
                <a:gd name="connsiteX18" fmla="*/ 528072 w 1182653"/>
                <a:gd name="connsiteY18" fmla="*/ 26183 h 1182653"/>
                <a:gd name="connsiteX19" fmla="*/ 591327 w 1182653"/>
                <a:gd name="connsiteY19" fmla="*/ 0 h 1182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82653" h="1182653">
                  <a:moveTo>
                    <a:pt x="591326" y="99202"/>
                  </a:moveTo>
                  <a:cubicBezTo>
                    <a:pt x="573784" y="99202"/>
                    <a:pt x="556242" y="105856"/>
                    <a:pt x="542935" y="119164"/>
                  </a:cubicBezTo>
                  <a:lnTo>
                    <a:pt x="119164" y="542935"/>
                  </a:lnTo>
                  <a:cubicBezTo>
                    <a:pt x="92548" y="569550"/>
                    <a:pt x="92548" y="613102"/>
                    <a:pt x="119164" y="639718"/>
                  </a:cubicBezTo>
                  <a:lnTo>
                    <a:pt x="542935" y="1063489"/>
                  </a:lnTo>
                  <a:cubicBezTo>
                    <a:pt x="569550" y="1090104"/>
                    <a:pt x="613102" y="1090104"/>
                    <a:pt x="639718" y="1063489"/>
                  </a:cubicBezTo>
                  <a:lnTo>
                    <a:pt x="1063489" y="639718"/>
                  </a:lnTo>
                  <a:cubicBezTo>
                    <a:pt x="1090450" y="613102"/>
                    <a:pt x="1090450" y="569550"/>
                    <a:pt x="1063489" y="542935"/>
                  </a:cubicBezTo>
                  <a:lnTo>
                    <a:pt x="639718" y="119164"/>
                  </a:lnTo>
                  <a:cubicBezTo>
                    <a:pt x="626410" y="105856"/>
                    <a:pt x="608868" y="99202"/>
                    <a:pt x="591326" y="99202"/>
                  </a:cubicBezTo>
                  <a:close/>
                  <a:moveTo>
                    <a:pt x="591327" y="0"/>
                  </a:moveTo>
                  <a:cubicBezTo>
                    <a:pt x="614226" y="0"/>
                    <a:pt x="637126" y="8728"/>
                    <a:pt x="654581" y="26183"/>
                  </a:cubicBezTo>
                  <a:lnTo>
                    <a:pt x="1156470" y="528072"/>
                  </a:lnTo>
                  <a:cubicBezTo>
                    <a:pt x="1191381" y="562983"/>
                    <a:pt x="1191381" y="619670"/>
                    <a:pt x="1156470" y="654581"/>
                  </a:cubicBezTo>
                  <a:lnTo>
                    <a:pt x="654581" y="1156470"/>
                  </a:lnTo>
                  <a:cubicBezTo>
                    <a:pt x="619670" y="1191381"/>
                    <a:pt x="562983" y="1191381"/>
                    <a:pt x="528072" y="1156470"/>
                  </a:cubicBezTo>
                  <a:lnTo>
                    <a:pt x="26184" y="654581"/>
                  </a:lnTo>
                  <a:cubicBezTo>
                    <a:pt x="-8728" y="619670"/>
                    <a:pt x="-8728" y="562983"/>
                    <a:pt x="26184" y="528072"/>
                  </a:cubicBezTo>
                  <a:lnTo>
                    <a:pt x="528072" y="26183"/>
                  </a:lnTo>
                  <a:cubicBezTo>
                    <a:pt x="545528" y="8728"/>
                    <a:pt x="568427" y="0"/>
                    <a:pt x="591327" y="0"/>
                  </a:cubicBezTo>
                  <a:close/>
                </a:path>
              </a:pathLst>
            </a:custGeom>
            <a:solidFill>
              <a:schemeClr val="accent1"/>
            </a:solidFill>
            <a:ln w="9525" cap="flat">
              <a:noFill/>
              <a:prstDash val="solid"/>
              <a:miter/>
            </a:ln>
          </p:spPr>
          <p:txBody>
            <a:bodyPr rtlCol="0" anchor="ctr"/>
            <a:lstStyle/>
            <a:p>
              <a:endParaRPr lang="en-US" dirty="0"/>
            </a:p>
          </p:txBody>
        </p:sp>
      </p:grpSp>
      <p:sp>
        <p:nvSpPr>
          <p:cNvPr id="8" name="TextBox 7">
            <a:extLst>
              <a:ext uri="{FF2B5EF4-FFF2-40B4-BE49-F238E27FC236}">
                <a16:creationId xmlns:a16="http://schemas.microsoft.com/office/drawing/2014/main" id="{B09DF1BC-3D41-7142-8A2F-5C187C6A3C8D}"/>
              </a:ext>
            </a:extLst>
          </p:cNvPr>
          <p:cNvSpPr txBox="1"/>
          <p:nvPr/>
        </p:nvSpPr>
        <p:spPr>
          <a:xfrm>
            <a:off x="860162" y="832797"/>
            <a:ext cx="8099300" cy="461665"/>
          </a:xfrm>
          <a:prstGeom prst="rect">
            <a:avLst/>
          </a:prstGeom>
          <a:noFill/>
        </p:spPr>
        <p:txBody>
          <a:bodyPr wrap="square" rtlCol="0">
            <a:spAutoFit/>
          </a:bodyPr>
          <a:lstStyle/>
          <a:p>
            <a:r>
              <a:rPr lang="en-US" altLang="ko-KR" sz="2400" b="1" dirty="0">
                <a:cs typeface="Arial" pitchFamily="34" charset="0"/>
              </a:rPr>
              <a:t>Machine Learning: Regression, Clustering, and Classification</a:t>
            </a:r>
          </a:p>
        </p:txBody>
      </p:sp>
      <p:sp>
        <p:nvSpPr>
          <p:cNvPr id="9" name="TextBox 8">
            <a:extLst>
              <a:ext uri="{FF2B5EF4-FFF2-40B4-BE49-F238E27FC236}">
                <a16:creationId xmlns:a16="http://schemas.microsoft.com/office/drawing/2014/main" id="{E8221E3D-C6A9-E844-801B-1B996F03E9C0}"/>
              </a:ext>
            </a:extLst>
          </p:cNvPr>
          <p:cNvSpPr txBox="1"/>
          <p:nvPr/>
        </p:nvSpPr>
        <p:spPr>
          <a:xfrm>
            <a:off x="860162" y="1379832"/>
            <a:ext cx="2248436" cy="369332"/>
          </a:xfrm>
          <a:prstGeom prst="rect">
            <a:avLst/>
          </a:prstGeom>
          <a:noFill/>
        </p:spPr>
        <p:txBody>
          <a:bodyPr wrap="none" rtlCol="0">
            <a:spAutoFit/>
          </a:bodyPr>
          <a:lstStyle/>
          <a:p>
            <a:pPr marL="285750" indent="-285750">
              <a:buFont typeface="Wingdings" pitchFamily="2" charset="2"/>
              <a:buChar char="q"/>
            </a:pPr>
            <a:r>
              <a:rPr lang="en-US" dirty="0"/>
              <a:t>K-means clustering</a:t>
            </a:r>
          </a:p>
        </p:txBody>
      </p:sp>
      <p:pic>
        <p:nvPicPr>
          <p:cNvPr id="5" name="Picture 4">
            <a:extLst>
              <a:ext uri="{FF2B5EF4-FFF2-40B4-BE49-F238E27FC236}">
                <a16:creationId xmlns:a16="http://schemas.microsoft.com/office/drawing/2014/main" id="{08F0C301-2AF8-4B41-BE4B-0DDFFE43827E}"/>
              </a:ext>
            </a:extLst>
          </p:cNvPr>
          <p:cNvPicPr>
            <a:picLocks noChangeAspect="1"/>
          </p:cNvPicPr>
          <p:nvPr/>
        </p:nvPicPr>
        <p:blipFill>
          <a:blip r:embed="rId2"/>
          <a:stretch>
            <a:fillRect/>
          </a:stretch>
        </p:blipFill>
        <p:spPr>
          <a:xfrm>
            <a:off x="3108598" y="2038350"/>
            <a:ext cx="4414656" cy="2141764"/>
          </a:xfrm>
          <a:prstGeom prst="rect">
            <a:avLst/>
          </a:prstGeom>
        </p:spPr>
      </p:pic>
      <p:sp>
        <p:nvSpPr>
          <p:cNvPr id="6" name="Rectangle 5">
            <a:extLst>
              <a:ext uri="{FF2B5EF4-FFF2-40B4-BE49-F238E27FC236}">
                <a16:creationId xmlns:a16="http://schemas.microsoft.com/office/drawing/2014/main" id="{A8F0D337-AB12-8848-8391-F9C2D392FA32}"/>
              </a:ext>
            </a:extLst>
          </p:cNvPr>
          <p:cNvSpPr/>
          <p:nvPr/>
        </p:nvSpPr>
        <p:spPr>
          <a:xfrm>
            <a:off x="1088570" y="4469300"/>
            <a:ext cx="10700658" cy="1200329"/>
          </a:xfrm>
          <a:prstGeom prst="rect">
            <a:avLst/>
          </a:prstGeom>
        </p:spPr>
        <p:txBody>
          <a:bodyPr wrap="square">
            <a:spAutoFit/>
          </a:bodyPr>
          <a:lstStyle/>
          <a:p>
            <a:r>
              <a:rPr lang="en-GB" dirty="0"/>
              <a:t>Using the preceding code, we set the number of desired clusters to 3. We set </a:t>
            </a:r>
            <a:r>
              <a:rPr lang="en-GB" dirty="0" err="1"/>
              <a:t>n_init</a:t>
            </a:r>
            <a:r>
              <a:rPr lang="en-GB" dirty="0"/>
              <a:t>=10 to run the k-means clustering algorithms 10 times independently with different random centroids to choose the final model as the one with the lowest SSE. Via the </a:t>
            </a:r>
            <a:r>
              <a:rPr lang="en-GB" dirty="0" err="1"/>
              <a:t>max_iter</a:t>
            </a:r>
            <a:r>
              <a:rPr lang="en-GB" dirty="0"/>
              <a:t> parameter, we specify the maximum number of iterations for each single run (here, 300).</a:t>
            </a:r>
            <a:endParaRPr lang="en-US" dirty="0"/>
          </a:p>
        </p:txBody>
      </p:sp>
    </p:spTree>
    <p:extLst>
      <p:ext uri="{BB962C8B-B14F-4D97-AF65-F5344CB8AC3E}">
        <p14:creationId xmlns:p14="http://schemas.microsoft.com/office/powerpoint/2010/main" val="59898790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05213981-51F6-DF41-9FC9-ABF4DFB3227D}"/>
              </a:ext>
            </a:extLst>
          </p:cNvPr>
          <p:cNvGrpSpPr/>
          <p:nvPr/>
        </p:nvGrpSpPr>
        <p:grpSpPr>
          <a:xfrm>
            <a:off x="180474" y="694619"/>
            <a:ext cx="647255" cy="738022"/>
            <a:chOff x="4753009" y="790578"/>
            <a:chExt cx="958096" cy="958096"/>
          </a:xfrm>
        </p:grpSpPr>
        <p:sp>
          <p:nvSpPr>
            <p:cNvPr id="3" name="TextBox 2">
              <a:extLst>
                <a:ext uri="{FF2B5EF4-FFF2-40B4-BE49-F238E27FC236}">
                  <a16:creationId xmlns:a16="http://schemas.microsoft.com/office/drawing/2014/main" id="{45F13D5F-44A1-934D-8551-BC8CE9DF6ABD}"/>
                </a:ext>
              </a:extLst>
            </p:cNvPr>
            <p:cNvSpPr txBox="1"/>
            <p:nvPr/>
          </p:nvSpPr>
          <p:spPr>
            <a:xfrm>
              <a:off x="4753009" y="914221"/>
              <a:ext cx="958096" cy="679241"/>
            </a:xfrm>
            <a:prstGeom prst="rect">
              <a:avLst/>
            </a:prstGeom>
            <a:noFill/>
          </p:spPr>
          <p:txBody>
            <a:bodyPr wrap="square" lIns="108000" rIns="108000" rtlCol="0">
              <a:spAutoFit/>
            </a:bodyPr>
            <a:lstStyle/>
            <a:p>
              <a:pPr algn="ctr"/>
              <a:r>
                <a:rPr lang="en-US" altLang="ko-KR" sz="2800" b="1" dirty="0">
                  <a:cs typeface="Arial" pitchFamily="34" charset="0"/>
                </a:rPr>
                <a:t>1</a:t>
              </a:r>
              <a:endParaRPr lang="ko-KR" altLang="en-US" sz="2800" b="1" dirty="0">
                <a:cs typeface="Arial" pitchFamily="34" charset="0"/>
              </a:endParaRPr>
            </a:p>
          </p:txBody>
        </p:sp>
        <p:sp>
          <p:nvSpPr>
            <p:cNvPr id="4" name="Freeform: Shape 44">
              <a:extLst>
                <a:ext uri="{FF2B5EF4-FFF2-40B4-BE49-F238E27FC236}">
                  <a16:creationId xmlns:a16="http://schemas.microsoft.com/office/drawing/2014/main" id="{743E4BC0-720D-0C4A-B403-BB84479457FC}"/>
                </a:ext>
              </a:extLst>
            </p:cNvPr>
            <p:cNvSpPr/>
            <p:nvPr/>
          </p:nvSpPr>
          <p:spPr>
            <a:xfrm>
              <a:off x="4753009" y="790578"/>
              <a:ext cx="958096" cy="958096"/>
            </a:xfrm>
            <a:custGeom>
              <a:avLst/>
              <a:gdLst>
                <a:gd name="connsiteX0" fmla="*/ 591326 w 1182653"/>
                <a:gd name="connsiteY0" fmla="*/ 99202 h 1182653"/>
                <a:gd name="connsiteX1" fmla="*/ 542935 w 1182653"/>
                <a:gd name="connsiteY1" fmla="*/ 119164 h 1182653"/>
                <a:gd name="connsiteX2" fmla="*/ 119164 w 1182653"/>
                <a:gd name="connsiteY2" fmla="*/ 542935 h 1182653"/>
                <a:gd name="connsiteX3" fmla="*/ 119164 w 1182653"/>
                <a:gd name="connsiteY3" fmla="*/ 639718 h 1182653"/>
                <a:gd name="connsiteX4" fmla="*/ 542935 w 1182653"/>
                <a:gd name="connsiteY4" fmla="*/ 1063489 h 1182653"/>
                <a:gd name="connsiteX5" fmla="*/ 639718 w 1182653"/>
                <a:gd name="connsiteY5" fmla="*/ 1063489 h 1182653"/>
                <a:gd name="connsiteX6" fmla="*/ 1063489 w 1182653"/>
                <a:gd name="connsiteY6" fmla="*/ 639718 h 1182653"/>
                <a:gd name="connsiteX7" fmla="*/ 1063489 w 1182653"/>
                <a:gd name="connsiteY7" fmla="*/ 542935 h 1182653"/>
                <a:gd name="connsiteX8" fmla="*/ 639718 w 1182653"/>
                <a:gd name="connsiteY8" fmla="*/ 119164 h 1182653"/>
                <a:gd name="connsiteX9" fmla="*/ 591326 w 1182653"/>
                <a:gd name="connsiteY9" fmla="*/ 99202 h 1182653"/>
                <a:gd name="connsiteX10" fmla="*/ 591327 w 1182653"/>
                <a:gd name="connsiteY10" fmla="*/ 0 h 1182653"/>
                <a:gd name="connsiteX11" fmla="*/ 654581 w 1182653"/>
                <a:gd name="connsiteY11" fmla="*/ 26183 h 1182653"/>
                <a:gd name="connsiteX12" fmla="*/ 1156470 w 1182653"/>
                <a:gd name="connsiteY12" fmla="*/ 528072 h 1182653"/>
                <a:gd name="connsiteX13" fmla="*/ 1156470 w 1182653"/>
                <a:gd name="connsiteY13" fmla="*/ 654581 h 1182653"/>
                <a:gd name="connsiteX14" fmla="*/ 654581 w 1182653"/>
                <a:gd name="connsiteY14" fmla="*/ 1156470 h 1182653"/>
                <a:gd name="connsiteX15" fmla="*/ 528072 w 1182653"/>
                <a:gd name="connsiteY15" fmla="*/ 1156470 h 1182653"/>
                <a:gd name="connsiteX16" fmla="*/ 26184 w 1182653"/>
                <a:gd name="connsiteY16" fmla="*/ 654581 h 1182653"/>
                <a:gd name="connsiteX17" fmla="*/ 26184 w 1182653"/>
                <a:gd name="connsiteY17" fmla="*/ 528072 h 1182653"/>
                <a:gd name="connsiteX18" fmla="*/ 528072 w 1182653"/>
                <a:gd name="connsiteY18" fmla="*/ 26183 h 1182653"/>
                <a:gd name="connsiteX19" fmla="*/ 591327 w 1182653"/>
                <a:gd name="connsiteY19" fmla="*/ 0 h 1182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82653" h="1182653">
                  <a:moveTo>
                    <a:pt x="591326" y="99202"/>
                  </a:moveTo>
                  <a:cubicBezTo>
                    <a:pt x="573784" y="99202"/>
                    <a:pt x="556242" y="105856"/>
                    <a:pt x="542935" y="119164"/>
                  </a:cubicBezTo>
                  <a:lnTo>
                    <a:pt x="119164" y="542935"/>
                  </a:lnTo>
                  <a:cubicBezTo>
                    <a:pt x="92548" y="569550"/>
                    <a:pt x="92548" y="613102"/>
                    <a:pt x="119164" y="639718"/>
                  </a:cubicBezTo>
                  <a:lnTo>
                    <a:pt x="542935" y="1063489"/>
                  </a:lnTo>
                  <a:cubicBezTo>
                    <a:pt x="569550" y="1090104"/>
                    <a:pt x="613102" y="1090104"/>
                    <a:pt x="639718" y="1063489"/>
                  </a:cubicBezTo>
                  <a:lnTo>
                    <a:pt x="1063489" y="639718"/>
                  </a:lnTo>
                  <a:cubicBezTo>
                    <a:pt x="1090450" y="613102"/>
                    <a:pt x="1090450" y="569550"/>
                    <a:pt x="1063489" y="542935"/>
                  </a:cubicBezTo>
                  <a:lnTo>
                    <a:pt x="639718" y="119164"/>
                  </a:lnTo>
                  <a:cubicBezTo>
                    <a:pt x="626410" y="105856"/>
                    <a:pt x="608868" y="99202"/>
                    <a:pt x="591326" y="99202"/>
                  </a:cubicBezTo>
                  <a:close/>
                  <a:moveTo>
                    <a:pt x="591327" y="0"/>
                  </a:moveTo>
                  <a:cubicBezTo>
                    <a:pt x="614226" y="0"/>
                    <a:pt x="637126" y="8728"/>
                    <a:pt x="654581" y="26183"/>
                  </a:cubicBezTo>
                  <a:lnTo>
                    <a:pt x="1156470" y="528072"/>
                  </a:lnTo>
                  <a:cubicBezTo>
                    <a:pt x="1191381" y="562983"/>
                    <a:pt x="1191381" y="619670"/>
                    <a:pt x="1156470" y="654581"/>
                  </a:cubicBezTo>
                  <a:lnTo>
                    <a:pt x="654581" y="1156470"/>
                  </a:lnTo>
                  <a:cubicBezTo>
                    <a:pt x="619670" y="1191381"/>
                    <a:pt x="562983" y="1191381"/>
                    <a:pt x="528072" y="1156470"/>
                  </a:cubicBezTo>
                  <a:lnTo>
                    <a:pt x="26184" y="654581"/>
                  </a:lnTo>
                  <a:cubicBezTo>
                    <a:pt x="-8728" y="619670"/>
                    <a:pt x="-8728" y="562983"/>
                    <a:pt x="26184" y="528072"/>
                  </a:cubicBezTo>
                  <a:lnTo>
                    <a:pt x="528072" y="26183"/>
                  </a:lnTo>
                  <a:cubicBezTo>
                    <a:pt x="545528" y="8728"/>
                    <a:pt x="568427" y="0"/>
                    <a:pt x="591327" y="0"/>
                  </a:cubicBezTo>
                  <a:close/>
                </a:path>
              </a:pathLst>
            </a:custGeom>
            <a:solidFill>
              <a:schemeClr val="accent1"/>
            </a:solidFill>
            <a:ln w="9525" cap="flat">
              <a:noFill/>
              <a:prstDash val="solid"/>
              <a:miter/>
            </a:ln>
          </p:spPr>
          <p:txBody>
            <a:bodyPr rtlCol="0" anchor="ctr"/>
            <a:lstStyle/>
            <a:p>
              <a:endParaRPr lang="en-US" dirty="0"/>
            </a:p>
          </p:txBody>
        </p:sp>
      </p:grpSp>
      <p:sp>
        <p:nvSpPr>
          <p:cNvPr id="8" name="TextBox 7">
            <a:extLst>
              <a:ext uri="{FF2B5EF4-FFF2-40B4-BE49-F238E27FC236}">
                <a16:creationId xmlns:a16="http://schemas.microsoft.com/office/drawing/2014/main" id="{B09DF1BC-3D41-7142-8A2F-5C187C6A3C8D}"/>
              </a:ext>
            </a:extLst>
          </p:cNvPr>
          <p:cNvSpPr txBox="1"/>
          <p:nvPr/>
        </p:nvSpPr>
        <p:spPr>
          <a:xfrm>
            <a:off x="860162" y="832797"/>
            <a:ext cx="8099300" cy="461665"/>
          </a:xfrm>
          <a:prstGeom prst="rect">
            <a:avLst/>
          </a:prstGeom>
          <a:noFill/>
        </p:spPr>
        <p:txBody>
          <a:bodyPr wrap="square" rtlCol="0">
            <a:spAutoFit/>
          </a:bodyPr>
          <a:lstStyle/>
          <a:p>
            <a:r>
              <a:rPr lang="en-US" altLang="ko-KR" sz="2400" b="1" dirty="0">
                <a:cs typeface="Arial" pitchFamily="34" charset="0"/>
              </a:rPr>
              <a:t>Machine Learning: Regression, Clustering, and Classification</a:t>
            </a:r>
          </a:p>
        </p:txBody>
      </p:sp>
      <p:sp>
        <p:nvSpPr>
          <p:cNvPr id="9" name="TextBox 8">
            <a:extLst>
              <a:ext uri="{FF2B5EF4-FFF2-40B4-BE49-F238E27FC236}">
                <a16:creationId xmlns:a16="http://schemas.microsoft.com/office/drawing/2014/main" id="{E8221E3D-C6A9-E844-801B-1B996F03E9C0}"/>
              </a:ext>
            </a:extLst>
          </p:cNvPr>
          <p:cNvSpPr txBox="1"/>
          <p:nvPr/>
        </p:nvSpPr>
        <p:spPr>
          <a:xfrm>
            <a:off x="860162" y="1379832"/>
            <a:ext cx="2248436" cy="369332"/>
          </a:xfrm>
          <a:prstGeom prst="rect">
            <a:avLst/>
          </a:prstGeom>
          <a:noFill/>
        </p:spPr>
        <p:txBody>
          <a:bodyPr wrap="none" rtlCol="0">
            <a:spAutoFit/>
          </a:bodyPr>
          <a:lstStyle/>
          <a:p>
            <a:pPr marL="285750" indent="-285750">
              <a:buFont typeface="Wingdings" pitchFamily="2" charset="2"/>
              <a:buChar char="q"/>
            </a:pPr>
            <a:r>
              <a:rPr lang="en-US" dirty="0"/>
              <a:t>K-means clustering</a:t>
            </a:r>
          </a:p>
        </p:txBody>
      </p:sp>
      <p:pic>
        <p:nvPicPr>
          <p:cNvPr id="7" name="Picture 6">
            <a:extLst>
              <a:ext uri="{FF2B5EF4-FFF2-40B4-BE49-F238E27FC236}">
                <a16:creationId xmlns:a16="http://schemas.microsoft.com/office/drawing/2014/main" id="{8671C69A-D095-D241-B812-45C4806C9A89}"/>
              </a:ext>
            </a:extLst>
          </p:cNvPr>
          <p:cNvPicPr>
            <a:picLocks noChangeAspect="1"/>
          </p:cNvPicPr>
          <p:nvPr/>
        </p:nvPicPr>
        <p:blipFill>
          <a:blip r:embed="rId2"/>
          <a:stretch>
            <a:fillRect/>
          </a:stretch>
        </p:blipFill>
        <p:spPr>
          <a:xfrm>
            <a:off x="8009240" y="1432641"/>
            <a:ext cx="3852559" cy="5239879"/>
          </a:xfrm>
          <a:prstGeom prst="rect">
            <a:avLst/>
          </a:prstGeom>
        </p:spPr>
      </p:pic>
      <p:pic>
        <p:nvPicPr>
          <p:cNvPr id="9218" name="Picture 2">
            <a:extLst>
              <a:ext uri="{FF2B5EF4-FFF2-40B4-BE49-F238E27FC236}">
                <a16:creationId xmlns:a16="http://schemas.microsoft.com/office/drawing/2014/main" id="{DFA9F64D-2E8E-2746-B3B8-1E3FB65896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3751" y="2667980"/>
            <a:ext cx="5313970" cy="4190020"/>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E099E690-4A55-8D45-B183-9055D92CE849}"/>
              </a:ext>
            </a:extLst>
          </p:cNvPr>
          <p:cNvSpPr/>
          <p:nvPr/>
        </p:nvSpPr>
        <p:spPr>
          <a:xfrm>
            <a:off x="1121720" y="1749164"/>
            <a:ext cx="6553243" cy="830997"/>
          </a:xfrm>
          <a:prstGeom prst="rect">
            <a:avLst/>
          </a:prstGeom>
        </p:spPr>
        <p:txBody>
          <a:bodyPr wrap="square">
            <a:spAutoFit/>
          </a:bodyPr>
          <a:lstStyle/>
          <a:p>
            <a:r>
              <a:rPr lang="en-GB" sz="1600" dirty="0">
                <a:solidFill>
                  <a:srgbClr val="292929"/>
                </a:solidFill>
              </a:rPr>
              <a:t>In the resulting scatterplot, we can see that k-means placed the three centroids at the centre of each sphere, which looks like a reasonable grouping given this dataset.</a:t>
            </a:r>
            <a:endParaRPr lang="en-US" sz="1600" dirty="0"/>
          </a:p>
        </p:txBody>
      </p:sp>
    </p:spTree>
    <p:extLst>
      <p:ext uri="{BB962C8B-B14F-4D97-AF65-F5344CB8AC3E}">
        <p14:creationId xmlns:p14="http://schemas.microsoft.com/office/powerpoint/2010/main" val="149655729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05213981-51F6-DF41-9FC9-ABF4DFB3227D}"/>
              </a:ext>
            </a:extLst>
          </p:cNvPr>
          <p:cNvGrpSpPr/>
          <p:nvPr/>
        </p:nvGrpSpPr>
        <p:grpSpPr>
          <a:xfrm>
            <a:off x="180474" y="694619"/>
            <a:ext cx="647255" cy="738022"/>
            <a:chOff x="4753009" y="790578"/>
            <a:chExt cx="958096" cy="958096"/>
          </a:xfrm>
        </p:grpSpPr>
        <p:sp>
          <p:nvSpPr>
            <p:cNvPr id="3" name="TextBox 2">
              <a:extLst>
                <a:ext uri="{FF2B5EF4-FFF2-40B4-BE49-F238E27FC236}">
                  <a16:creationId xmlns:a16="http://schemas.microsoft.com/office/drawing/2014/main" id="{45F13D5F-44A1-934D-8551-BC8CE9DF6ABD}"/>
                </a:ext>
              </a:extLst>
            </p:cNvPr>
            <p:cNvSpPr txBox="1"/>
            <p:nvPr/>
          </p:nvSpPr>
          <p:spPr>
            <a:xfrm>
              <a:off x="4753009" y="914221"/>
              <a:ext cx="958096" cy="679241"/>
            </a:xfrm>
            <a:prstGeom prst="rect">
              <a:avLst/>
            </a:prstGeom>
            <a:noFill/>
          </p:spPr>
          <p:txBody>
            <a:bodyPr wrap="square" lIns="108000" rIns="108000" rtlCol="0">
              <a:spAutoFit/>
            </a:bodyPr>
            <a:lstStyle/>
            <a:p>
              <a:pPr algn="ctr"/>
              <a:r>
                <a:rPr lang="en-US" altLang="ko-KR" sz="2800" b="1" dirty="0">
                  <a:cs typeface="Arial" pitchFamily="34" charset="0"/>
                </a:rPr>
                <a:t>1</a:t>
              </a:r>
              <a:endParaRPr lang="ko-KR" altLang="en-US" sz="2800" b="1" dirty="0">
                <a:cs typeface="Arial" pitchFamily="34" charset="0"/>
              </a:endParaRPr>
            </a:p>
          </p:txBody>
        </p:sp>
        <p:sp>
          <p:nvSpPr>
            <p:cNvPr id="4" name="Freeform: Shape 44">
              <a:extLst>
                <a:ext uri="{FF2B5EF4-FFF2-40B4-BE49-F238E27FC236}">
                  <a16:creationId xmlns:a16="http://schemas.microsoft.com/office/drawing/2014/main" id="{743E4BC0-720D-0C4A-B403-BB84479457FC}"/>
                </a:ext>
              </a:extLst>
            </p:cNvPr>
            <p:cNvSpPr/>
            <p:nvPr/>
          </p:nvSpPr>
          <p:spPr>
            <a:xfrm>
              <a:off x="4753009" y="790578"/>
              <a:ext cx="958096" cy="958096"/>
            </a:xfrm>
            <a:custGeom>
              <a:avLst/>
              <a:gdLst>
                <a:gd name="connsiteX0" fmla="*/ 591326 w 1182653"/>
                <a:gd name="connsiteY0" fmla="*/ 99202 h 1182653"/>
                <a:gd name="connsiteX1" fmla="*/ 542935 w 1182653"/>
                <a:gd name="connsiteY1" fmla="*/ 119164 h 1182653"/>
                <a:gd name="connsiteX2" fmla="*/ 119164 w 1182653"/>
                <a:gd name="connsiteY2" fmla="*/ 542935 h 1182653"/>
                <a:gd name="connsiteX3" fmla="*/ 119164 w 1182653"/>
                <a:gd name="connsiteY3" fmla="*/ 639718 h 1182653"/>
                <a:gd name="connsiteX4" fmla="*/ 542935 w 1182653"/>
                <a:gd name="connsiteY4" fmla="*/ 1063489 h 1182653"/>
                <a:gd name="connsiteX5" fmla="*/ 639718 w 1182653"/>
                <a:gd name="connsiteY5" fmla="*/ 1063489 h 1182653"/>
                <a:gd name="connsiteX6" fmla="*/ 1063489 w 1182653"/>
                <a:gd name="connsiteY6" fmla="*/ 639718 h 1182653"/>
                <a:gd name="connsiteX7" fmla="*/ 1063489 w 1182653"/>
                <a:gd name="connsiteY7" fmla="*/ 542935 h 1182653"/>
                <a:gd name="connsiteX8" fmla="*/ 639718 w 1182653"/>
                <a:gd name="connsiteY8" fmla="*/ 119164 h 1182653"/>
                <a:gd name="connsiteX9" fmla="*/ 591326 w 1182653"/>
                <a:gd name="connsiteY9" fmla="*/ 99202 h 1182653"/>
                <a:gd name="connsiteX10" fmla="*/ 591327 w 1182653"/>
                <a:gd name="connsiteY10" fmla="*/ 0 h 1182653"/>
                <a:gd name="connsiteX11" fmla="*/ 654581 w 1182653"/>
                <a:gd name="connsiteY11" fmla="*/ 26183 h 1182653"/>
                <a:gd name="connsiteX12" fmla="*/ 1156470 w 1182653"/>
                <a:gd name="connsiteY12" fmla="*/ 528072 h 1182653"/>
                <a:gd name="connsiteX13" fmla="*/ 1156470 w 1182653"/>
                <a:gd name="connsiteY13" fmla="*/ 654581 h 1182653"/>
                <a:gd name="connsiteX14" fmla="*/ 654581 w 1182653"/>
                <a:gd name="connsiteY14" fmla="*/ 1156470 h 1182653"/>
                <a:gd name="connsiteX15" fmla="*/ 528072 w 1182653"/>
                <a:gd name="connsiteY15" fmla="*/ 1156470 h 1182653"/>
                <a:gd name="connsiteX16" fmla="*/ 26184 w 1182653"/>
                <a:gd name="connsiteY16" fmla="*/ 654581 h 1182653"/>
                <a:gd name="connsiteX17" fmla="*/ 26184 w 1182653"/>
                <a:gd name="connsiteY17" fmla="*/ 528072 h 1182653"/>
                <a:gd name="connsiteX18" fmla="*/ 528072 w 1182653"/>
                <a:gd name="connsiteY18" fmla="*/ 26183 h 1182653"/>
                <a:gd name="connsiteX19" fmla="*/ 591327 w 1182653"/>
                <a:gd name="connsiteY19" fmla="*/ 0 h 1182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82653" h="1182653">
                  <a:moveTo>
                    <a:pt x="591326" y="99202"/>
                  </a:moveTo>
                  <a:cubicBezTo>
                    <a:pt x="573784" y="99202"/>
                    <a:pt x="556242" y="105856"/>
                    <a:pt x="542935" y="119164"/>
                  </a:cubicBezTo>
                  <a:lnTo>
                    <a:pt x="119164" y="542935"/>
                  </a:lnTo>
                  <a:cubicBezTo>
                    <a:pt x="92548" y="569550"/>
                    <a:pt x="92548" y="613102"/>
                    <a:pt x="119164" y="639718"/>
                  </a:cubicBezTo>
                  <a:lnTo>
                    <a:pt x="542935" y="1063489"/>
                  </a:lnTo>
                  <a:cubicBezTo>
                    <a:pt x="569550" y="1090104"/>
                    <a:pt x="613102" y="1090104"/>
                    <a:pt x="639718" y="1063489"/>
                  </a:cubicBezTo>
                  <a:lnTo>
                    <a:pt x="1063489" y="639718"/>
                  </a:lnTo>
                  <a:cubicBezTo>
                    <a:pt x="1090450" y="613102"/>
                    <a:pt x="1090450" y="569550"/>
                    <a:pt x="1063489" y="542935"/>
                  </a:cubicBezTo>
                  <a:lnTo>
                    <a:pt x="639718" y="119164"/>
                  </a:lnTo>
                  <a:cubicBezTo>
                    <a:pt x="626410" y="105856"/>
                    <a:pt x="608868" y="99202"/>
                    <a:pt x="591326" y="99202"/>
                  </a:cubicBezTo>
                  <a:close/>
                  <a:moveTo>
                    <a:pt x="591327" y="0"/>
                  </a:moveTo>
                  <a:cubicBezTo>
                    <a:pt x="614226" y="0"/>
                    <a:pt x="637126" y="8728"/>
                    <a:pt x="654581" y="26183"/>
                  </a:cubicBezTo>
                  <a:lnTo>
                    <a:pt x="1156470" y="528072"/>
                  </a:lnTo>
                  <a:cubicBezTo>
                    <a:pt x="1191381" y="562983"/>
                    <a:pt x="1191381" y="619670"/>
                    <a:pt x="1156470" y="654581"/>
                  </a:cubicBezTo>
                  <a:lnTo>
                    <a:pt x="654581" y="1156470"/>
                  </a:lnTo>
                  <a:cubicBezTo>
                    <a:pt x="619670" y="1191381"/>
                    <a:pt x="562983" y="1191381"/>
                    <a:pt x="528072" y="1156470"/>
                  </a:cubicBezTo>
                  <a:lnTo>
                    <a:pt x="26184" y="654581"/>
                  </a:lnTo>
                  <a:cubicBezTo>
                    <a:pt x="-8728" y="619670"/>
                    <a:pt x="-8728" y="562983"/>
                    <a:pt x="26184" y="528072"/>
                  </a:cubicBezTo>
                  <a:lnTo>
                    <a:pt x="528072" y="26183"/>
                  </a:lnTo>
                  <a:cubicBezTo>
                    <a:pt x="545528" y="8728"/>
                    <a:pt x="568427" y="0"/>
                    <a:pt x="591327" y="0"/>
                  </a:cubicBezTo>
                  <a:close/>
                </a:path>
              </a:pathLst>
            </a:custGeom>
            <a:solidFill>
              <a:schemeClr val="accent1"/>
            </a:solidFill>
            <a:ln w="9525" cap="flat">
              <a:noFill/>
              <a:prstDash val="solid"/>
              <a:miter/>
            </a:ln>
          </p:spPr>
          <p:txBody>
            <a:bodyPr rtlCol="0" anchor="ctr"/>
            <a:lstStyle/>
            <a:p>
              <a:endParaRPr lang="en-US" dirty="0"/>
            </a:p>
          </p:txBody>
        </p:sp>
      </p:grpSp>
      <p:sp>
        <p:nvSpPr>
          <p:cNvPr id="8" name="TextBox 7">
            <a:extLst>
              <a:ext uri="{FF2B5EF4-FFF2-40B4-BE49-F238E27FC236}">
                <a16:creationId xmlns:a16="http://schemas.microsoft.com/office/drawing/2014/main" id="{B09DF1BC-3D41-7142-8A2F-5C187C6A3C8D}"/>
              </a:ext>
            </a:extLst>
          </p:cNvPr>
          <p:cNvSpPr txBox="1"/>
          <p:nvPr/>
        </p:nvSpPr>
        <p:spPr>
          <a:xfrm>
            <a:off x="860162" y="832797"/>
            <a:ext cx="8099300" cy="461665"/>
          </a:xfrm>
          <a:prstGeom prst="rect">
            <a:avLst/>
          </a:prstGeom>
          <a:noFill/>
        </p:spPr>
        <p:txBody>
          <a:bodyPr wrap="square" rtlCol="0">
            <a:spAutoFit/>
          </a:bodyPr>
          <a:lstStyle/>
          <a:p>
            <a:r>
              <a:rPr lang="en-US" altLang="ko-KR" sz="2400" b="1" dirty="0">
                <a:cs typeface="Arial" pitchFamily="34" charset="0"/>
              </a:rPr>
              <a:t>Machine Learning: Regression, Clustering, and Classification</a:t>
            </a:r>
          </a:p>
        </p:txBody>
      </p:sp>
      <p:sp>
        <p:nvSpPr>
          <p:cNvPr id="9" name="TextBox 8">
            <a:extLst>
              <a:ext uri="{FF2B5EF4-FFF2-40B4-BE49-F238E27FC236}">
                <a16:creationId xmlns:a16="http://schemas.microsoft.com/office/drawing/2014/main" id="{E8221E3D-C6A9-E844-801B-1B996F03E9C0}"/>
              </a:ext>
            </a:extLst>
          </p:cNvPr>
          <p:cNvSpPr txBox="1"/>
          <p:nvPr/>
        </p:nvSpPr>
        <p:spPr>
          <a:xfrm>
            <a:off x="860162" y="1379832"/>
            <a:ext cx="2248436" cy="369332"/>
          </a:xfrm>
          <a:prstGeom prst="rect">
            <a:avLst/>
          </a:prstGeom>
          <a:noFill/>
        </p:spPr>
        <p:txBody>
          <a:bodyPr wrap="none" rtlCol="0">
            <a:spAutoFit/>
          </a:bodyPr>
          <a:lstStyle/>
          <a:p>
            <a:pPr marL="285750" indent="-285750">
              <a:buFont typeface="Wingdings" pitchFamily="2" charset="2"/>
              <a:buChar char="q"/>
            </a:pPr>
            <a:r>
              <a:rPr lang="en-US" dirty="0"/>
              <a:t>K-means clustering</a:t>
            </a:r>
          </a:p>
        </p:txBody>
      </p:sp>
      <p:sp>
        <p:nvSpPr>
          <p:cNvPr id="5" name="Rectangle 4">
            <a:extLst>
              <a:ext uri="{FF2B5EF4-FFF2-40B4-BE49-F238E27FC236}">
                <a16:creationId xmlns:a16="http://schemas.microsoft.com/office/drawing/2014/main" id="{B9EBE449-7976-544C-86B5-93E8CEF4ED77}"/>
              </a:ext>
            </a:extLst>
          </p:cNvPr>
          <p:cNvSpPr/>
          <p:nvPr/>
        </p:nvSpPr>
        <p:spPr>
          <a:xfrm>
            <a:off x="827729" y="2061979"/>
            <a:ext cx="6096000" cy="1477328"/>
          </a:xfrm>
          <a:prstGeom prst="rect">
            <a:avLst/>
          </a:prstGeom>
        </p:spPr>
        <p:txBody>
          <a:bodyPr>
            <a:spAutoFit/>
          </a:bodyPr>
          <a:lstStyle/>
          <a:p>
            <a:pPr marL="285750" indent="-285750">
              <a:buFont typeface="Arial" panose="020B0604020202020204" pitchFamily="34" charset="0"/>
              <a:buChar char="•"/>
            </a:pPr>
            <a:r>
              <a:rPr lang="en-GB" dirty="0">
                <a:solidFill>
                  <a:srgbClr val="292929"/>
                </a:solidFill>
              </a:rPr>
              <a:t>The </a:t>
            </a:r>
            <a:r>
              <a:rPr lang="en-GB" b="1" dirty="0">
                <a:solidFill>
                  <a:srgbClr val="292929"/>
                </a:solidFill>
              </a:rPr>
              <a:t>elbow method</a:t>
            </a:r>
            <a:r>
              <a:rPr lang="en-GB" dirty="0">
                <a:solidFill>
                  <a:srgbClr val="292929"/>
                </a:solidFill>
              </a:rPr>
              <a:t> is a useful graphical tool to estimate the optimal number of clusters </a:t>
            </a:r>
            <a:r>
              <a:rPr lang="en-GB" i="1" dirty="0">
                <a:solidFill>
                  <a:srgbClr val="292929"/>
                </a:solidFill>
              </a:rPr>
              <a:t>k</a:t>
            </a:r>
            <a:r>
              <a:rPr lang="en-GB" dirty="0">
                <a:solidFill>
                  <a:srgbClr val="292929"/>
                </a:solidFill>
              </a:rPr>
              <a:t> for a given task. Intuitively, we can say that, if </a:t>
            </a:r>
            <a:r>
              <a:rPr lang="en-GB" i="1" dirty="0">
                <a:solidFill>
                  <a:srgbClr val="292929"/>
                </a:solidFill>
              </a:rPr>
              <a:t>k </a:t>
            </a:r>
            <a:r>
              <a:rPr lang="en-GB" dirty="0">
                <a:solidFill>
                  <a:srgbClr val="292929"/>
                </a:solidFill>
              </a:rPr>
              <a:t>increases, the within-cluster SSE (“</a:t>
            </a:r>
            <a:r>
              <a:rPr lang="en-GB" b="1" dirty="0">
                <a:solidFill>
                  <a:srgbClr val="292929"/>
                </a:solidFill>
              </a:rPr>
              <a:t>distortion</a:t>
            </a:r>
            <a:r>
              <a:rPr lang="en-GB" dirty="0">
                <a:solidFill>
                  <a:srgbClr val="292929"/>
                </a:solidFill>
              </a:rPr>
              <a:t>”) will decrease. This is because the samples will be closer to the centroids they are assigned to.</a:t>
            </a:r>
            <a:endParaRPr lang="en-US" dirty="0"/>
          </a:p>
        </p:txBody>
      </p:sp>
      <p:sp>
        <p:nvSpPr>
          <p:cNvPr id="6" name="Rectangle 5">
            <a:extLst>
              <a:ext uri="{FF2B5EF4-FFF2-40B4-BE49-F238E27FC236}">
                <a16:creationId xmlns:a16="http://schemas.microsoft.com/office/drawing/2014/main" id="{0CBBA055-63AA-3A40-8E83-CB016C090CD4}"/>
              </a:ext>
            </a:extLst>
          </p:cNvPr>
          <p:cNvSpPr/>
          <p:nvPr/>
        </p:nvSpPr>
        <p:spPr>
          <a:xfrm>
            <a:off x="827729" y="3983657"/>
            <a:ext cx="6096000" cy="1200329"/>
          </a:xfrm>
          <a:prstGeom prst="rect">
            <a:avLst/>
          </a:prstGeom>
        </p:spPr>
        <p:txBody>
          <a:bodyPr>
            <a:spAutoFit/>
          </a:bodyPr>
          <a:lstStyle/>
          <a:p>
            <a:pPr marL="285750" indent="-285750">
              <a:buFont typeface="Arial" panose="020B0604020202020204" pitchFamily="34" charset="0"/>
              <a:buChar char="•"/>
            </a:pPr>
            <a:r>
              <a:rPr lang="en-GB" dirty="0">
                <a:solidFill>
                  <a:srgbClr val="292929"/>
                </a:solidFill>
              </a:rPr>
              <a:t>The idea behind the elbow method is to identify the value of </a:t>
            </a:r>
            <a:r>
              <a:rPr lang="en-GB" i="1" dirty="0">
                <a:solidFill>
                  <a:srgbClr val="292929"/>
                </a:solidFill>
              </a:rPr>
              <a:t>k </a:t>
            </a:r>
            <a:r>
              <a:rPr lang="en-GB" dirty="0">
                <a:solidFill>
                  <a:srgbClr val="292929"/>
                </a:solidFill>
              </a:rPr>
              <a:t>where the distortion begins to decrease most rapidly, which will become clearer if we plot the distortion for different values of </a:t>
            </a:r>
            <a:r>
              <a:rPr lang="en-GB" i="1" dirty="0">
                <a:solidFill>
                  <a:srgbClr val="292929"/>
                </a:solidFill>
              </a:rPr>
              <a:t>k.</a:t>
            </a:r>
            <a:endParaRPr lang="en-US" dirty="0"/>
          </a:p>
        </p:txBody>
      </p:sp>
      <p:pic>
        <p:nvPicPr>
          <p:cNvPr id="11" name="Picture 10">
            <a:extLst>
              <a:ext uri="{FF2B5EF4-FFF2-40B4-BE49-F238E27FC236}">
                <a16:creationId xmlns:a16="http://schemas.microsoft.com/office/drawing/2014/main" id="{75D2EB03-1B17-1348-8B1A-7E672DCD0127}"/>
              </a:ext>
            </a:extLst>
          </p:cNvPr>
          <p:cNvPicPr>
            <a:picLocks noChangeAspect="1"/>
          </p:cNvPicPr>
          <p:nvPr/>
        </p:nvPicPr>
        <p:blipFill>
          <a:blip r:embed="rId2"/>
          <a:stretch>
            <a:fillRect/>
          </a:stretch>
        </p:blipFill>
        <p:spPr>
          <a:xfrm>
            <a:off x="7163975" y="1432641"/>
            <a:ext cx="4583940" cy="2968755"/>
          </a:xfrm>
          <a:prstGeom prst="rect">
            <a:avLst/>
          </a:prstGeom>
        </p:spPr>
      </p:pic>
      <p:pic>
        <p:nvPicPr>
          <p:cNvPr id="11266" name="Picture 2">
            <a:extLst>
              <a:ext uri="{FF2B5EF4-FFF2-40B4-BE49-F238E27FC236}">
                <a16:creationId xmlns:a16="http://schemas.microsoft.com/office/drawing/2014/main" id="{8ABC2086-CAF9-5B4A-B918-A6421907D0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77206" y="4716794"/>
            <a:ext cx="4068361" cy="2043195"/>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A81C952E-F0A4-844D-927C-6575E206E439}"/>
              </a:ext>
            </a:extLst>
          </p:cNvPr>
          <p:cNvSpPr/>
          <p:nvPr/>
        </p:nvSpPr>
        <p:spPr>
          <a:xfrm>
            <a:off x="827729" y="5486265"/>
            <a:ext cx="6096000" cy="1477328"/>
          </a:xfrm>
          <a:prstGeom prst="rect">
            <a:avLst/>
          </a:prstGeom>
        </p:spPr>
        <p:txBody>
          <a:bodyPr>
            <a:spAutoFit/>
          </a:bodyPr>
          <a:lstStyle/>
          <a:p>
            <a:pPr marL="285750" indent="-285750">
              <a:buFont typeface="Arial" panose="020B0604020202020204" pitchFamily="34" charset="0"/>
              <a:buChar char="•"/>
            </a:pPr>
            <a:r>
              <a:rPr lang="en-GB" dirty="0">
                <a:solidFill>
                  <a:srgbClr val="292929"/>
                </a:solidFill>
              </a:rPr>
              <a:t>As we can see in the resulting plot, the elbow is located at </a:t>
            </a:r>
            <a:r>
              <a:rPr lang="en-GB" i="1" dirty="0">
                <a:solidFill>
                  <a:srgbClr val="292929"/>
                </a:solidFill>
              </a:rPr>
              <a:t>k</a:t>
            </a:r>
            <a:r>
              <a:rPr lang="en-GB" dirty="0">
                <a:solidFill>
                  <a:srgbClr val="292929"/>
                </a:solidFill>
              </a:rPr>
              <a:t> = 3, which is evidence that </a:t>
            </a:r>
            <a:r>
              <a:rPr lang="en-GB" i="1" dirty="0">
                <a:solidFill>
                  <a:srgbClr val="292929"/>
                </a:solidFill>
              </a:rPr>
              <a:t>k</a:t>
            </a:r>
            <a:r>
              <a:rPr lang="en-GB" dirty="0">
                <a:solidFill>
                  <a:srgbClr val="292929"/>
                </a:solidFill>
              </a:rPr>
              <a:t> = 3 is indeed a good choice for this dataset.</a:t>
            </a:r>
          </a:p>
          <a:p>
            <a:br>
              <a:rPr lang="en-GB" dirty="0"/>
            </a:br>
            <a:endParaRPr lang="en-US" dirty="0"/>
          </a:p>
        </p:txBody>
      </p:sp>
    </p:spTree>
    <p:extLst>
      <p:ext uri="{BB962C8B-B14F-4D97-AF65-F5344CB8AC3E}">
        <p14:creationId xmlns:p14="http://schemas.microsoft.com/office/powerpoint/2010/main" val="140684733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05213981-51F6-DF41-9FC9-ABF4DFB3227D}"/>
              </a:ext>
            </a:extLst>
          </p:cNvPr>
          <p:cNvGrpSpPr/>
          <p:nvPr/>
        </p:nvGrpSpPr>
        <p:grpSpPr>
          <a:xfrm>
            <a:off x="180474" y="698542"/>
            <a:ext cx="647255" cy="738022"/>
            <a:chOff x="4753009" y="790578"/>
            <a:chExt cx="958096" cy="958096"/>
          </a:xfrm>
        </p:grpSpPr>
        <p:sp>
          <p:nvSpPr>
            <p:cNvPr id="3" name="TextBox 2">
              <a:extLst>
                <a:ext uri="{FF2B5EF4-FFF2-40B4-BE49-F238E27FC236}">
                  <a16:creationId xmlns:a16="http://schemas.microsoft.com/office/drawing/2014/main" id="{45F13D5F-44A1-934D-8551-BC8CE9DF6ABD}"/>
                </a:ext>
              </a:extLst>
            </p:cNvPr>
            <p:cNvSpPr txBox="1"/>
            <p:nvPr/>
          </p:nvSpPr>
          <p:spPr>
            <a:xfrm>
              <a:off x="4753009" y="914221"/>
              <a:ext cx="958096" cy="679241"/>
            </a:xfrm>
            <a:prstGeom prst="rect">
              <a:avLst/>
            </a:prstGeom>
            <a:noFill/>
          </p:spPr>
          <p:txBody>
            <a:bodyPr wrap="square" lIns="108000" rIns="108000" rtlCol="0">
              <a:spAutoFit/>
            </a:bodyPr>
            <a:lstStyle/>
            <a:p>
              <a:pPr algn="ctr"/>
              <a:r>
                <a:rPr lang="en-US" altLang="ko-KR" sz="2800" b="1" dirty="0">
                  <a:cs typeface="Arial" pitchFamily="34" charset="0"/>
                </a:rPr>
                <a:t>2</a:t>
              </a:r>
              <a:endParaRPr lang="ko-KR" altLang="en-US" sz="2800" b="1" dirty="0">
                <a:cs typeface="Arial" pitchFamily="34" charset="0"/>
              </a:endParaRPr>
            </a:p>
          </p:txBody>
        </p:sp>
        <p:sp>
          <p:nvSpPr>
            <p:cNvPr id="4" name="Freeform: Shape 44">
              <a:extLst>
                <a:ext uri="{FF2B5EF4-FFF2-40B4-BE49-F238E27FC236}">
                  <a16:creationId xmlns:a16="http://schemas.microsoft.com/office/drawing/2014/main" id="{743E4BC0-720D-0C4A-B403-BB84479457FC}"/>
                </a:ext>
              </a:extLst>
            </p:cNvPr>
            <p:cNvSpPr/>
            <p:nvPr/>
          </p:nvSpPr>
          <p:spPr>
            <a:xfrm>
              <a:off x="4753009" y="790578"/>
              <a:ext cx="958096" cy="958096"/>
            </a:xfrm>
            <a:custGeom>
              <a:avLst/>
              <a:gdLst>
                <a:gd name="connsiteX0" fmla="*/ 591326 w 1182653"/>
                <a:gd name="connsiteY0" fmla="*/ 99202 h 1182653"/>
                <a:gd name="connsiteX1" fmla="*/ 542935 w 1182653"/>
                <a:gd name="connsiteY1" fmla="*/ 119164 h 1182653"/>
                <a:gd name="connsiteX2" fmla="*/ 119164 w 1182653"/>
                <a:gd name="connsiteY2" fmla="*/ 542935 h 1182653"/>
                <a:gd name="connsiteX3" fmla="*/ 119164 w 1182653"/>
                <a:gd name="connsiteY3" fmla="*/ 639718 h 1182653"/>
                <a:gd name="connsiteX4" fmla="*/ 542935 w 1182653"/>
                <a:gd name="connsiteY4" fmla="*/ 1063489 h 1182653"/>
                <a:gd name="connsiteX5" fmla="*/ 639718 w 1182653"/>
                <a:gd name="connsiteY5" fmla="*/ 1063489 h 1182653"/>
                <a:gd name="connsiteX6" fmla="*/ 1063489 w 1182653"/>
                <a:gd name="connsiteY6" fmla="*/ 639718 h 1182653"/>
                <a:gd name="connsiteX7" fmla="*/ 1063489 w 1182653"/>
                <a:gd name="connsiteY7" fmla="*/ 542935 h 1182653"/>
                <a:gd name="connsiteX8" fmla="*/ 639718 w 1182653"/>
                <a:gd name="connsiteY8" fmla="*/ 119164 h 1182653"/>
                <a:gd name="connsiteX9" fmla="*/ 591326 w 1182653"/>
                <a:gd name="connsiteY9" fmla="*/ 99202 h 1182653"/>
                <a:gd name="connsiteX10" fmla="*/ 591327 w 1182653"/>
                <a:gd name="connsiteY10" fmla="*/ 0 h 1182653"/>
                <a:gd name="connsiteX11" fmla="*/ 654581 w 1182653"/>
                <a:gd name="connsiteY11" fmla="*/ 26183 h 1182653"/>
                <a:gd name="connsiteX12" fmla="*/ 1156470 w 1182653"/>
                <a:gd name="connsiteY12" fmla="*/ 528072 h 1182653"/>
                <a:gd name="connsiteX13" fmla="*/ 1156470 w 1182653"/>
                <a:gd name="connsiteY13" fmla="*/ 654581 h 1182653"/>
                <a:gd name="connsiteX14" fmla="*/ 654581 w 1182653"/>
                <a:gd name="connsiteY14" fmla="*/ 1156470 h 1182653"/>
                <a:gd name="connsiteX15" fmla="*/ 528072 w 1182653"/>
                <a:gd name="connsiteY15" fmla="*/ 1156470 h 1182653"/>
                <a:gd name="connsiteX16" fmla="*/ 26184 w 1182653"/>
                <a:gd name="connsiteY16" fmla="*/ 654581 h 1182653"/>
                <a:gd name="connsiteX17" fmla="*/ 26184 w 1182653"/>
                <a:gd name="connsiteY17" fmla="*/ 528072 h 1182653"/>
                <a:gd name="connsiteX18" fmla="*/ 528072 w 1182653"/>
                <a:gd name="connsiteY18" fmla="*/ 26183 h 1182653"/>
                <a:gd name="connsiteX19" fmla="*/ 591327 w 1182653"/>
                <a:gd name="connsiteY19" fmla="*/ 0 h 1182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82653" h="1182653">
                  <a:moveTo>
                    <a:pt x="591326" y="99202"/>
                  </a:moveTo>
                  <a:cubicBezTo>
                    <a:pt x="573784" y="99202"/>
                    <a:pt x="556242" y="105856"/>
                    <a:pt x="542935" y="119164"/>
                  </a:cubicBezTo>
                  <a:lnTo>
                    <a:pt x="119164" y="542935"/>
                  </a:lnTo>
                  <a:cubicBezTo>
                    <a:pt x="92548" y="569550"/>
                    <a:pt x="92548" y="613102"/>
                    <a:pt x="119164" y="639718"/>
                  </a:cubicBezTo>
                  <a:lnTo>
                    <a:pt x="542935" y="1063489"/>
                  </a:lnTo>
                  <a:cubicBezTo>
                    <a:pt x="569550" y="1090104"/>
                    <a:pt x="613102" y="1090104"/>
                    <a:pt x="639718" y="1063489"/>
                  </a:cubicBezTo>
                  <a:lnTo>
                    <a:pt x="1063489" y="639718"/>
                  </a:lnTo>
                  <a:cubicBezTo>
                    <a:pt x="1090450" y="613102"/>
                    <a:pt x="1090450" y="569550"/>
                    <a:pt x="1063489" y="542935"/>
                  </a:cubicBezTo>
                  <a:lnTo>
                    <a:pt x="639718" y="119164"/>
                  </a:lnTo>
                  <a:cubicBezTo>
                    <a:pt x="626410" y="105856"/>
                    <a:pt x="608868" y="99202"/>
                    <a:pt x="591326" y="99202"/>
                  </a:cubicBezTo>
                  <a:close/>
                  <a:moveTo>
                    <a:pt x="591327" y="0"/>
                  </a:moveTo>
                  <a:cubicBezTo>
                    <a:pt x="614226" y="0"/>
                    <a:pt x="637126" y="8728"/>
                    <a:pt x="654581" y="26183"/>
                  </a:cubicBezTo>
                  <a:lnTo>
                    <a:pt x="1156470" y="528072"/>
                  </a:lnTo>
                  <a:cubicBezTo>
                    <a:pt x="1191381" y="562983"/>
                    <a:pt x="1191381" y="619670"/>
                    <a:pt x="1156470" y="654581"/>
                  </a:cubicBezTo>
                  <a:lnTo>
                    <a:pt x="654581" y="1156470"/>
                  </a:lnTo>
                  <a:cubicBezTo>
                    <a:pt x="619670" y="1191381"/>
                    <a:pt x="562983" y="1191381"/>
                    <a:pt x="528072" y="1156470"/>
                  </a:cubicBezTo>
                  <a:lnTo>
                    <a:pt x="26184" y="654581"/>
                  </a:lnTo>
                  <a:cubicBezTo>
                    <a:pt x="-8728" y="619670"/>
                    <a:pt x="-8728" y="562983"/>
                    <a:pt x="26184" y="528072"/>
                  </a:cubicBezTo>
                  <a:lnTo>
                    <a:pt x="528072" y="26183"/>
                  </a:lnTo>
                  <a:cubicBezTo>
                    <a:pt x="545528" y="8728"/>
                    <a:pt x="568427" y="0"/>
                    <a:pt x="591327" y="0"/>
                  </a:cubicBezTo>
                  <a:close/>
                </a:path>
              </a:pathLst>
            </a:custGeom>
            <a:solidFill>
              <a:schemeClr val="accent1"/>
            </a:solidFill>
            <a:ln w="9525" cap="flat">
              <a:noFill/>
              <a:prstDash val="solid"/>
              <a:miter/>
            </a:ln>
          </p:spPr>
          <p:txBody>
            <a:bodyPr rtlCol="0" anchor="ctr"/>
            <a:lstStyle/>
            <a:p>
              <a:endParaRPr lang="en-US" dirty="0"/>
            </a:p>
          </p:txBody>
        </p:sp>
      </p:grpSp>
      <p:sp>
        <p:nvSpPr>
          <p:cNvPr id="5" name="TextBox 4">
            <a:extLst>
              <a:ext uri="{FF2B5EF4-FFF2-40B4-BE49-F238E27FC236}">
                <a16:creationId xmlns:a16="http://schemas.microsoft.com/office/drawing/2014/main" id="{51E71B42-DEA3-AF4B-8E3A-0FCD1E854232}"/>
              </a:ext>
            </a:extLst>
          </p:cNvPr>
          <p:cNvSpPr txBox="1"/>
          <p:nvPr/>
        </p:nvSpPr>
        <p:spPr>
          <a:xfrm>
            <a:off x="934258" y="800101"/>
            <a:ext cx="6713701" cy="461665"/>
          </a:xfrm>
          <a:prstGeom prst="rect">
            <a:avLst/>
          </a:prstGeom>
          <a:noFill/>
        </p:spPr>
        <p:txBody>
          <a:bodyPr wrap="square" rtlCol="0">
            <a:spAutoFit/>
          </a:bodyPr>
          <a:lstStyle/>
          <a:p>
            <a:r>
              <a:rPr lang="en-US" altLang="ko-KR" sz="2400" b="1" dirty="0">
                <a:cs typeface="Arial" pitchFamily="34" charset="0"/>
              </a:rPr>
              <a:t>Summary</a:t>
            </a:r>
          </a:p>
        </p:txBody>
      </p:sp>
      <p:sp>
        <p:nvSpPr>
          <p:cNvPr id="6" name="TextBox 5">
            <a:extLst>
              <a:ext uri="{FF2B5EF4-FFF2-40B4-BE49-F238E27FC236}">
                <a16:creationId xmlns:a16="http://schemas.microsoft.com/office/drawing/2014/main" id="{B2684531-BABB-394B-BC49-4BD3E74FFF32}"/>
              </a:ext>
            </a:extLst>
          </p:cNvPr>
          <p:cNvSpPr txBox="1"/>
          <p:nvPr/>
        </p:nvSpPr>
        <p:spPr>
          <a:xfrm>
            <a:off x="993321" y="1407393"/>
            <a:ext cx="10205357" cy="2492990"/>
          </a:xfrm>
          <a:prstGeom prst="rect">
            <a:avLst/>
          </a:prstGeom>
          <a:noFill/>
        </p:spPr>
        <p:txBody>
          <a:bodyPr wrap="square" rtlCol="0">
            <a:spAutoFit/>
          </a:bodyPr>
          <a:lstStyle/>
          <a:p>
            <a:endParaRPr lang="en-US" sz="2400" dirty="0"/>
          </a:p>
          <a:p>
            <a:pPr marL="342900" indent="-342900">
              <a:buFont typeface="Arial" panose="020B0604020202020204" pitchFamily="34" charset="0"/>
              <a:buChar char="•"/>
            </a:pPr>
            <a:r>
              <a:rPr lang="en-US" sz="2400" dirty="0"/>
              <a:t>Discussed most common regression models with examples</a:t>
            </a:r>
          </a:p>
          <a:p>
            <a:pPr marL="342900" indent="-342900">
              <a:buFont typeface="Arial" panose="020B0604020202020204" pitchFamily="34" charset="0"/>
              <a:buChar char="•"/>
            </a:pPr>
            <a:r>
              <a:rPr lang="en-US" sz="2400" dirty="0"/>
              <a:t>Discussed most common classification models with examples</a:t>
            </a:r>
          </a:p>
          <a:p>
            <a:pPr marL="342900" indent="-342900">
              <a:buFont typeface="Arial" panose="020B0604020202020204" pitchFamily="34" charset="0"/>
              <a:buChar char="•"/>
            </a:pPr>
            <a:r>
              <a:rPr lang="en-US" sz="2400" dirty="0"/>
              <a:t>Discussed most common clustering  models with examples</a:t>
            </a:r>
          </a:p>
          <a:p>
            <a:endParaRPr lang="en-US" sz="2400"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grpSp>
        <p:nvGrpSpPr>
          <p:cNvPr id="12" name="Group 11">
            <a:extLst>
              <a:ext uri="{FF2B5EF4-FFF2-40B4-BE49-F238E27FC236}">
                <a16:creationId xmlns:a16="http://schemas.microsoft.com/office/drawing/2014/main" id="{4812C7F1-2815-2C46-8FCB-94C5C24F5AE7}"/>
              </a:ext>
            </a:extLst>
          </p:cNvPr>
          <p:cNvGrpSpPr/>
          <p:nvPr/>
        </p:nvGrpSpPr>
        <p:grpSpPr>
          <a:xfrm>
            <a:off x="180473" y="3900383"/>
            <a:ext cx="647255" cy="738022"/>
            <a:chOff x="4753009" y="790578"/>
            <a:chExt cx="958096" cy="958096"/>
          </a:xfrm>
        </p:grpSpPr>
        <p:sp>
          <p:nvSpPr>
            <p:cNvPr id="13" name="TextBox 12">
              <a:extLst>
                <a:ext uri="{FF2B5EF4-FFF2-40B4-BE49-F238E27FC236}">
                  <a16:creationId xmlns:a16="http://schemas.microsoft.com/office/drawing/2014/main" id="{FF388523-1219-094D-9689-C268A9EEE7A7}"/>
                </a:ext>
              </a:extLst>
            </p:cNvPr>
            <p:cNvSpPr txBox="1"/>
            <p:nvPr/>
          </p:nvSpPr>
          <p:spPr>
            <a:xfrm>
              <a:off x="4753009" y="914221"/>
              <a:ext cx="958096" cy="679241"/>
            </a:xfrm>
            <a:prstGeom prst="rect">
              <a:avLst/>
            </a:prstGeom>
            <a:noFill/>
          </p:spPr>
          <p:txBody>
            <a:bodyPr wrap="square" lIns="108000" rIns="108000" rtlCol="0">
              <a:spAutoFit/>
            </a:bodyPr>
            <a:lstStyle/>
            <a:p>
              <a:pPr algn="ctr"/>
              <a:r>
                <a:rPr lang="en-US" altLang="ko-KR" sz="2800" b="1" dirty="0">
                  <a:cs typeface="Arial" pitchFamily="34" charset="0"/>
                </a:rPr>
                <a:t>3</a:t>
              </a:r>
              <a:endParaRPr lang="ko-KR" altLang="en-US" sz="2800" b="1" dirty="0">
                <a:cs typeface="Arial" pitchFamily="34" charset="0"/>
              </a:endParaRPr>
            </a:p>
          </p:txBody>
        </p:sp>
        <p:sp>
          <p:nvSpPr>
            <p:cNvPr id="14" name="Freeform: Shape 44">
              <a:extLst>
                <a:ext uri="{FF2B5EF4-FFF2-40B4-BE49-F238E27FC236}">
                  <a16:creationId xmlns:a16="http://schemas.microsoft.com/office/drawing/2014/main" id="{06D10E7F-C272-6346-9CBC-443BB664A53D}"/>
                </a:ext>
              </a:extLst>
            </p:cNvPr>
            <p:cNvSpPr/>
            <p:nvPr/>
          </p:nvSpPr>
          <p:spPr>
            <a:xfrm>
              <a:off x="4753009" y="790578"/>
              <a:ext cx="958096" cy="958096"/>
            </a:xfrm>
            <a:custGeom>
              <a:avLst/>
              <a:gdLst>
                <a:gd name="connsiteX0" fmla="*/ 591326 w 1182653"/>
                <a:gd name="connsiteY0" fmla="*/ 99202 h 1182653"/>
                <a:gd name="connsiteX1" fmla="*/ 542935 w 1182653"/>
                <a:gd name="connsiteY1" fmla="*/ 119164 h 1182653"/>
                <a:gd name="connsiteX2" fmla="*/ 119164 w 1182653"/>
                <a:gd name="connsiteY2" fmla="*/ 542935 h 1182653"/>
                <a:gd name="connsiteX3" fmla="*/ 119164 w 1182653"/>
                <a:gd name="connsiteY3" fmla="*/ 639718 h 1182653"/>
                <a:gd name="connsiteX4" fmla="*/ 542935 w 1182653"/>
                <a:gd name="connsiteY4" fmla="*/ 1063489 h 1182653"/>
                <a:gd name="connsiteX5" fmla="*/ 639718 w 1182653"/>
                <a:gd name="connsiteY5" fmla="*/ 1063489 h 1182653"/>
                <a:gd name="connsiteX6" fmla="*/ 1063489 w 1182653"/>
                <a:gd name="connsiteY6" fmla="*/ 639718 h 1182653"/>
                <a:gd name="connsiteX7" fmla="*/ 1063489 w 1182653"/>
                <a:gd name="connsiteY7" fmla="*/ 542935 h 1182653"/>
                <a:gd name="connsiteX8" fmla="*/ 639718 w 1182653"/>
                <a:gd name="connsiteY8" fmla="*/ 119164 h 1182653"/>
                <a:gd name="connsiteX9" fmla="*/ 591326 w 1182653"/>
                <a:gd name="connsiteY9" fmla="*/ 99202 h 1182653"/>
                <a:gd name="connsiteX10" fmla="*/ 591327 w 1182653"/>
                <a:gd name="connsiteY10" fmla="*/ 0 h 1182653"/>
                <a:gd name="connsiteX11" fmla="*/ 654581 w 1182653"/>
                <a:gd name="connsiteY11" fmla="*/ 26183 h 1182653"/>
                <a:gd name="connsiteX12" fmla="*/ 1156470 w 1182653"/>
                <a:gd name="connsiteY12" fmla="*/ 528072 h 1182653"/>
                <a:gd name="connsiteX13" fmla="*/ 1156470 w 1182653"/>
                <a:gd name="connsiteY13" fmla="*/ 654581 h 1182653"/>
                <a:gd name="connsiteX14" fmla="*/ 654581 w 1182653"/>
                <a:gd name="connsiteY14" fmla="*/ 1156470 h 1182653"/>
                <a:gd name="connsiteX15" fmla="*/ 528072 w 1182653"/>
                <a:gd name="connsiteY15" fmla="*/ 1156470 h 1182653"/>
                <a:gd name="connsiteX16" fmla="*/ 26184 w 1182653"/>
                <a:gd name="connsiteY16" fmla="*/ 654581 h 1182653"/>
                <a:gd name="connsiteX17" fmla="*/ 26184 w 1182653"/>
                <a:gd name="connsiteY17" fmla="*/ 528072 h 1182653"/>
                <a:gd name="connsiteX18" fmla="*/ 528072 w 1182653"/>
                <a:gd name="connsiteY18" fmla="*/ 26183 h 1182653"/>
                <a:gd name="connsiteX19" fmla="*/ 591327 w 1182653"/>
                <a:gd name="connsiteY19" fmla="*/ 0 h 1182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82653" h="1182653">
                  <a:moveTo>
                    <a:pt x="591326" y="99202"/>
                  </a:moveTo>
                  <a:cubicBezTo>
                    <a:pt x="573784" y="99202"/>
                    <a:pt x="556242" y="105856"/>
                    <a:pt x="542935" y="119164"/>
                  </a:cubicBezTo>
                  <a:lnTo>
                    <a:pt x="119164" y="542935"/>
                  </a:lnTo>
                  <a:cubicBezTo>
                    <a:pt x="92548" y="569550"/>
                    <a:pt x="92548" y="613102"/>
                    <a:pt x="119164" y="639718"/>
                  </a:cubicBezTo>
                  <a:lnTo>
                    <a:pt x="542935" y="1063489"/>
                  </a:lnTo>
                  <a:cubicBezTo>
                    <a:pt x="569550" y="1090104"/>
                    <a:pt x="613102" y="1090104"/>
                    <a:pt x="639718" y="1063489"/>
                  </a:cubicBezTo>
                  <a:lnTo>
                    <a:pt x="1063489" y="639718"/>
                  </a:lnTo>
                  <a:cubicBezTo>
                    <a:pt x="1090450" y="613102"/>
                    <a:pt x="1090450" y="569550"/>
                    <a:pt x="1063489" y="542935"/>
                  </a:cubicBezTo>
                  <a:lnTo>
                    <a:pt x="639718" y="119164"/>
                  </a:lnTo>
                  <a:cubicBezTo>
                    <a:pt x="626410" y="105856"/>
                    <a:pt x="608868" y="99202"/>
                    <a:pt x="591326" y="99202"/>
                  </a:cubicBezTo>
                  <a:close/>
                  <a:moveTo>
                    <a:pt x="591327" y="0"/>
                  </a:moveTo>
                  <a:cubicBezTo>
                    <a:pt x="614226" y="0"/>
                    <a:pt x="637126" y="8728"/>
                    <a:pt x="654581" y="26183"/>
                  </a:cubicBezTo>
                  <a:lnTo>
                    <a:pt x="1156470" y="528072"/>
                  </a:lnTo>
                  <a:cubicBezTo>
                    <a:pt x="1191381" y="562983"/>
                    <a:pt x="1191381" y="619670"/>
                    <a:pt x="1156470" y="654581"/>
                  </a:cubicBezTo>
                  <a:lnTo>
                    <a:pt x="654581" y="1156470"/>
                  </a:lnTo>
                  <a:cubicBezTo>
                    <a:pt x="619670" y="1191381"/>
                    <a:pt x="562983" y="1191381"/>
                    <a:pt x="528072" y="1156470"/>
                  </a:cubicBezTo>
                  <a:lnTo>
                    <a:pt x="26184" y="654581"/>
                  </a:lnTo>
                  <a:cubicBezTo>
                    <a:pt x="-8728" y="619670"/>
                    <a:pt x="-8728" y="562983"/>
                    <a:pt x="26184" y="528072"/>
                  </a:cubicBezTo>
                  <a:lnTo>
                    <a:pt x="528072" y="26183"/>
                  </a:lnTo>
                  <a:cubicBezTo>
                    <a:pt x="545528" y="8728"/>
                    <a:pt x="568427" y="0"/>
                    <a:pt x="591327" y="0"/>
                  </a:cubicBezTo>
                  <a:close/>
                </a:path>
              </a:pathLst>
            </a:custGeom>
            <a:solidFill>
              <a:schemeClr val="accent1"/>
            </a:solidFill>
            <a:ln w="9525" cap="flat">
              <a:noFill/>
              <a:prstDash val="solid"/>
              <a:miter/>
            </a:ln>
          </p:spPr>
          <p:txBody>
            <a:bodyPr rtlCol="0" anchor="ctr"/>
            <a:lstStyle/>
            <a:p>
              <a:endParaRPr lang="en-US" dirty="0"/>
            </a:p>
          </p:txBody>
        </p:sp>
      </p:grpSp>
      <p:sp>
        <p:nvSpPr>
          <p:cNvPr id="15" name="TextBox 14">
            <a:extLst>
              <a:ext uri="{FF2B5EF4-FFF2-40B4-BE49-F238E27FC236}">
                <a16:creationId xmlns:a16="http://schemas.microsoft.com/office/drawing/2014/main" id="{8EE79D19-E803-4A45-A779-DCB6546A1D6A}"/>
              </a:ext>
            </a:extLst>
          </p:cNvPr>
          <p:cNvSpPr txBox="1"/>
          <p:nvPr/>
        </p:nvSpPr>
        <p:spPr>
          <a:xfrm>
            <a:off x="934258" y="4026402"/>
            <a:ext cx="6713701" cy="461665"/>
          </a:xfrm>
          <a:prstGeom prst="rect">
            <a:avLst/>
          </a:prstGeom>
          <a:noFill/>
        </p:spPr>
        <p:txBody>
          <a:bodyPr wrap="square" rtlCol="0">
            <a:spAutoFit/>
          </a:bodyPr>
          <a:lstStyle/>
          <a:p>
            <a:r>
              <a:rPr lang="en-US" altLang="ko-KR" sz="2400" b="1" dirty="0">
                <a:cs typeface="Arial" pitchFamily="34" charset="0"/>
              </a:rPr>
              <a:t>Exercise Task</a:t>
            </a:r>
          </a:p>
        </p:txBody>
      </p:sp>
      <p:sp>
        <p:nvSpPr>
          <p:cNvPr id="7" name="TextBox 6">
            <a:extLst>
              <a:ext uri="{FF2B5EF4-FFF2-40B4-BE49-F238E27FC236}">
                <a16:creationId xmlns:a16="http://schemas.microsoft.com/office/drawing/2014/main" id="{7B620689-D1E0-7346-B4B1-434980DDE61D}"/>
              </a:ext>
            </a:extLst>
          </p:cNvPr>
          <p:cNvSpPr txBox="1"/>
          <p:nvPr/>
        </p:nvSpPr>
        <p:spPr>
          <a:xfrm>
            <a:off x="1306285" y="4414581"/>
            <a:ext cx="10205357" cy="646331"/>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rgbClr val="C00000"/>
                </a:solidFill>
              </a:rPr>
              <a:t>Using the fruit  </a:t>
            </a:r>
            <a:r>
              <a:rPr lang="en-US" dirty="0">
                <a:solidFill>
                  <a:srgbClr val="C00000"/>
                </a:solidFill>
                <a:hlinkClick r:id="rId2">
                  <a:extLst>
                    <a:ext uri="{A12FA001-AC4F-418D-AE19-62706E023703}">
                      <ahyp:hlinkClr xmlns:ahyp="http://schemas.microsoft.com/office/drawing/2018/hyperlinkcolor" val="tx"/>
                    </a:ext>
                  </a:extLst>
                </a:hlinkClick>
              </a:rPr>
              <a:t>Dataset</a:t>
            </a:r>
            <a:r>
              <a:rPr lang="en-US" dirty="0">
                <a:solidFill>
                  <a:srgbClr val="C00000"/>
                </a:solidFill>
              </a:rPr>
              <a:t> and Scikit learn library, Implement Decision Tree, KNN, and SVM algorithms. Print each algorithm accuracy and indicate which model is the best-suited for this classification problem. </a:t>
            </a:r>
          </a:p>
        </p:txBody>
      </p:sp>
      <p:sp>
        <p:nvSpPr>
          <p:cNvPr id="9" name="TextBox 8">
            <a:extLst>
              <a:ext uri="{FF2B5EF4-FFF2-40B4-BE49-F238E27FC236}">
                <a16:creationId xmlns:a16="http://schemas.microsoft.com/office/drawing/2014/main" id="{E19EB726-D5F5-684E-9063-DBDFE9AE7C7F}"/>
              </a:ext>
            </a:extLst>
          </p:cNvPr>
          <p:cNvSpPr txBox="1"/>
          <p:nvPr/>
        </p:nvSpPr>
        <p:spPr>
          <a:xfrm>
            <a:off x="1583871" y="5251944"/>
            <a:ext cx="9614807" cy="646331"/>
          </a:xfrm>
          <a:prstGeom prst="rect">
            <a:avLst/>
          </a:prstGeom>
          <a:noFill/>
        </p:spPr>
        <p:txBody>
          <a:bodyPr wrap="square" rtlCol="0">
            <a:spAutoFit/>
          </a:bodyPr>
          <a:lstStyle/>
          <a:p>
            <a:r>
              <a:rPr lang="en-US" b="1" u="sng" dirty="0">
                <a:solidFill>
                  <a:srgbClr val="FF0000"/>
                </a:solidFill>
              </a:rPr>
              <a:t>Hint</a:t>
            </a:r>
            <a:r>
              <a:rPr lang="en-US" dirty="0"/>
              <a:t>: </a:t>
            </a:r>
            <a:r>
              <a:rPr lang="en-US" dirty="0">
                <a:solidFill>
                  <a:schemeClr val="accent1">
                    <a:lumMod val="75000"/>
                  </a:schemeClr>
                </a:solidFill>
              </a:rPr>
              <a:t>https://</a:t>
            </a:r>
            <a:r>
              <a:rPr lang="en-US" dirty="0" err="1">
                <a:solidFill>
                  <a:schemeClr val="accent1">
                    <a:lumMod val="75000"/>
                  </a:schemeClr>
                </a:solidFill>
              </a:rPr>
              <a:t>towardsdatascience.com</a:t>
            </a:r>
            <a:r>
              <a:rPr lang="en-US" dirty="0">
                <a:solidFill>
                  <a:schemeClr val="accent1">
                    <a:lumMod val="75000"/>
                  </a:schemeClr>
                </a:solidFill>
              </a:rPr>
              <a:t>/solving-a-simple-classification-problem-with-python-fruits-lovers-edition-d20ab6b071d2</a:t>
            </a:r>
          </a:p>
        </p:txBody>
      </p:sp>
    </p:spTree>
    <p:extLst>
      <p:ext uri="{BB962C8B-B14F-4D97-AF65-F5344CB8AC3E}">
        <p14:creationId xmlns:p14="http://schemas.microsoft.com/office/powerpoint/2010/main" val="309231608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2" name="Rectangle 11">
            <a:extLst>
              <a:ext uri="{FF2B5EF4-FFF2-40B4-BE49-F238E27FC236}">
                <a16:creationId xmlns:a16="http://schemas.microsoft.com/office/drawing/2014/main" id="{57B11EC0-03C7-0645-A5D1-40DC9AFE2BB0}"/>
              </a:ext>
            </a:extLst>
          </p:cNvPr>
          <p:cNvSpPr/>
          <p:nvPr/>
        </p:nvSpPr>
        <p:spPr>
          <a:xfrm>
            <a:off x="1620" y="2653145"/>
            <a:ext cx="12191903" cy="1551709"/>
          </a:xfrm>
          <a:prstGeom prst="rect">
            <a:avLst/>
          </a:prstGeom>
          <a:solidFill>
            <a:schemeClr val="accent1">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DFD2F3C4-6971-974F-B046-B577DD709CDD}"/>
              </a:ext>
            </a:extLst>
          </p:cNvPr>
          <p:cNvSpPr txBox="1"/>
          <p:nvPr/>
        </p:nvSpPr>
        <p:spPr>
          <a:xfrm>
            <a:off x="0" y="2727526"/>
            <a:ext cx="12191999" cy="1015663"/>
          </a:xfrm>
          <a:prstGeom prst="rect">
            <a:avLst/>
          </a:prstGeom>
          <a:noFill/>
        </p:spPr>
        <p:txBody>
          <a:bodyPr wrap="square" rtlCol="0" anchor="ctr">
            <a:spAutoFit/>
          </a:bodyPr>
          <a:lstStyle/>
          <a:p>
            <a:pPr algn="ctr"/>
            <a:r>
              <a:rPr lang="en-US" altLang="ko-KR" sz="6000" dirty="0">
                <a:solidFill>
                  <a:schemeClr val="bg1"/>
                </a:solidFill>
                <a:cs typeface="Arial" pitchFamily="34" charset="0"/>
              </a:rPr>
              <a:t>THANK YOU</a:t>
            </a:r>
            <a:endParaRPr lang="ko-KR" altLang="en-US" sz="6000" dirty="0">
              <a:solidFill>
                <a:schemeClr val="bg1"/>
              </a:solidFill>
              <a:cs typeface="Arial" pitchFamily="34" charset="0"/>
            </a:endParaRPr>
          </a:p>
        </p:txBody>
      </p:sp>
      <p:sp>
        <p:nvSpPr>
          <p:cNvPr id="9" name="TextBox 8">
            <a:extLst>
              <a:ext uri="{FF2B5EF4-FFF2-40B4-BE49-F238E27FC236}">
                <a16:creationId xmlns:a16="http://schemas.microsoft.com/office/drawing/2014/main" id="{6717BC03-BDC0-FE4E-BB02-2932141C44E5}"/>
              </a:ext>
            </a:extLst>
          </p:cNvPr>
          <p:cNvSpPr txBox="1"/>
          <p:nvPr/>
        </p:nvSpPr>
        <p:spPr>
          <a:xfrm>
            <a:off x="4624657" y="2727526"/>
            <a:ext cx="2945731" cy="1477328"/>
          </a:xfrm>
          <a:prstGeom prst="rect">
            <a:avLst/>
          </a:prstGeom>
          <a:noFill/>
        </p:spPr>
        <p:txBody>
          <a:bodyPr wrap="square" rtlCol="0" anchor="ctr">
            <a:spAutoFit/>
          </a:bodyPr>
          <a:lstStyle/>
          <a:p>
            <a:pPr algn="ctr"/>
            <a:endParaRPr lang="en-US" altLang="ko-KR" sz="3000" b="1" dirty="0">
              <a:solidFill>
                <a:schemeClr val="bg1"/>
              </a:solidFill>
              <a:cs typeface="Arial" pitchFamily="34" charset="0"/>
            </a:endParaRPr>
          </a:p>
          <a:p>
            <a:pPr algn="ctr"/>
            <a:endParaRPr lang="en-US" altLang="ko-KR" sz="3000" b="1" dirty="0">
              <a:solidFill>
                <a:schemeClr val="bg1"/>
              </a:solidFill>
              <a:cs typeface="Arial" pitchFamily="34" charset="0"/>
            </a:endParaRPr>
          </a:p>
          <a:p>
            <a:pPr algn="ctr"/>
            <a:r>
              <a:rPr lang="en-US" altLang="ko-KR" sz="3000" b="1" dirty="0">
                <a:solidFill>
                  <a:schemeClr val="bg1"/>
                </a:solidFill>
                <a:cs typeface="Arial" pitchFamily="34" charset="0"/>
              </a:rPr>
              <a:t>ANY QUESTIONS?</a:t>
            </a:r>
          </a:p>
        </p:txBody>
      </p:sp>
    </p:spTree>
    <p:extLst>
      <p:ext uri="{BB962C8B-B14F-4D97-AF65-F5344CB8AC3E}">
        <p14:creationId xmlns:p14="http://schemas.microsoft.com/office/powerpoint/2010/main" val="30777976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05213981-51F6-DF41-9FC9-ABF4DFB3227D}"/>
              </a:ext>
            </a:extLst>
          </p:cNvPr>
          <p:cNvGrpSpPr/>
          <p:nvPr/>
        </p:nvGrpSpPr>
        <p:grpSpPr>
          <a:xfrm>
            <a:off x="180474" y="694619"/>
            <a:ext cx="647255" cy="738022"/>
            <a:chOff x="4753009" y="790578"/>
            <a:chExt cx="958096" cy="958096"/>
          </a:xfrm>
        </p:grpSpPr>
        <p:sp>
          <p:nvSpPr>
            <p:cNvPr id="3" name="TextBox 2">
              <a:extLst>
                <a:ext uri="{FF2B5EF4-FFF2-40B4-BE49-F238E27FC236}">
                  <a16:creationId xmlns:a16="http://schemas.microsoft.com/office/drawing/2014/main" id="{45F13D5F-44A1-934D-8551-BC8CE9DF6ABD}"/>
                </a:ext>
              </a:extLst>
            </p:cNvPr>
            <p:cNvSpPr txBox="1"/>
            <p:nvPr/>
          </p:nvSpPr>
          <p:spPr>
            <a:xfrm>
              <a:off x="4753009" y="914221"/>
              <a:ext cx="958096" cy="679241"/>
            </a:xfrm>
            <a:prstGeom prst="rect">
              <a:avLst/>
            </a:prstGeom>
            <a:noFill/>
          </p:spPr>
          <p:txBody>
            <a:bodyPr wrap="square" lIns="108000" rIns="108000" rtlCol="0">
              <a:spAutoFit/>
            </a:bodyPr>
            <a:lstStyle/>
            <a:p>
              <a:pPr algn="ctr"/>
              <a:r>
                <a:rPr lang="en-US" altLang="ko-KR" sz="2800" b="1" dirty="0">
                  <a:cs typeface="Arial" pitchFamily="34" charset="0"/>
                </a:rPr>
                <a:t>1</a:t>
              </a:r>
              <a:endParaRPr lang="ko-KR" altLang="en-US" sz="2800" b="1" dirty="0">
                <a:cs typeface="Arial" pitchFamily="34" charset="0"/>
              </a:endParaRPr>
            </a:p>
          </p:txBody>
        </p:sp>
        <p:sp>
          <p:nvSpPr>
            <p:cNvPr id="4" name="Freeform: Shape 44">
              <a:extLst>
                <a:ext uri="{FF2B5EF4-FFF2-40B4-BE49-F238E27FC236}">
                  <a16:creationId xmlns:a16="http://schemas.microsoft.com/office/drawing/2014/main" id="{743E4BC0-720D-0C4A-B403-BB84479457FC}"/>
                </a:ext>
              </a:extLst>
            </p:cNvPr>
            <p:cNvSpPr/>
            <p:nvPr/>
          </p:nvSpPr>
          <p:spPr>
            <a:xfrm>
              <a:off x="4753009" y="790578"/>
              <a:ext cx="958096" cy="958096"/>
            </a:xfrm>
            <a:custGeom>
              <a:avLst/>
              <a:gdLst>
                <a:gd name="connsiteX0" fmla="*/ 591326 w 1182653"/>
                <a:gd name="connsiteY0" fmla="*/ 99202 h 1182653"/>
                <a:gd name="connsiteX1" fmla="*/ 542935 w 1182653"/>
                <a:gd name="connsiteY1" fmla="*/ 119164 h 1182653"/>
                <a:gd name="connsiteX2" fmla="*/ 119164 w 1182653"/>
                <a:gd name="connsiteY2" fmla="*/ 542935 h 1182653"/>
                <a:gd name="connsiteX3" fmla="*/ 119164 w 1182653"/>
                <a:gd name="connsiteY3" fmla="*/ 639718 h 1182653"/>
                <a:gd name="connsiteX4" fmla="*/ 542935 w 1182653"/>
                <a:gd name="connsiteY4" fmla="*/ 1063489 h 1182653"/>
                <a:gd name="connsiteX5" fmla="*/ 639718 w 1182653"/>
                <a:gd name="connsiteY5" fmla="*/ 1063489 h 1182653"/>
                <a:gd name="connsiteX6" fmla="*/ 1063489 w 1182653"/>
                <a:gd name="connsiteY6" fmla="*/ 639718 h 1182653"/>
                <a:gd name="connsiteX7" fmla="*/ 1063489 w 1182653"/>
                <a:gd name="connsiteY7" fmla="*/ 542935 h 1182653"/>
                <a:gd name="connsiteX8" fmla="*/ 639718 w 1182653"/>
                <a:gd name="connsiteY8" fmla="*/ 119164 h 1182653"/>
                <a:gd name="connsiteX9" fmla="*/ 591326 w 1182653"/>
                <a:gd name="connsiteY9" fmla="*/ 99202 h 1182653"/>
                <a:gd name="connsiteX10" fmla="*/ 591327 w 1182653"/>
                <a:gd name="connsiteY10" fmla="*/ 0 h 1182653"/>
                <a:gd name="connsiteX11" fmla="*/ 654581 w 1182653"/>
                <a:gd name="connsiteY11" fmla="*/ 26183 h 1182653"/>
                <a:gd name="connsiteX12" fmla="*/ 1156470 w 1182653"/>
                <a:gd name="connsiteY12" fmla="*/ 528072 h 1182653"/>
                <a:gd name="connsiteX13" fmla="*/ 1156470 w 1182653"/>
                <a:gd name="connsiteY13" fmla="*/ 654581 h 1182653"/>
                <a:gd name="connsiteX14" fmla="*/ 654581 w 1182653"/>
                <a:gd name="connsiteY14" fmla="*/ 1156470 h 1182653"/>
                <a:gd name="connsiteX15" fmla="*/ 528072 w 1182653"/>
                <a:gd name="connsiteY15" fmla="*/ 1156470 h 1182653"/>
                <a:gd name="connsiteX16" fmla="*/ 26184 w 1182653"/>
                <a:gd name="connsiteY16" fmla="*/ 654581 h 1182653"/>
                <a:gd name="connsiteX17" fmla="*/ 26184 w 1182653"/>
                <a:gd name="connsiteY17" fmla="*/ 528072 h 1182653"/>
                <a:gd name="connsiteX18" fmla="*/ 528072 w 1182653"/>
                <a:gd name="connsiteY18" fmla="*/ 26183 h 1182653"/>
                <a:gd name="connsiteX19" fmla="*/ 591327 w 1182653"/>
                <a:gd name="connsiteY19" fmla="*/ 0 h 1182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82653" h="1182653">
                  <a:moveTo>
                    <a:pt x="591326" y="99202"/>
                  </a:moveTo>
                  <a:cubicBezTo>
                    <a:pt x="573784" y="99202"/>
                    <a:pt x="556242" y="105856"/>
                    <a:pt x="542935" y="119164"/>
                  </a:cubicBezTo>
                  <a:lnTo>
                    <a:pt x="119164" y="542935"/>
                  </a:lnTo>
                  <a:cubicBezTo>
                    <a:pt x="92548" y="569550"/>
                    <a:pt x="92548" y="613102"/>
                    <a:pt x="119164" y="639718"/>
                  </a:cubicBezTo>
                  <a:lnTo>
                    <a:pt x="542935" y="1063489"/>
                  </a:lnTo>
                  <a:cubicBezTo>
                    <a:pt x="569550" y="1090104"/>
                    <a:pt x="613102" y="1090104"/>
                    <a:pt x="639718" y="1063489"/>
                  </a:cubicBezTo>
                  <a:lnTo>
                    <a:pt x="1063489" y="639718"/>
                  </a:lnTo>
                  <a:cubicBezTo>
                    <a:pt x="1090450" y="613102"/>
                    <a:pt x="1090450" y="569550"/>
                    <a:pt x="1063489" y="542935"/>
                  </a:cubicBezTo>
                  <a:lnTo>
                    <a:pt x="639718" y="119164"/>
                  </a:lnTo>
                  <a:cubicBezTo>
                    <a:pt x="626410" y="105856"/>
                    <a:pt x="608868" y="99202"/>
                    <a:pt x="591326" y="99202"/>
                  </a:cubicBezTo>
                  <a:close/>
                  <a:moveTo>
                    <a:pt x="591327" y="0"/>
                  </a:moveTo>
                  <a:cubicBezTo>
                    <a:pt x="614226" y="0"/>
                    <a:pt x="637126" y="8728"/>
                    <a:pt x="654581" y="26183"/>
                  </a:cubicBezTo>
                  <a:lnTo>
                    <a:pt x="1156470" y="528072"/>
                  </a:lnTo>
                  <a:cubicBezTo>
                    <a:pt x="1191381" y="562983"/>
                    <a:pt x="1191381" y="619670"/>
                    <a:pt x="1156470" y="654581"/>
                  </a:cubicBezTo>
                  <a:lnTo>
                    <a:pt x="654581" y="1156470"/>
                  </a:lnTo>
                  <a:cubicBezTo>
                    <a:pt x="619670" y="1191381"/>
                    <a:pt x="562983" y="1191381"/>
                    <a:pt x="528072" y="1156470"/>
                  </a:cubicBezTo>
                  <a:lnTo>
                    <a:pt x="26184" y="654581"/>
                  </a:lnTo>
                  <a:cubicBezTo>
                    <a:pt x="-8728" y="619670"/>
                    <a:pt x="-8728" y="562983"/>
                    <a:pt x="26184" y="528072"/>
                  </a:cubicBezTo>
                  <a:lnTo>
                    <a:pt x="528072" y="26183"/>
                  </a:lnTo>
                  <a:cubicBezTo>
                    <a:pt x="545528" y="8728"/>
                    <a:pt x="568427" y="0"/>
                    <a:pt x="591327" y="0"/>
                  </a:cubicBezTo>
                  <a:close/>
                </a:path>
              </a:pathLst>
            </a:custGeom>
            <a:solidFill>
              <a:schemeClr val="accent1"/>
            </a:solidFill>
            <a:ln w="9525" cap="flat">
              <a:noFill/>
              <a:prstDash val="solid"/>
              <a:miter/>
            </a:ln>
          </p:spPr>
          <p:txBody>
            <a:bodyPr rtlCol="0" anchor="ctr"/>
            <a:lstStyle/>
            <a:p>
              <a:endParaRPr lang="en-US" dirty="0"/>
            </a:p>
          </p:txBody>
        </p:sp>
      </p:grpSp>
      <p:sp>
        <p:nvSpPr>
          <p:cNvPr id="6" name="TextBox 5">
            <a:extLst>
              <a:ext uri="{FF2B5EF4-FFF2-40B4-BE49-F238E27FC236}">
                <a16:creationId xmlns:a16="http://schemas.microsoft.com/office/drawing/2014/main" id="{B2684531-BABB-394B-BC49-4BD3E74FFF32}"/>
              </a:ext>
            </a:extLst>
          </p:cNvPr>
          <p:cNvSpPr txBox="1"/>
          <p:nvPr/>
        </p:nvSpPr>
        <p:spPr>
          <a:xfrm>
            <a:off x="1063485" y="1749164"/>
            <a:ext cx="9198238" cy="369332"/>
          </a:xfrm>
          <a:prstGeom prst="rect">
            <a:avLst/>
          </a:prstGeom>
          <a:noFill/>
        </p:spPr>
        <p:txBody>
          <a:bodyPr wrap="square" rtlCol="0">
            <a:spAutoFit/>
          </a:bodyPr>
          <a:lstStyle/>
          <a:p>
            <a:r>
              <a:rPr lang="en-GB" b="1" dirty="0"/>
              <a:t>Performance of regression:  </a:t>
            </a:r>
            <a:endParaRPr lang="en-US" b="1" dirty="0"/>
          </a:p>
        </p:txBody>
      </p:sp>
      <p:sp>
        <p:nvSpPr>
          <p:cNvPr id="8" name="TextBox 7">
            <a:extLst>
              <a:ext uri="{FF2B5EF4-FFF2-40B4-BE49-F238E27FC236}">
                <a16:creationId xmlns:a16="http://schemas.microsoft.com/office/drawing/2014/main" id="{B09DF1BC-3D41-7142-8A2F-5C187C6A3C8D}"/>
              </a:ext>
            </a:extLst>
          </p:cNvPr>
          <p:cNvSpPr txBox="1"/>
          <p:nvPr/>
        </p:nvSpPr>
        <p:spPr>
          <a:xfrm>
            <a:off x="860162" y="832797"/>
            <a:ext cx="8099300" cy="461665"/>
          </a:xfrm>
          <a:prstGeom prst="rect">
            <a:avLst/>
          </a:prstGeom>
          <a:noFill/>
        </p:spPr>
        <p:txBody>
          <a:bodyPr wrap="square" rtlCol="0">
            <a:spAutoFit/>
          </a:bodyPr>
          <a:lstStyle/>
          <a:p>
            <a:r>
              <a:rPr lang="en-US" altLang="ko-KR" sz="2400" b="1" dirty="0">
                <a:cs typeface="Arial" pitchFamily="34" charset="0"/>
              </a:rPr>
              <a:t>Machine Learning: Regression, Clustering, and Classification</a:t>
            </a:r>
          </a:p>
        </p:txBody>
      </p:sp>
      <p:sp>
        <p:nvSpPr>
          <p:cNvPr id="9" name="TextBox 8">
            <a:extLst>
              <a:ext uri="{FF2B5EF4-FFF2-40B4-BE49-F238E27FC236}">
                <a16:creationId xmlns:a16="http://schemas.microsoft.com/office/drawing/2014/main" id="{E8221E3D-C6A9-E844-801B-1B996F03E9C0}"/>
              </a:ext>
            </a:extLst>
          </p:cNvPr>
          <p:cNvSpPr txBox="1"/>
          <p:nvPr/>
        </p:nvSpPr>
        <p:spPr>
          <a:xfrm>
            <a:off x="860162" y="1379832"/>
            <a:ext cx="2118850" cy="369332"/>
          </a:xfrm>
          <a:prstGeom prst="rect">
            <a:avLst/>
          </a:prstGeom>
          <a:noFill/>
        </p:spPr>
        <p:txBody>
          <a:bodyPr wrap="none" rtlCol="0">
            <a:spAutoFit/>
          </a:bodyPr>
          <a:lstStyle/>
          <a:p>
            <a:pPr marL="285750" indent="-285750">
              <a:buFont typeface="Wingdings" pitchFamily="2" charset="2"/>
              <a:buChar char="q"/>
            </a:pPr>
            <a:r>
              <a:rPr lang="en-US" dirty="0"/>
              <a:t>Linear Regression</a:t>
            </a:r>
          </a:p>
        </p:txBody>
      </p:sp>
      <p:sp>
        <p:nvSpPr>
          <p:cNvPr id="5" name="TextBox 4">
            <a:extLst>
              <a:ext uri="{FF2B5EF4-FFF2-40B4-BE49-F238E27FC236}">
                <a16:creationId xmlns:a16="http://schemas.microsoft.com/office/drawing/2014/main" id="{FD32C2AF-E0D2-F14E-94A5-94E7C524CE3F}"/>
              </a:ext>
            </a:extLst>
          </p:cNvPr>
          <p:cNvSpPr txBox="1"/>
          <p:nvPr/>
        </p:nvSpPr>
        <p:spPr>
          <a:xfrm>
            <a:off x="1232023" y="2164662"/>
            <a:ext cx="9029700" cy="646331"/>
          </a:xfrm>
          <a:prstGeom prst="rect">
            <a:avLst/>
          </a:prstGeom>
          <a:noFill/>
        </p:spPr>
        <p:txBody>
          <a:bodyPr wrap="square" rtlCol="0">
            <a:spAutoFit/>
          </a:bodyPr>
          <a:lstStyle/>
          <a:p>
            <a:pPr marL="285750" indent="-285750">
              <a:buFont typeface="Arial" panose="020B0604020202020204" pitchFamily="34" charset="0"/>
              <a:buChar char="•"/>
            </a:pPr>
            <a:r>
              <a:rPr lang="en-GB" dirty="0"/>
              <a:t>The performance of the regression model can be evaluated by using various metrics like MAE, MAPE, RMSE, R-squared etc.</a:t>
            </a:r>
            <a:endParaRPr lang="en-US" dirty="0"/>
          </a:p>
        </p:txBody>
      </p:sp>
      <p:sp>
        <p:nvSpPr>
          <p:cNvPr id="7" name="TextBox 6">
            <a:extLst>
              <a:ext uri="{FF2B5EF4-FFF2-40B4-BE49-F238E27FC236}">
                <a16:creationId xmlns:a16="http://schemas.microsoft.com/office/drawing/2014/main" id="{150C06EB-9C15-084B-8841-4126E7512CCD}"/>
              </a:ext>
            </a:extLst>
          </p:cNvPr>
          <p:cNvSpPr txBox="1"/>
          <p:nvPr/>
        </p:nvSpPr>
        <p:spPr>
          <a:xfrm>
            <a:off x="1232023" y="2828835"/>
            <a:ext cx="8558213" cy="1200329"/>
          </a:xfrm>
          <a:prstGeom prst="rect">
            <a:avLst/>
          </a:prstGeom>
          <a:noFill/>
        </p:spPr>
        <p:txBody>
          <a:bodyPr wrap="square" rtlCol="0">
            <a:spAutoFit/>
          </a:bodyPr>
          <a:lstStyle/>
          <a:p>
            <a:pPr marL="285750" indent="-285750">
              <a:buFont typeface="Arial" panose="020B0604020202020204" pitchFamily="34" charset="0"/>
              <a:buChar char="•"/>
            </a:pPr>
            <a:r>
              <a:rPr lang="en-GB" dirty="0"/>
              <a:t>Mean Absolute Error (MAE)</a:t>
            </a:r>
          </a:p>
          <a:p>
            <a:r>
              <a:rPr lang="en-GB" dirty="0"/>
              <a:t>By using MAE, we calculate the average absolute difference between the actual values and the predicted values. </a:t>
            </a:r>
          </a:p>
          <a:p>
            <a:endParaRPr lang="en-US" dirty="0"/>
          </a:p>
        </p:txBody>
      </p:sp>
      <p:pic>
        <p:nvPicPr>
          <p:cNvPr id="1028" name="Picture 4">
            <a:extLst>
              <a:ext uri="{FF2B5EF4-FFF2-40B4-BE49-F238E27FC236}">
                <a16:creationId xmlns:a16="http://schemas.microsoft.com/office/drawing/2014/main" id="{5514207B-B83C-4C47-906F-6AF6DFD051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63662" y="3774305"/>
            <a:ext cx="9093200" cy="96520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DECC09EB-CE53-D443-B4F6-1AB61193F0BD}"/>
              </a:ext>
            </a:extLst>
          </p:cNvPr>
          <p:cNvSpPr txBox="1"/>
          <p:nvPr/>
        </p:nvSpPr>
        <p:spPr>
          <a:xfrm>
            <a:off x="1232023" y="4749847"/>
            <a:ext cx="9956489" cy="1477328"/>
          </a:xfrm>
          <a:prstGeom prst="rect">
            <a:avLst/>
          </a:prstGeom>
          <a:noFill/>
        </p:spPr>
        <p:txBody>
          <a:bodyPr wrap="square" rtlCol="0">
            <a:spAutoFit/>
          </a:bodyPr>
          <a:lstStyle/>
          <a:p>
            <a:pPr marL="285750" indent="-285750">
              <a:buFont typeface="Arial" panose="020B0604020202020204" pitchFamily="34" charset="0"/>
              <a:buChar char="•"/>
            </a:pPr>
            <a:r>
              <a:rPr lang="en-GB" dirty="0"/>
              <a:t>Mean Absolute Percentage Error (MAPE) </a:t>
            </a:r>
          </a:p>
          <a:p>
            <a:r>
              <a:rPr lang="en-GB" dirty="0"/>
              <a:t>MAPE is defined as the average of the absolute deviation of the predicted value from the actual value. It is the average of the ratio of the absolute difference between actual &amp; predicted values, and actual value. </a:t>
            </a:r>
          </a:p>
          <a:p>
            <a:pPr marL="285750" indent="-285750">
              <a:buFont typeface="Arial" panose="020B0604020202020204" pitchFamily="34" charset="0"/>
              <a:buChar char="•"/>
            </a:pPr>
            <a:endParaRPr lang="en-US" dirty="0"/>
          </a:p>
        </p:txBody>
      </p:sp>
      <p:pic>
        <p:nvPicPr>
          <p:cNvPr id="1032" name="Picture 8">
            <a:extLst>
              <a:ext uri="{FF2B5EF4-FFF2-40B4-BE49-F238E27FC236}">
                <a16:creationId xmlns:a16="http://schemas.microsoft.com/office/drawing/2014/main" id="{D86FE03F-FF1E-A74E-BB3C-9BE9814568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3485" y="5931764"/>
            <a:ext cx="9232900" cy="927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65631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05213981-51F6-DF41-9FC9-ABF4DFB3227D}"/>
              </a:ext>
            </a:extLst>
          </p:cNvPr>
          <p:cNvGrpSpPr/>
          <p:nvPr/>
        </p:nvGrpSpPr>
        <p:grpSpPr>
          <a:xfrm>
            <a:off x="180474" y="694619"/>
            <a:ext cx="647255" cy="738022"/>
            <a:chOff x="4753009" y="790578"/>
            <a:chExt cx="958096" cy="958096"/>
          </a:xfrm>
        </p:grpSpPr>
        <p:sp>
          <p:nvSpPr>
            <p:cNvPr id="3" name="TextBox 2">
              <a:extLst>
                <a:ext uri="{FF2B5EF4-FFF2-40B4-BE49-F238E27FC236}">
                  <a16:creationId xmlns:a16="http://schemas.microsoft.com/office/drawing/2014/main" id="{45F13D5F-44A1-934D-8551-BC8CE9DF6ABD}"/>
                </a:ext>
              </a:extLst>
            </p:cNvPr>
            <p:cNvSpPr txBox="1"/>
            <p:nvPr/>
          </p:nvSpPr>
          <p:spPr>
            <a:xfrm>
              <a:off x="4753009" y="914221"/>
              <a:ext cx="958096" cy="679241"/>
            </a:xfrm>
            <a:prstGeom prst="rect">
              <a:avLst/>
            </a:prstGeom>
            <a:noFill/>
          </p:spPr>
          <p:txBody>
            <a:bodyPr wrap="square" lIns="108000" rIns="108000" rtlCol="0">
              <a:spAutoFit/>
            </a:bodyPr>
            <a:lstStyle/>
            <a:p>
              <a:pPr algn="ctr"/>
              <a:r>
                <a:rPr lang="en-US" altLang="ko-KR" sz="2800" b="1" dirty="0">
                  <a:cs typeface="Arial" pitchFamily="34" charset="0"/>
                </a:rPr>
                <a:t>1</a:t>
              </a:r>
              <a:endParaRPr lang="ko-KR" altLang="en-US" sz="2800" b="1" dirty="0">
                <a:cs typeface="Arial" pitchFamily="34" charset="0"/>
              </a:endParaRPr>
            </a:p>
          </p:txBody>
        </p:sp>
        <p:sp>
          <p:nvSpPr>
            <p:cNvPr id="4" name="Freeform: Shape 44">
              <a:extLst>
                <a:ext uri="{FF2B5EF4-FFF2-40B4-BE49-F238E27FC236}">
                  <a16:creationId xmlns:a16="http://schemas.microsoft.com/office/drawing/2014/main" id="{743E4BC0-720D-0C4A-B403-BB84479457FC}"/>
                </a:ext>
              </a:extLst>
            </p:cNvPr>
            <p:cNvSpPr/>
            <p:nvPr/>
          </p:nvSpPr>
          <p:spPr>
            <a:xfrm>
              <a:off x="4753009" y="790578"/>
              <a:ext cx="958096" cy="958096"/>
            </a:xfrm>
            <a:custGeom>
              <a:avLst/>
              <a:gdLst>
                <a:gd name="connsiteX0" fmla="*/ 591326 w 1182653"/>
                <a:gd name="connsiteY0" fmla="*/ 99202 h 1182653"/>
                <a:gd name="connsiteX1" fmla="*/ 542935 w 1182653"/>
                <a:gd name="connsiteY1" fmla="*/ 119164 h 1182653"/>
                <a:gd name="connsiteX2" fmla="*/ 119164 w 1182653"/>
                <a:gd name="connsiteY2" fmla="*/ 542935 h 1182653"/>
                <a:gd name="connsiteX3" fmla="*/ 119164 w 1182653"/>
                <a:gd name="connsiteY3" fmla="*/ 639718 h 1182653"/>
                <a:gd name="connsiteX4" fmla="*/ 542935 w 1182653"/>
                <a:gd name="connsiteY4" fmla="*/ 1063489 h 1182653"/>
                <a:gd name="connsiteX5" fmla="*/ 639718 w 1182653"/>
                <a:gd name="connsiteY5" fmla="*/ 1063489 h 1182653"/>
                <a:gd name="connsiteX6" fmla="*/ 1063489 w 1182653"/>
                <a:gd name="connsiteY6" fmla="*/ 639718 h 1182653"/>
                <a:gd name="connsiteX7" fmla="*/ 1063489 w 1182653"/>
                <a:gd name="connsiteY7" fmla="*/ 542935 h 1182653"/>
                <a:gd name="connsiteX8" fmla="*/ 639718 w 1182653"/>
                <a:gd name="connsiteY8" fmla="*/ 119164 h 1182653"/>
                <a:gd name="connsiteX9" fmla="*/ 591326 w 1182653"/>
                <a:gd name="connsiteY9" fmla="*/ 99202 h 1182653"/>
                <a:gd name="connsiteX10" fmla="*/ 591327 w 1182653"/>
                <a:gd name="connsiteY10" fmla="*/ 0 h 1182653"/>
                <a:gd name="connsiteX11" fmla="*/ 654581 w 1182653"/>
                <a:gd name="connsiteY11" fmla="*/ 26183 h 1182653"/>
                <a:gd name="connsiteX12" fmla="*/ 1156470 w 1182653"/>
                <a:gd name="connsiteY12" fmla="*/ 528072 h 1182653"/>
                <a:gd name="connsiteX13" fmla="*/ 1156470 w 1182653"/>
                <a:gd name="connsiteY13" fmla="*/ 654581 h 1182653"/>
                <a:gd name="connsiteX14" fmla="*/ 654581 w 1182653"/>
                <a:gd name="connsiteY14" fmla="*/ 1156470 h 1182653"/>
                <a:gd name="connsiteX15" fmla="*/ 528072 w 1182653"/>
                <a:gd name="connsiteY15" fmla="*/ 1156470 h 1182653"/>
                <a:gd name="connsiteX16" fmla="*/ 26184 w 1182653"/>
                <a:gd name="connsiteY16" fmla="*/ 654581 h 1182653"/>
                <a:gd name="connsiteX17" fmla="*/ 26184 w 1182653"/>
                <a:gd name="connsiteY17" fmla="*/ 528072 h 1182653"/>
                <a:gd name="connsiteX18" fmla="*/ 528072 w 1182653"/>
                <a:gd name="connsiteY18" fmla="*/ 26183 h 1182653"/>
                <a:gd name="connsiteX19" fmla="*/ 591327 w 1182653"/>
                <a:gd name="connsiteY19" fmla="*/ 0 h 1182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82653" h="1182653">
                  <a:moveTo>
                    <a:pt x="591326" y="99202"/>
                  </a:moveTo>
                  <a:cubicBezTo>
                    <a:pt x="573784" y="99202"/>
                    <a:pt x="556242" y="105856"/>
                    <a:pt x="542935" y="119164"/>
                  </a:cubicBezTo>
                  <a:lnTo>
                    <a:pt x="119164" y="542935"/>
                  </a:lnTo>
                  <a:cubicBezTo>
                    <a:pt x="92548" y="569550"/>
                    <a:pt x="92548" y="613102"/>
                    <a:pt x="119164" y="639718"/>
                  </a:cubicBezTo>
                  <a:lnTo>
                    <a:pt x="542935" y="1063489"/>
                  </a:lnTo>
                  <a:cubicBezTo>
                    <a:pt x="569550" y="1090104"/>
                    <a:pt x="613102" y="1090104"/>
                    <a:pt x="639718" y="1063489"/>
                  </a:cubicBezTo>
                  <a:lnTo>
                    <a:pt x="1063489" y="639718"/>
                  </a:lnTo>
                  <a:cubicBezTo>
                    <a:pt x="1090450" y="613102"/>
                    <a:pt x="1090450" y="569550"/>
                    <a:pt x="1063489" y="542935"/>
                  </a:cubicBezTo>
                  <a:lnTo>
                    <a:pt x="639718" y="119164"/>
                  </a:lnTo>
                  <a:cubicBezTo>
                    <a:pt x="626410" y="105856"/>
                    <a:pt x="608868" y="99202"/>
                    <a:pt x="591326" y="99202"/>
                  </a:cubicBezTo>
                  <a:close/>
                  <a:moveTo>
                    <a:pt x="591327" y="0"/>
                  </a:moveTo>
                  <a:cubicBezTo>
                    <a:pt x="614226" y="0"/>
                    <a:pt x="637126" y="8728"/>
                    <a:pt x="654581" y="26183"/>
                  </a:cubicBezTo>
                  <a:lnTo>
                    <a:pt x="1156470" y="528072"/>
                  </a:lnTo>
                  <a:cubicBezTo>
                    <a:pt x="1191381" y="562983"/>
                    <a:pt x="1191381" y="619670"/>
                    <a:pt x="1156470" y="654581"/>
                  </a:cubicBezTo>
                  <a:lnTo>
                    <a:pt x="654581" y="1156470"/>
                  </a:lnTo>
                  <a:cubicBezTo>
                    <a:pt x="619670" y="1191381"/>
                    <a:pt x="562983" y="1191381"/>
                    <a:pt x="528072" y="1156470"/>
                  </a:cubicBezTo>
                  <a:lnTo>
                    <a:pt x="26184" y="654581"/>
                  </a:lnTo>
                  <a:cubicBezTo>
                    <a:pt x="-8728" y="619670"/>
                    <a:pt x="-8728" y="562983"/>
                    <a:pt x="26184" y="528072"/>
                  </a:cubicBezTo>
                  <a:lnTo>
                    <a:pt x="528072" y="26183"/>
                  </a:lnTo>
                  <a:cubicBezTo>
                    <a:pt x="545528" y="8728"/>
                    <a:pt x="568427" y="0"/>
                    <a:pt x="591327" y="0"/>
                  </a:cubicBezTo>
                  <a:close/>
                </a:path>
              </a:pathLst>
            </a:custGeom>
            <a:solidFill>
              <a:schemeClr val="accent1"/>
            </a:solidFill>
            <a:ln w="9525" cap="flat">
              <a:noFill/>
              <a:prstDash val="solid"/>
              <a:miter/>
            </a:ln>
          </p:spPr>
          <p:txBody>
            <a:bodyPr rtlCol="0" anchor="ctr"/>
            <a:lstStyle/>
            <a:p>
              <a:endParaRPr lang="en-US" dirty="0"/>
            </a:p>
          </p:txBody>
        </p:sp>
      </p:grpSp>
      <p:sp>
        <p:nvSpPr>
          <p:cNvPr id="6" name="TextBox 5">
            <a:extLst>
              <a:ext uri="{FF2B5EF4-FFF2-40B4-BE49-F238E27FC236}">
                <a16:creationId xmlns:a16="http://schemas.microsoft.com/office/drawing/2014/main" id="{B2684531-BABB-394B-BC49-4BD3E74FFF32}"/>
              </a:ext>
            </a:extLst>
          </p:cNvPr>
          <p:cNvSpPr txBox="1"/>
          <p:nvPr/>
        </p:nvSpPr>
        <p:spPr>
          <a:xfrm>
            <a:off x="1063485" y="1749164"/>
            <a:ext cx="9198238" cy="369332"/>
          </a:xfrm>
          <a:prstGeom prst="rect">
            <a:avLst/>
          </a:prstGeom>
          <a:noFill/>
        </p:spPr>
        <p:txBody>
          <a:bodyPr wrap="square" rtlCol="0">
            <a:spAutoFit/>
          </a:bodyPr>
          <a:lstStyle/>
          <a:p>
            <a:r>
              <a:rPr lang="en-GB" b="1" dirty="0"/>
              <a:t>Performance of regression:  </a:t>
            </a:r>
            <a:endParaRPr lang="en-US" b="1" dirty="0"/>
          </a:p>
        </p:txBody>
      </p:sp>
      <p:sp>
        <p:nvSpPr>
          <p:cNvPr id="8" name="TextBox 7">
            <a:extLst>
              <a:ext uri="{FF2B5EF4-FFF2-40B4-BE49-F238E27FC236}">
                <a16:creationId xmlns:a16="http://schemas.microsoft.com/office/drawing/2014/main" id="{B09DF1BC-3D41-7142-8A2F-5C187C6A3C8D}"/>
              </a:ext>
            </a:extLst>
          </p:cNvPr>
          <p:cNvSpPr txBox="1"/>
          <p:nvPr/>
        </p:nvSpPr>
        <p:spPr>
          <a:xfrm>
            <a:off x="860162" y="832797"/>
            <a:ext cx="8099300" cy="461665"/>
          </a:xfrm>
          <a:prstGeom prst="rect">
            <a:avLst/>
          </a:prstGeom>
          <a:noFill/>
        </p:spPr>
        <p:txBody>
          <a:bodyPr wrap="square" rtlCol="0">
            <a:spAutoFit/>
          </a:bodyPr>
          <a:lstStyle/>
          <a:p>
            <a:r>
              <a:rPr lang="en-US" altLang="ko-KR" sz="2400" b="1" dirty="0">
                <a:cs typeface="Arial" pitchFamily="34" charset="0"/>
              </a:rPr>
              <a:t>Machine Learning: Regression, Clustering, and Classification</a:t>
            </a:r>
          </a:p>
        </p:txBody>
      </p:sp>
      <p:sp>
        <p:nvSpPr>
          <p:cNvPr id="9" name="TextBox 8">
            <a:extLst>
              <a:ext uri="{FF2B5EF4-FFF2-40B4-BE49-F238E27FC236}">
                <a16:creationId xmlns:a16="http://schemas.microsoft.com/office/drawing/2014/main" id="{E8221E3D-C6A9-E844-801B-1B996F03E9C0}"/>
              </a:ext>
            </a:extLst>
          </p:cNvPr>
          <p:cNvSpPr txBox="1"/>
          <p:nvPr/>
        </p:nvSpPr>
        <p:spPr>
          <a:xfrm>
            <a:off x="860162" y="1379832"/>
            <a:ext cx="2118850" cy="369332"/>
          </a:xfrm>
          <a:prstGeom prst="rect">
            <a:avLst/>
          </a:prstGeom>
          <a:noFill/>
        </p:spPr>
        <p:txBody>
          <a:bodyPr wrap="none" rtlCol="0">
            <a:spAutoFit/>
          </a:bodyPr>
          <a:lstStyle/>
          <a:p>
            <a:pPr marL="285750" indent="-285750">
              <a:buFont typeface="Wingdings" pitchFamily="2" charset="2"/>
              <a:buChar char="q"/>
            </a:pPr>
            <a:r>
              <a:rPr lang="en-US" dirty="0"/>
              <a:t>Linear Regression</a:t>
            </a:r>
          </a:p>
        </p:txBody>
      </p:sp>
      <p:sp>
        <p:nvSpPr>
          <p:cNvPr id="5" name="TextBox 4">
            <a:extLst>
              <a:ext uri="{FF2B5EF4-FFF2-40B4-BE49-F238E27FC236}">
                <a16:creationId xmlns:a16="http://schemas.microsoft.com/office/drawing/2014/main" id="{FD32C2AF-E0D2-F14E-94A5-94E7C524CE3F}"/>
              </a:ext>
            </a:extLst>
          </p:cNvPr>
          <p:cNvSpPr txBox="1"/>
          <p:nvPr/>
        </p:nvSpPr>
        <p:spPr>
          <a:xfrm>
            <a:off x="1232023" y="2164662"/>
            <a:ext cx="9029700" cy="923330"/>
          </a:xfrm>
          <a:prstGeom prst="rect">
            <a:avLst/>
          </a:prstGeom>
          <a:noFill/>
        </p:spPr>
        <p:txBody>
          <a:bodyPr wrap="square" rtlCol="0">
            <a:spAutoFit/>
          </a:bodyPr>
          <a:lstStyle/>
          <a:p>
            <a:pPr marL="285750" indent="-285750">
              <a:buFont typeface="Arial" panose="020B0604020202020204" pitchFamily="34" charset="0"/>
              <a:buChar char="•"/>
            </a:pPr>
            <a:r>
              <a:rPr lang="en-GB" dirty="0"/>
              <a:t>Root Mean Square Error (RMSE)</a:t>
            </a:r>
          </a:p>
          <a:p>
            <a:r>
              <a:rPr lang="en-GB" dirty="0"/>
              <a:t>RMSE calculates the square root average of the sum of the squared difference between the actual and the predicted values.</a:t>
            </a:r>
          </a:p>
        </p:txBody>
      </p:sp>
      <p:pic>
        <p:nvPicPr>
          <p:cNvPr id="3074" name="Picture 2">
            <a:extLst>
              <a:ext uri="{FF2B5EF4-FFF2-40B4-BE49-F238E27FC236}">
                <a16:creationId xmlns:a16="http://schemas.microsoft.com/office/drawing/2014/main" id="{7ECB1DFB-5308-684E-87C9-9E4CEA42CF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00385" y="3068054"/>
            <a:ext cx="7292975" cy="1234679"/>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955E7C1E-E5EF-CA4F-A1AB-ABBCAB27C5AA}"/>
              </a:ext>
            </a:extLst>
          </p:cNvPr>
          <p:cNvSpPr txBox="1"/>
          <p:nvPr/>
        </p:nvSpPr>
        <p:spPr>
          <a:xfrm>
            <a:off x="1232023" y="4270286"/>
            <a:ext cx="9329737" cy="1200329"/>
          </a:xfrm>
          <a:prstGeom prst="rect">
            <a:avLst/>
          </a:prstGeom>
          <a:noFill/>
        </p:spPr>
        <p:txBody>
          <a:bodyPr wrap="square" rtlCol="0">
            <a:spAutoFit/>
          </a:bodyPr>
          <a:lstStyle/>
          <a:p>
            <a:pPr marL="285750" indent="-285750">
              <a:buFont typeface="Arial" panose="020B0604020202020204" pitchFamily="34" charset="0"/>
              <a:buChar char="•"/>
            </a:pPr>
            <a:r>
              <a:rPr lang="en-GB" dirty="0"/>
              <a:t>R-squared values</a:t>
            </a:r>
          </a:p>
          <a:p>
            <a:r>
              <a:rPr lang="en-GB" dirty="0"/>
              <a:t>R-square value depicts the percentage of the variation in the dependent variable explained by the independent variable in the model. </a:t>
            </a:r>
          </a:p>
          <a:p>
            <a:endParaRPr lang="en-US" dirty="0"/>
          </a:p>
        </p:txBody>
      </p:sp>
      <p:pic>
        <p:nvPicPr>
          <p:cNvPr id="3076" name="Picture 4">
            <a:extLst>
              <a:ext uri="{FF2B5EF4-FFF2-40B4-BE49-F238E27FC236}">
                <a16:creationId xmlns:a16="http://schemas.microsoft.com/office/drawing/2014/main" id="{30BF4380-AE50-4041-8E78-38FAB83C5E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17934" y="5164614"/>
            <a:ext cx="3361920" cy="755193"/>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91E3FC84-D4A7-1043-8B08-395BA1E6B664}"/>
              </a:ext>
            </a:extLst>
          </p:cNvPr>
          <p:cNvSpPr txBox="1"/>
          <p:nvPr/>
        </p:nvSpPr>
        <p:spPr>
          <a:xfrm>
            <a:off x="5329238" y="5046097"/>
            <a:ext cx="5129212" cy="646331"/>
          </a:xfrm>
          <a:prstGeom prst="rect">
            <a:avLst/>
          </a:prstGeom>
          <a:noFill/>
        </p:spPr>
        <p:txBody>
          <a:bodyPr wrap="square" rtlCol="0">
            <a:spAutoFit/>
          </a:bodyPr>
          <a:lstStyle/>
          <a:p>
            <a:r>
              <a:rPr lang="en-GB" sz="1200" b="1" dirty="0"/>
              <a:t>RSS = Residual sum of squares</a:t>
            </a:r>
            <a:r>
              <a:rPr lang="en-GB" sz="1200" dirty="0"/>
              <a:t>: It is the measure of the difference between the expected and the actual output. A small RSS indicates a tight fit of the model to the data. It is also defined as follows: </a:t>
            </a:r>
            <a:endParaRPr lang="en-US" sz="1200" dirty="0"/>
          </a:p>
        </p:txBody>
      </p:sp>
      <p:pic>
        <p:nvPicPr>
          <p:cNvPr id="3080" name="Picture 8">
            <a:extLst>
              <a:ext uri="{FF2B5EF4-FFF2-40B4-BE49-F238E27FC236}">
                <a16:creationId xmlns:a16="http://schemas.microsoft.com/office/drawing/2014/main" id="{3105F4BE-0067-4943-BD72-C44711C654F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29238" y="5666931"/>
            <a:ext cx="5475286" cy="565191"/>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7DBD61D9-3BC9-E24E-93FE-F364FA939AF8}"/>
              </a:ext>
            </a:extLst>
          </p:cNvPr>
          <p:cNvSpPr/>
          <p:nvPr/>
        </p:nvSpPr>
        <p:spPr>
          <a:xfrm>
            <a:off x="1232023" y="6308533"/>
            <a:ext cx="4992299" cy="461665"/>
          </a:xfrm>
          <a:prstGeom prst="rect">
            <a:avLst/>
          </a:prstGeom>
        </p:spPr>
        <p:txBody>
          <a:bodyPr wrap="square">
            <a:spAutoFit/>
          </a:bodyPr>
          <a:lstStyle/>
          <a:p>
            <a:r>
              <a:rPr lang="en-GB" sz="1200" b="1" dirty="0">
                <a:solidFill>
                  <a:srgbClr val="000000"/>
                </a:solidFill>
                <a:latin typeface="Lato"/>
              </a:rPr>
              <a:t>TSS = Total sum of squares</a:t>
            </a:r>
            <a:r>
              <a:rPr lang="en-GB" sz="1200" dirty="0">
                <a:solidFill>
                  <a:srgbClr val="000000"/>
                </a:solidFill>
                <a:latin typeface="Lato"/>
              </a:rPr>
              <a:t>: It is the sum of errors of the data points from the mean of the response variable. </a:t>
            </a:r>
            <a:endParaRPr lang="en-US" sz="1200" dirty="0"/>
          </a:p>
        </p:txBody>
      </p:sp>
      <p:pic>
        <p:nvPicPr>
          <p:cNvPr id="3082" name="Picture 10">
            <a:extLst>
              <a:ext uri="{FF2B5EF4-FFF2-40B4-BE49-F238E27FC236}">
                <a16:creationId xmlns:a16="http://schemas.microsoft.com/office/drawing/2014/main" id="{B5701720-686F-154C-BF8A-2AD1062E4FF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24322" y="6291413"/>
            <a:ext cx="5475286" cy="549076"/>
          </a:xfrm>
          <a:prstGeom prst="rect">
            <a:avLst/>
          </a:prstGeom>
          <a:noFill/>
          <a:extLst>
            <a:ext uri="{909E8E84-426E-40DD-AFC4-6F175D3DCCD1}">
              <a14:hiddenFill xmlns:a14="http://schemas.microsoft.com/office/drawing/2010/main">
                <a:solidFill>
                  <a:srgbClr val="FFFFFF"/>
                </a:solidFill>
              </a14:hiddenFill>
            </a:ext>
          </a:extLst>
        </p:spPr>
      </p:pic>
      <p:cxnSp>
        <p:nvCxnSpPr>
          <p:cNvPr id="15" name="Straight Arrow Connector 14">
            <a:extLst>
              <a:ext uri="{FF2B5EF4-FFF2-40B4-BE49-F238E27FC236}">
                <a16:creationId xmlns:a16="http://schemas.microsoft.com/office/drawing/2014/main" id="{3F397AE4-7204-D74F-A1A2-4AB569860F5E}"/>
              </a:ext>
            </a:extLst>
          </p:cNvPr>
          <p:cNvCxnSpPr>
            <a:cxnSpLocks/>
          </p:cNvCxnSpPr>
          <p:nvPr/>
        </p:nvCxnSpPr>
        <p:spPr>
          <a:xfrm flipV="1">
            <a:off x="4216727" y="5197061"/>
            <a:ext cx="1112511" cy="228708"/>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EC049F7F-8071-AA4C-A04F-598A3FF405A7}"/>
              </a:ext>
            </a:extLst>
          </p:cNvPr>
          <p:cNvCxnSpPr>
            <a:cxnSpLocks/>
          </p:cNvCxnSpPr>
          <p:nvPr/>
        </p:nvCxnSpPr>
        <p:spPr>
          <a:xfrm flipH="1">
            <a:off x="2756474" y="5853929"/>
            <a:ext cx="1013695" cy="342548"/>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1220829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6604</TotalTime>
  <Words>7069</Words>
  <Application>Microsoft Macintosh PowerPoint</Application>
  <PresentationFormat>Widescreen</PresentationFormat>
  <Paragraphs>690</Paragraphs>
  <Slides>77</Slides>
  <Notes>3</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77</vt:i4>
      </vt:variant>
    </vt:vector>
  </HeadingPairs>
  <TitlesOfParts>
    <vt:vector size="89" baseType="lpstr">
      <vt:lpstr>Arial</vt:lpstr>
      <vt:lpstr>Calibri</vt:lpstr>
      <vt:lpstr>Calibri Light</vt:lpstr>
      <vt:lpstr>charter</vt:lpstr>
      <vt:lpstr>Courier New</vt:lpstr>
      <vt:lpstr>Inter</vt:lpstr>
      <vt:lpstr>Lato</vt:lpstr>
      <vt:lpstr>Lora</vt:lpstr>
      <vt:lpstr>Roboto Mono</vt:lpstr>
      <vt:lpstr>Times New Roman</vt:lpstr>
      <vt:lpstr>Wingdings</vt:lpstr>
      <vt:lpstr>Office Theme</vt:lpstr>
      <vt:lpstr>PowerPoint Presentation</vt:lpstr>
      <vt:lpstr>           Key to Success</vt:lpstr>
      <vt:lpstr>Class Expectations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Ammar Al Mhdawi</dc:creator>
  <cp:lastModifiedBy>Ammar Al Mhdawi</cp:lastModifiedBy>
  <cp:revision>997</cp:revision>
  <dcterms:created xsi:type="dcterms:W3CDTF">2021-06-02T21:42:23Z</dcterms:created>
  <dcterms:modified xsi:type="dcterms:W3CDTF">2021-10-24T01:12:45Z</dcterms:modified>
</cp:coreProperties>
</file>